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14" d="100"/>
          <a:sy n="114" d="100"/>
        </p:scale>
        <p:origin x="-918" y="-2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SG"/>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SG"/>
          </a:p>
        </p:txBody>
      </p:sp>
      <p:sp>
        <p:nvSpPr>
          <p:cNvPr id="4" name="Date Placeholder 3"/>
          <p:cNvSpPr>
            <a:spLocks noGrp="1"/>
          </p:cNvSpPr>
          <p:nvPr>
            <p:ph type="dt" sz="half" idx="10"/>
          </p:nvPr>
        </p:nvSpPr>
        <p:spPr/>
        <p:txBody>
          <a:bodyPr/>
          <a:lstStyle/>
          <a:p>
            <a:fld id="{E23F1C60-71F5-4E57-8399-EC945375146B}" type="datetimeFigureOut">
              <a:rPr lang="en-SG" smtClean="0"/>
              <a:pPr/>
              <a:t>22/1/2014</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4B8C0A9E-8839-423E-A7A9-AA320FC7D378}" type="slidenum">
              <a:rPr lang="en-SG" smtClean="0"/>
              <a:pPr/>
              <a:t>‹#›</a:t>
            </a:fld>
            <a:endParaRPr lang="en-SG"/>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SG"/>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4" name="Date Placeholder 3"/>
          <p:cNvSpPr>
            <a:spLocks noGrp="1"/>
          </p:cNvSpPr>
          <p:nvPr>
            <p:ph type="dt" sz="half" idx="10"/>
          </p:nvPr>
        </p:nvSpPr>
        <p:spPr/>
        <p:txBody>
          <a:bodyPr/>
          <a:lstStyle/>
          <a:p>
            <a:fld id="{E23F1C60-71F5-4E57-8399-EC945375146B}" type="datetimeFigureOut">
              <a:rPr lang="en-SG" smtClean="0"/>
              <a:pPr/>
              <a:t>22/1/2014</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4B8C0A9E-8839-423E-A7A9-AA320FC7D378}" type="slidenum">
              <a:rPr lang="en-SG" smtClean="0"/>
              <a:pPr/>
              <a:t>‹#›</a:t>
            </a:fld>
            <a:endParaRPr lang="en-SG"/>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SG"/>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4" name="Date Placeholder 3"/>
          <p:cNvSpPr>
            <a:spLocks noGrp="1"/>
          </p:cNvSpPr>
          <p:nvPr>
            <p:ph type="dt" sz="half" idx="10"/>
          </p:nvPr>
        </p:nvSpPr>
        <p:spPr/>
        <p:txBody>
          <a:bodyPr/>
          <a:lstStyle/>
          <a:p>
            <a:fld id="{E23F1C60-71F5-4E57-8399-EC945375146B}" type="datetimeFigureOut">
              <a:rPr lang="en-SG" smtClean="0"/>
              <a:pPr/>
              <a:t>22/1/2014</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4B8C0A9E-8839-423E-A7A9-AA320FC7D378}" type="slidenum">
              <a:rPr lang="en-SG" smtClean="0"/>
              <a:pPr/>
              <a:t>‹#›</a:t>
            </a:fld>
            <a:endParaRPr lang="en-SG"/>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SG"/>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4" name="Date Placeholder 3"/>
          <p:cNvSpPr>
            <a:spLocks noGrp="1"/>
          </p:cNvSpPr>
          <p:nvPr>
            <p:ph type="dt" sz="half" idx="10"/>
          </p:nvPr>
        </p:nvSpPr>
        <p:spPr/>
        <p:txBody>
          <a:bodyPr/>
          <a:lstStyle/>
          <a:p>
            <a:fld id="{E23F1C60-71F5-4E57-8399-EC945375146B}" type="datetimeFigureOut">
              <a:rPr lang="en-SG" smtClean="0"/>
              <a:pPr/>
              <a:t>22/1/2014</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4B8C0A9E-8839-423E-A7A9-AA320FC7D378}" type="slidenum">
              <a:rPr lang="en-SG" smtClean="0"/>
              <a:pPr/>
              <a:t>‹#›</a:t>
            </a:fld>
            <a:endParaRPr lang="en-SG"/>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SG"/>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23F1C60-71F5-4E57-8399-EC945375146B}" type="datetimeFigureOut">
              <a:rPr lang="en-SG" smtClean="0"/>
              <a:pPr/>
              <a:t>22/1/2014</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4B8C0A9E-8839-423E-A7A9-AA320FC7D378}" type="slidenum">
              <a:rPr lang="en-SG" smtClean="0"/>
              <a:pPr/>
              <a:t>‹#›</a:t>
            </a:fld>
            <a:endParaRPr lang="en-SG"/>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SG"/>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5" name="Date Placeholder 4"/>
          <p:cNvSpPr>
            <a:spLocks noGrp="1"/>
          </p:cNvSpPr>
          <p:nvPr>
            <p:ph type="dt" sz="half" idx="10"/>
          </p:nvPr>
        </p:nvSpPr>
        <p:spPr/>
        <p:txBody>
          <a:bodyPr/>
          <a:lstStyle/>
          <a:p>
            <a:fld id="{E23F1C60-71F5-4E57-8399-EC945375146B}" type="datetimeFigureOut">
              <a:rPr lang="en-SG" smtClean="0"/>
              <a:pPr/>
              <a:t>22/1/2014</a:t>
            </a:fld>
            <a:endParaRPr lang="en-SG"/>
          </a:p>
        </p:txBody>
      </p:sp>
      <p:sp>
        <p:nvSpPr>
          <p:cNvPr id="6" name="Footer Placeholder 5"/>
          <p:cNvSpPr>
            <a:spLocks noGrp="1"/>
          </p:cNvSpPr>
          <p:nvPr>
            <p:ph type="ftr" sz="quarter" idx="11"/>
          </p:nvPr>
        </p:nvSpPr>
        <p:spPr/>
        <p:txBody>
          <a:bodyPr/>
          <a:lstStyle/>
          <a:p>
            <a:endParaRPr lang="en-SG"/>
          </a:p>
        </p:txBody>
      </p:sp>
      <p:sp>
        <p:nvSpPr>
          <p:cNvPr id="7" name="Slide Number Placeholder 6"/>
          <p:cNvSpPr>
            <a:spLocks noGrp="1"/>
          </p:cNvSpPr>
          <p:nvPr>
            <p:ph type="sldNum" sz="quarter" idx="12"/>
          </p:nvPr>
        </p:nvSpPr>
        <p:spPr/>
        <p:txBody>
          <a:bodyPr/>
          <a:lstStyle/>
          <a:p>
            <a:fld id="{4B8C0A9E-8839-423E-A7A9-AA320FC7D378}" type="slidenum">
              <a:rPr lang="en-SG" smtClean="0"/>
              <a:pPr/>
              <a:t>‹#›</a:t>
            </a:fld>
            <a:endParaRPr lang="en-SG"/>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SG"/>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7" name="Date Placeholder 6"/>
          <p:cNvSpPr>
            <a:spLocks noGrp="1"/>
          </p:cNvSpPr>
          <p:nvPr>
            <p:ph type="dt" sz="half" idx="10"/>
          </p:nvPr>
        </p:nvSpPr>
        <p:spPr/>
        <p:txBody>
          <a:bodyPr/>
          <a:lstStyle/>
          <a:p>
            <a:fld id="{E23F1C60-71F5-4E57-8399-EC945375146B}" type="datetimeFigureOut">
              <a:rPr lang="en-SG" smtClean="0"/>
              <a:pPr/>
              <a:t>22/1/2014</a:t>
            </a:fld>
            <a:endParaRPr lang="en-SG"/>
          </a:p>
        </p:txBody>
      </p:sp>
      <p:sp>
        <p:nvSpPr>
          <p:cNvPr id="8" name="Footer Placeholder 7"/>
          <p:cNvSpPr>
            <a:spLocks noGrp="1"/>
          </p:cNvSpPr>
          <p:nvPr>
            <p:ph type="ftr" sz="quarter" idx="11"/>
          </p:nvPr>
        </p:nvSpPr>
        <p:spPr/>
        <p:txBody>
          <a:bodyPr/>
          <a:lstStyle/>
          <a:p>
            <a:endParaRPr lang="en-SG"/>
          </a:p>
        </p:txBody>
      </p:sp>
      <p:sp>
        <p:nvSpPr>
          <p:cNvPr id="9" name="Slide Number Placeholder 8"/>
          <p:cNvSpPr>
            <a:spLocks noGrp="1"/>
          </p:cNvSpPr>
          <p:nvPr>
            <p:ph type="sldNum" sz="quarter" idx="12"/>
          </p:nvPr>
        </p:nvSpPr>
        <p:spPr/>
        <p:txBody>
          <a:bodyPr/>
          <a:lstStyle/>
          <a:p>
            <a:fld id="{4B8C0A9E-8839-423E-A7A9-AA320FC7D378}" type="slidenum">
              <a:rPr lang="en-SG" smtClean="0"/>
              <a:pPr/>
              <a:t>‹#›</a:t>
            </a:fld>
            <a:endParaRPr lang="en-SG"/>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SG"/>
          </a:p>
        </p:txBody>
      </p:sp>
      <p:sp>
        <p:nvSpPr>
          <p:cNvPr id="3" name="Date Placeholder 2"/>
          <p:cNvSpPr>
            <a:spLocks noGrp="1"/>
          </p:cNvSpPr>
          <p:nvPr>
            <p:ph type="dt" sz="half" idx="10"/>
          </p:nvPr>
        </p:nvSpPr>
        <p:spPr/>
        <p:txBody>
          <a:bodyPr/>
          <a:lstStyle/>
          <a:p>
            <a:fld id="{E23F1C60-71F5-4E57-8399-EC945375146B}" type="datetimeFigureOut">
              <a:rPr lang="en-SG" smtClean="0"/>
              <a:pPr/>
              <a:t>22/1/2014</a:t>
            </a:fld>
            <a:endParaRPr lang="en-SG"/>
          </a:p>
        </p:txBody>
      </p:sp>
      <p:sp>
        <p:nvSpPr>
          <p:cNvPr id="4" name="Footer Placeholder 3"/>
          <p:cNvSpPr>
            <a:spLocks noGrp="1"/>
          </p:cNvSpPr>
          <p:nvPr>
            <p:ph type="ftr" sz="quarter" idx="11"/>
          </p:nvPr>
        </p:nvSpPr>
        <p:spPr/>
        <p:txBody>
          <a:bodyPr/>
          <a:lstStyle/>
          <a:p>
            <a:endParaRPr lang="en-SG"/>
          </a:p>
        </p:txBody>
      </p:sp>
      <p:sp>
        <p:nvSpPr>
          <p:cNvPr id="5" name="Slide Number Placeholder 4"/>
          <p:cNvSpPr>
            <a:spLocks noGrp="1"/>
          </p:cNvSpPr>
          <p:nvPr>
            <p:ph type="sldNum" sz="quarter" idx="12"/>
          </p:nvPr>
        </p:nvSpPr>
        <p:spPr/>
        <p:txBody>
          <a:bodyPr/>
          <a:lstStyle/>
          <a:p>
            <a:fld id="{4B8C0A9E-8839-423E-A7A9-AA320FC7D378}" type="slidenum">
              <a:rPr lang="en-SG" smtClean="0"/>
              <a:pPr/>
              <a:t>‹#›</a:t>
            </a:fld>
            <a:endParaRPr lang="en-SG"/>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23F1C60-71F5-4E57-8399-EC945375146B}" type="datetimeFigureOut">
              <a:rPr lang="en-SG" smtClean="0"/>
              <a:pPr/>
              <a:t>22/1/2014</a:t>
            </a:fld>
            <a:endParaRPr lang="en-SG"/>
          </a:p>
        </p:txBody>
      </p:sp>
      <p:sp>
        <p:nvSpPr>
          <p:cNvPr id="3" name="Footer Placeholder 2"/>
          <p:cNvSpPr>
            <a:spLocks noGrp="1"/>
          </p:cNvSpPr>
          <p:nvPr>
            <p:ph type="ftr" sz="quarter" idx="11"/>
          </p:nvPr>
        </p:nvSpPr>
        <p:spPr/>
        <p:txBody>
          <a:bodyPr/>
          <a:lstStyle/>
          <a:p>
            <a:endParaRPr lang="en-SG"/>
          </a:p>
        </p:txBody>
      </p:sp>
      <p:sp>
        <p:nvSpPr>
          <p:cNvPr id="4" name="Slide Number Placeholder 3"/>
          <p:cNvSpPr>
            <a:spLocks noGrp="1"/>
          </p:cNvSpPr>
          <p:nvPr>
            <p:ph type="sldNum" sz="quarter" idx="12"/>
          </p:nvPr>
        </p:nvSpPr>
        <p:spPr/>
        <p:txBody>
          <a:bodyPr/>
          <a:lstStyle/>
          <a:p>
            <a:fld id="{4B8C0A9E-8839-423E-A7A9-AA320FC7D378}" type="slidenum">
              <a:rPr lang="en-SG" smtClean="0"/>
              <a:pPr/>
              <a:t>‹#›</a:t>
            </a:fld>
            <a:endParaRPr lang="en-SG"/>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SG"/>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23F1C60-71F5-4E57-8399-EC945375146B}" type="datetimeFigureOut">
              <a:rPr lang="en-SG" smtClean="0"/>
              <a:pPr/>
              <a:t>22/1/2014</a:t>
            </a:fld>
            <a:endParaRPr lang="en-SG"/>
          </a:p>
        </p:txBody>
      </p:sp>
      <p:sp>
        <p:nvSpPr>
          <p:cNvPr id="6" name="Footer Placeholder 5"/>
          <p:cNvSpPr>
            <a:spLocks noGrp="1"/>
          </p:cNvSpPr>
          <p:nvPr>
            <p:ph type="ftr" sz="quarter" idx="11"/>
          </p:nvPr>
        </p:nvSpPr>
        <p:spPr/>
        <p:txBody>
          <a:bodyPr/>
          <a:lstStyle/>
          <a:p>
            <a:endParaRPr lang="en-SG"/>
          </a:p>
        </p:txBody>
      </p:sp>
      <p:sp>
        <p:nvSpPr>
          <p:cNvPr id="7" name="Slide Number Placeholder 6"/>
          <p:cNvSpPr>
            <a:spLocks noGrp="1"/>
          </p:cNvSpPr>
          <p:nvPr>
            <p:ph type="sldNum" sz="quarter" idx="12"/>
          </p:nvPr>
        </p:nvSpPr>
        <p:spPr/>
        <p:txBody>
          <a:bodyPr/>
          <a:lstStyle/>
          <a:p>
            <a:fld id="{4B8C0A9E-8839-423E-A7A9-AA320FC7D378}" type="slidenum">
              <a:rPr lang="en-SG" smtClean="0"/>
              <a:pPr/>
              <a:t>‹#›</a:t>
            </a:fld>
            <a:endParaRPr lang="en-SG"/>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SG"/>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SG"/>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23F1C60-71F5-4E57-8399-EC945375146B}" type="datetimeFigureOut">
              <a:rPr lang="en-SG" smtClean="0"/>
              <a:pPr/>
              <a:t>22/1/2014</a:t>
            </a:fld>
            <a:endParaRPr lang="en-SG"/>
          </a:p>
        </p:txBody>
      </p:sp>
      <p:sp>
        <p:nvSpPr>
          <p:cNvPr id="6" name="Footer Placeholder 5"/>
          <p:cNvSpPr>
            <a:spLocks noGrp="1"/>
          </p:cNvSpPr>
          <p:nvPr>
            <p:ph type="ftr" sz="quarter" idx="11"/>
          </p:nvPr>
        </p:nvSpPr>
        <p:spPr/>
        <p:txBody>
          <a:bodyPr/>
          <a:lstStyle/>
          <a:p>
            <a:endParaRPr lang="en-SG"/>
          </a:p>
        </p:txBody>
      </p:sp>
      <p:sp>
        <p:nvSpPr>
          <p:cNvPr id="7" name="Slide Number Placeholder 6"/>
          <p:cNvSpPr>
            <a:spLocks noGrp="1"/>
          </p:cNvSpPr>
          <p:nvPr>
            <p:ph type="sldNum" sz="quarter" idx="12"/>
          </p:nvPr>
        </p:nvSpPr>
        <p:spPr/>
        <p:txBody>
          <a:bodyPr/>
          <a:lstStyle/>
          <a:p>
            <a:fld id="{4B8C0A9E-8839-423E-A7A9-AA320FC7D378}" type="slidenum">
              <a:rPr lang="en-SG" smtClean="0"/>
              <a:pPr/>
              <a:t>‹#›</a:t>
            </a:fld>
            <a:endParaRPr lang="en-SG"/>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SG"/>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23F1C60-71F5-4E57-8399-EC945375146B}" type="datetimeFigureOut">
              <a:rPr lang="en-SG" smtClean="0"/>
              <a:pPr/>
              <a:t>22/1/2014</a:t>
            </a:fld>
            <a:endParaRPr lang="en-SG"/>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SG"/>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8C0A9E-8839-423E-A7A9-AA320FC7D378}" type="slidenum">
              <a:rPr lang="en-SG" smtClean="0"/>
              <a:pPr/>
              <a:t>‹#›</a:t>
            </a:fld>
            <a:endParaRPr lang="en-SG"/>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ingapore.png"/>
          <p:cNvPicPr>
            <a:picLocks noChangeAspect="1"/>
          </p:cNvPicPr>
          <p:nvPr/>
        </p:nvPicPr>
        <p:blipFill>
          <a:blip r:embed="rId2" cstate="print"/>
          <a:stretch>
            <a:fillRect/>
          </a:stretch>
        </p:blipFill>
        <p:spPr>
          <a:xfrm>
            <a:off x="0" y="0"/>
            <a:ext cx="9181491" cy="6858000"/>
          </a:xfrm>
          <a:prstGeom prst="rect">
            <a:avLst/>
          </a:prstGeom>
        </p:spPr>
      </p:pic>
      <p:sp>
        <p:nvSpPr>
          <p:cNvPr id="2" name="Title 1"/>
          <p:cNvSpPr>
            <a:spLocks noGrp="1"/>
          </p:cNvSpPr>
          <p:nvPr>
            <p:ph type="ctrTitle"/>
          </p:nvPr>
        </p:nvSpPr>
        <p:spPr/>
        <p:txBody>
          <a:bodyPr/>
          <a:lstStyle/>
          <a:p>
            <a:r>
              <a:rPr lang="ja-JP" altLang="en-US" smtClean="0"/>
              <a:t>シンガポールの政治のトレンド</a:t>
            </a:r>
            <a:endParaRPr lang="en-SG" dirty="0"/>
          </a:p>
        </p:txBody>
      </p:sp>
      <p:sp>
        <p:nvSpPr>
          <p:cNvPr id="3" name="Subtitle 2"/>
          <p:cNvSpPr>
            <a:spLocks noGrp="1"/>
          </p:cNvSpPr>
          <p:nvPr>
            <p:ph type="subTitle" idx="1"/>
          </p:nvPr>
        </p:nvSpPr>
        <p:spPr/>
        <p:txBody>
          <a:bodyPr/>
          <a:lstStyle/>
          <a:p>
            <a:r>
              <a:rPr lang="ja-JP" altLang="en-US" smtClean="0"/>
              <a:t>フアンツ</a:t>
            </a:r>
            <a:endParaRPr lang="en-SG"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ja-JP" altLang="en-US" smtClean="0"/>
              <a:t>シンガポールの政治状態</a:t>
            </a:r>
            <a:endParaRPr lang="en-SG" dirty="0"/>
          </a:p>
        </p:txBody>
      </p:sp>
      <p:sp>
        <p:nvSpPr>
          <p:cNvPr id="3" name="Content Placeholder 2"/>
          <p:cNvSpPr>
            <a:spLocks noGrp="1"/>
          </p:cNvSpPr>
          <p:nvPr>
            <p:ph idx="1"/>
          </p:nvPr>
        </p:nvSpPr>
        <p:spPr/>
        <p:txBody>
          <a:bodyPr/>
          <a:lstStyle/>
          <a:p>
            <a:r>
              <a:rPr lang="ja-JP" altLang="en-US" smtClean="0"/>
              <a:t>１９６５に自立</a:t>
            </a:r>
            <a:endParaRPr lang="en-US" altLang="ja-JP" dirty="0" smtClean="0"/>
          </a:p>
          <a:p>
            <a:r>
              <a:rPr lang="ja-JP" altLang="en-US"/>
              <a:t>自</a:t>
            </a:r>
            <a:r>
              <a:rPr lang="ja-JP" altLang="en-US" smtClean="0"/>
              <a:t>立</a:t>
            </a:r>
            <a:r>
              <a:rPr lang="ja-JP" altLang="en-US"/>
              <a:t>か</a:t>
            </a:r>
            <a:r>
              <a:rPr lang="ja-JP" altLang="en-US" smtClean="0"/>
              <a:t>らずっと人民行動党（</a:t>
            </a:r>
            <a:r>
              <a:rPr lang="en-US" altLang="ja-JP" dirty="0" smtClean="0"/>
              <a:t>PAP</a:t>
            </a:r>
            <a:r>
              <a:rPr lang="ja-JP" altLang="en-US" smtClean="0"/>
              <a:t>）の一党優位の状況です</a:t>
            </a:r>
            <a:endParaRPr lang="en-SG" dirty="0"/>
          </a:p>
        </p:txBody>
      </p:sp>
      <p:pic>
        <p:nvPicPr>
          <p:cNvPr id="4" name="Picture 3" descr="singapore.jpg"/>
          <p:cNvPicPr>
            <a:picLocks noChangeAspect="1"/>
          </p:cNvPicPr>
          <p:nvPr/>
        </p:nvPicPr>
        <p:blipFill>
          <a:blip r:embed="rId2" cstate="print"/>
          <a:stretch>
            <a:fillRect/>
          </a:stretch>
        </p:blipFill>
        <p:spPr>
          <a:xfrm>
            <a:off x="611560" y="3501008"/>
            <a:ext cx="5184577" cy="3240360"/>
          </a:xfrm>
          <a:prstGeom prst="rect">
            <a:avLst/>
          </a:prstGeom>
        </p:spPr>
      </p:pic>
      <p:pic>
        <p:nvPicPr>
          <p:cNvPr id="5" name="Picture 4" descr="pm lee.jpg"/>
          <p:cNvPicPr>
            <a:picLocks noChangeAspect="1"/>
          </p:cNvPicPr>
          <p:nvPr/>
        </p:nvPicPr>
        <p:blipFill>
          <a:blip r:embed="rId3" cstate="print"/>
          <a:stretch>
            <a:fillRect/>
          </a:stretch>
        </p:blipFill>
        <p:spPr>
          <a:xfrm>
            <a:off x="6300192" y="3717032"/>
            <a:ext cx="2121408" cy="2980944"/>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シンガポールんの政治のトレンド</a:t>
            </a:r>
            <a:endParaRPr lang="en-SG" dirty="0"/>
          </a:p>
        </p:txBody>
      </p:sp>
      <p:sp>
        <p:nvSpPr>
          <p:cNvPr id="3" name="Content Placeholder 2"/>
          <p:cNvSpPr>
            <a:spLocks noGrp="1"/>
          </p:cNvSpPr>
          <p:nvPr>
            <p:ph idx="1"/>
          </p:nvPr>
        </p:nvSpPr>
        <p:spPr/>
        <p:txBody>
          <a:bodyPr/>
          <a:lstStyle/>
          <a:p>
            <a:r>
              <a:rPr lang="ja-JP" altLang="en-US" b="1" u="sng" smtClean="0"/>
              <a:t>最近の十年間ぐらい</a:t>
            </a:r>
            <a:r>
              <a:rPr lang="en-US" altLang="ja-JP" b="1" u="sng" dirty="0" smtClean="0"/>
              <a:t>PAP</a:t>
            </a:r>
            <a:r>
              <a:rPr lang="ja-JP" altLang="en-US" b="1" u="sng" smtClean="0"/>
              <a:t>の得票率は着実に減少しています</a:t>
            </a:r>
            <a:endParaRPr lang="en-SG" b="1" u="sng" dirty="0"/>
          </a:p>
        </p:txBody>
      </p:sp>
      <p:graphicFrame>
        <p:nvGraphicFramePr>
          <p:cNvPr id="4" name="Table 3"/>
          <p:cNvGraphicFramePr>
            <a:graphicFrameLocks noGrp="1"/>
          </p:cNvGraphicFramePr>
          <p:nvPr/>
        </p:nvGraphicFramePr>
        <p:xfrm>
          <a:off x="1403648" y="3501008"/>
          <a:ext cx="6096000" cy="1463040"/>
        </p:xfrm>
        <a:graphic>
          <a:graphicData uri="http://schemas.openxmlformats.org/drawingml/2006/table">
            <a:tbl>
              <a:tblPr firstRow="1" bandRow="1">
                <a:tableStyleId>{5C22544A-7EE6-4342-B048-85BDC9FD1C3A}</a:tableStyleId>
              </a:tblPr>
              <a:tblGrid>
                <a:gridCol w="3048000"/>
                <a:gridCol w="3048000"/>
              </a:tblGrid>
              <a:tr h="302434">
                <a:tc>
                  <a:txBody>
                    <a:bodyPr/>
                    <a:lstStyle/>
                    <a:p>
                      <a:r>
                        <a:rPr lang="ja-JP" altLang="en-US" smtClean="0"/>
                        <a:t>選挙</a:t>
                      </a:r>
                      <a:endParaRPr lang="en-SG" dirty="0"/>
                    </a:p>
                  </a:txBody>
                  <a:tcPr/>
                </a:tc>
                <a:tc>
                  <a:txBody>
                    <a:bodyPr/>
                    <a:lstStyle/>
                    <a:p>
                      <a:r>
                        <a:rPr lang="en-US" altLang="ja-JP" dirty="0" smtClean="0"/>
                        <a:t>PAP</a:t>
                      </a:r>
                      <a:r>
                        <a:rPr lang="ja-JP" altLang="en-US" smtClean="0"/>
                        <a:t>の得票率</a:t>
                      </a:r>
                      <a:endParaRPr lang="en-SG" dirty="0"/>
                    </a:p>
                  </a:txBody>
                  <a:tcPr/>
                </a:tc>
              </a:tr>
              <a:tr h="302434">
                <a:tc>
                  <a:txBody>
                    <a:bodyPr/>
                    <a:lstStyle/>
                    <a:p>
                      <a:r>
                        <a:rPr lang="ja-JP" altLang="en-US" smtClean="0"/>
                        <a:t>２００１選挙</a:t>
                      </a:r>
                      <a:endParaRPr lang="en-SG" dirty="0"/>
                    </a:p>
                  </a:txBody>
                  <a:tcPr/>
                </a:tc>
                <a:tc>
                  <a:txBody>
                    <a:bodyPr/>
                    <a:lstStyle/>
                    <a:p>
                      <a:r>
                        <a:rPr lang="en-US" altLang="ja-JP" dirty="0" smtClean="0"/>
                        <a:t>75.3</a:t>
                      </a:r>
                      <a:r>
                        <a:rPr lang="ja-JP" altLang="en-US" smtClean="0"/>
                        <a:t>％</a:t>
                      </a:r>
                      <a:endParaRPr lang="en-SG" dirty="0"/>
                    </a:p>
                  </a:txBody>
                  <a:tcPr/>
                </a:tc>
              </a:tr>
              <a:tr h="302434">
                <a:tc>
                  <a:txBody>
                    <a:bodyPr/>
                    <a:lstStyle/>
                    <a:p>
                      <a:r>
                        <a:rPr lang="ja-JP" altLang="en-US" smtClean="0"/>
                        <a:t>２００６選挙</a:t>
                      </a:r>
                      <a:endParaRPr lang="en-SG" dirty="0"/>
                    </a:p>
                  </a:txBody>
                  <a:tcPr/>
                </a:tc>
                <a:tc>
                  <a:txBody>
                    <a:bodyPr/>
                    <a:lstStyle/>
                    <a:p>
                      <a:r>
                        <a:rPr lang="en-US" altLang="ja-JP" dirty="0" smtClean="0"/>
                        <a:t>66.6</a:t>
                      </a:r>
                      <a:r>
                        <a:rPr lang="ja-JP" altLang="en-US" smtClean="0"/>
                        <a:t>％</a:t>
                      </a:r>
                      <a:endParaRPr lang="en-SG" dirty="0"/>
                    </a:p>
                  </a:txBody>
                  <a:tcPr/>
                </a:tc>
              </a:tr>
              <a:tr h="302434">
                <a:tc>
                  <a:txBody>
                    <a:bodyPr/>
                    <a:lstStyle/>
                    <a:p>
                      <a:r>
                        <a:rPr lang="ja-JP" altLang="en-US" smtClean="0"/>
                        <a:t>２０１１選挙</a:t>
                      </a:r>
                      <a:endParaRPr lang="en-SG" dirty="0"/>
                    </a:p>
                  </a:txBody>
                  <a:tcPr/>
                </a:tc>
                <a:tc>
                  <a:txBody>
                    <a:bodyPr/>
                    <a:lstStyle/>
                    <a:p>
                      <a:r>
                        <a:rPr lang="en-US" altLang="ja-JP" dirty="0" smtClean="0"/>
                        <a:t>60.1</a:t>
                      </a:r>
                      <a:r>
                        <a:rPr lang="ja-JP" altLang="en-US" smtClean="0"/>
                        <a:t>％</a:t>
                      </a:r>
                      <a:endParaRPr lang="en-SG" dirty="0"/>
                    </a:p>
                  </a:txBody>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トレンドの原因</a:t>
            </a:r>
            <a:endParaRPr lang="en-SG" dirty="0"/>
          </a:p>
        </p:txBody>
      </p:sp>
      <p:sp>
        <p:nvSpPr>
          <p:cNvPr id="3" name="Content Placeholder 2"/>
          <p:cNvSpPr>
            <a:spLocks noGrp="1"/>
          </p:cNvSpPr>
          <p:nvPr>
            <p:ph idx="1"/>
          </p:nvPr>
        </p:nvSpPr>
        <p:spPr/>
        <p:txBody>
          <a:bodyPr/>
          <a:lstStyle/>
          <a:p>
            <a:r>
              <a:rPr lang="ja-JP" altLang="en-US" smtClean="0"/>
              <a:t>高等教育を受けた国民が増えています</a:t>
            </a:r>
            <a:endParaRPr lang="en-US" altLang="ja-JP" dirty="0" smtClean="0"/>
          </a:p>
          <a:p>
            <a:r>
              <a:rPr lang="en-US" altLang="ja-JP" dirty="0" smtClean="0"/>
              <a:t>PAP</a:t>
            </a:r>
            <a:r>
              <a:rPr lang="ja-JP" altLang="en-US" smtClean="0"/>
              <a:t>に年上の国民と比べてそんなに忠実ではない若い国民は徐々に投票できる年になりました</a:t>
            </a:r>
            <a:endParaRPr lang="en-US" altLang="ja-JP" dirty="0" smtClean="0"/>
          </a:p>
          <a:p>
            <a:r>
              <a:rPr lang="en-US" altLang="ja-JP" dirty="0" smtClean="0"/>
              <a:t>PAP</a:t>
            </a:r>
            <a:r>
              <a:rPr lang="ja-JP" altLang="en-US" smtClean="0"/>
              <a:t>政府は経済の事が集中しすぎて国民の幸せと意見を無視していると考える国民が増えています</a:t>
            </a:r>
            <a:endParaRPr lang="en-US" altLang="ja-JP" dirty="0"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シンガポー</a:t>
            </a:r>
            <a:r>
              <a:rPr lang="ja-JP" altLang="en-US" smtClean="0"/>
              <a:t>ルへの影響</a:t>
            </a:r>
            <a:endParaRPr lang="en-SG" dirty="0"/>
          </a:p>
        </p:txBody>
      </p:sp>
      <p:sp>
        <p:nvSpPr>
          <p:cNvPr id="3" name="Content Placeholder 2"/>
          <p:cNvSpPr>
            <a:spLocks noGrp="1"/>
          </p:cNvSpPr>
          <p:nvPr>
            <p:ph idx="1"/>
          </p:nvPr>
        </p:nvSpPr>
        <p:spPr/>
        <p:txBody>
          <a:bodyPr/>
          <a:lstStyle/>
          <a:p>
            <a:r>
              <a:rPr lang="ja-JP" altLang="en-US" smtClean="0"/>
              <a:t>このトレンドが続いたら、</a:t>
            </a:r>
            <a:r>
              <a:rPr lang="en-US" altLang="ja-JP" dirty="0" smtClean="0"/>
              <a:t>PAP</a:t>
            </a:r>
            <a:r>
              <a:rPr lang="ja-JP" altLang="en-US" smtClean="0"/>
              <a:t>は２０２１の選挙で負けるかもしれません</a:t>
            </a:r>
            <a:endParaRPr lang="en-US" altLang="ja-JP" dirty="0" smtClean="0"/>
          </a:p>
          <a:p>
            <a:r>
              <a:rPr lang="ja-JP" altLang="en-US"/>
              <a:t>反対</a:t>
            </a:r>
            <a:r>
              <a:rPr lang="ja-JP" altLang="en-US" smtClean="0"/>
              <a:t>党が新しい政府を作ったら、大体二つの可能性があります</a:t>
            </a:r>
            <a:endParaRPr lang="en-US" altLang="ja-JP" dirty="0"/>
          </a:p>
          <a:p>
            <a:pPr lvl="1"/>
            <a:r>
              <a:rPr lang="ja-JP" altLang="en-US" smtClean="0"/>
              <a:t>新政府は国民の幸せと意見を大事にする事になります</a:t>
            </a:r>
            <a:endParaRPr lang="en-US" altLang="ja-JP" dirty="0" smtClean="0"/>
          </a:p>
          <a:p>
            <a:pPr lvl="1"/>
            <a:r>
              <a:rPr lang="ja-JP" altLang="en-US"/>
              <a:t>新政</a:t>
            </a:r>
            <a:r>
              <a:rPr lang="ja-JP" altLang="en-US" smtClean="0"/>
              <a:t>府は国</a:t>
            </a:r>
            <a:r>
              <a:rPr lang="ja-JP" altLang="en-US"/>
              <a:t>を管理す</a:t>
            </a:r>
            <a:r>
              <a:rPr lang="ja-JP" altLang="en-US" smtClean="0"/>
              <a:t>る</a:t>
            </a:r>
            <a:r>
              <a:rPr lang="ja-JP" altLang="en-US"/>
              <a:t>経</a:t>
            </a:r>
            <a:r>
              <a:rPr lang="ja-JP" altLang="en-US" smtClean="0"/>
              <a:t>験</a:t>
            </a:r>
            <a:r>
              <a:rPr lang="ja-JP" altLang="en-US"/>
              <a:t>がないの</a:t>
            </a:r>
            <a:r>
              <a:rPr lang="ja-JP" altLang="en-US" smtClean="0"/>
              <a:t>で、経済に悪い影響があるし、社会問題も増えます</a:t>
            </a:r>
            <a:endParaRPr lang="en-SG"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239</TotalTime>
  <Words>358</Words>
  <Application>Microsoft Office PowerPoint</Application>
  <PresentationFormat>On-screen Show (4:3)</PresentationFormat>
  <Paragraphs>24</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シンガポールの政治のトレンド</vt:lpstr>
      <vt:lpstr>シンガポールの政治状態</vt:lpstr>
      <vt:lpstr>シンガポールんの政治のトレンド</vt:lpstr>
      <vt:lpstr>トレンドの原因</vt:lpstr>
      <vt:lpstr>シンガポールへの影響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シンガポールの政治のトレンド</dc:title>
  <dc:creator>Zi</dc:creator>
  <cp:lastModifiedBy>Nagata, Katsuko</cp:lastModifiedBy>
  <cp:revision>57</cp:revision>
  <dcterms:created xsi:type="dcterms:W3CDTF">2014-01-14T21:17:02Z</dcterms:created>
  <dcterms:modified xsi:type="dcterms:W3CDTF">2014-01-22T17:00:49Z</dcterms:modified>
</cp:coreProperties>
</file>