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3" r:id="rId5"/>
    <p:sldId id="265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A4A421-97BB-465E-9D83-1D7170EFA4A5}" type="datetimeFigureOut">
              <a:rPr lang="en-US" smtClean="0"/>
              <a:pPr/>
              <a:t>8/23/2013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764546-8D26-4C40-8E5F-5C68BC138E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A4A421-97BB-465E-9D83-1D7170EFA4A5}" type="datetimeFigureOut">
              <a:rPr lang="en-US" smtClean="0"/>
              <a:pPr/>
              <a:t>8/23/2013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764546-8D26-4C40-8E5F-5C68BC138E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A4A421-97BB-465E-9D83-1D7170EFA4A5}" type="datetimeFigureOut">
              <a:rPr lang="en-US" smtClean="0"/>
              <a:pPr/>
              <a:t>8/23/2013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764546-8D26-4C40-8E5F-5C68BC138E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A4A421-97BB-465E-9D83-1D7170EFA4A5}" type="datetimeFigureOut">
              <a:rPr lang="en-US" smtClean="0"/>
              <a:pPr/>
              <a:t>8/23/2013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764546-8D26-4C40-8E5F-5C68BC138E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A4A421-97BB-465E-9D83-1D7170EFA4A5}" type="datetimeFigureOut">
              <a:rPr lang="en-US" smtClean="0"/>
              <a:pPr/>
              <a:t>8/23/2013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764546-8D26-4C40-8E5F-5C68BC138E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A4A421-97BB-465E-9D83-1D7170EFA4A5}" type="datetimeFigureOut">
              <a:rPr lang="en-US" smtClean="0"/>
              <a:pPr/>
              <a:t>8/23/2013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764546-8D26-4C40-8E5F-5C68BC138E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A4A421-97BB-465E-9D83-1D7170EFA4A5}" type="datetimeFigureOut">
              <a:rPr lang="en-US" smtClean="0"/>
              <a:pPr/>
              <a:t>8/23/2013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764546-8D26-4C40-8E5F-5C68BC138E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A4A421-97BB-465E-9D83-1D7170EFA4A5}" type="datetimeFigureOut">
              <a:rPr lang="en-US" smtClean="0"/>
              <a:pPr/>
              <a:t>8/23/2013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764546-8D26-4C40-8E5F-5C68BC138E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A4A421-97BB-465E-9D83-1D7170EFA4A5}" type="datetimeFigureOut">
              <a:rPr lang="en-US" smtClean="0"/>
              <a:pPr/>
              <a:t>8/23/2013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764546-8D26-4C40-8E5F-5C68BC138E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A4A421-97BB-465E-9D83-1D7170EFA4A5}" type="datetimeFigureOut">
              <a:rPr lang="en-US" smtClean="0"/>
              <a:pPr/>
              <a:t>8/23/2013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764546-8D26-4C40-8E5F-5C68BC138E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A4A421-97BB-465E-9D83-1D7170EFA4A5}" type="datetimeFigureOut">
              <a:rPr lang="en-US" smtClean="0"/>
              <a:pPr/>
              <a:t>8/23/2013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764546-8D26-4C40-8E5F-5C68BC138EC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AA4A421-97BB-465E-9D83-1D7170EFA4A5}" type="datetimeFigureOut">
              <a:rPr lang="en-US" smtClean="0"/>
              <a:pPr/>
              <a:t>8/23/2013</a:t>
            </a:fld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8764546-8D26-4C40-8E5F-5C68BC138EC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Away Day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The first-year syllabus</a:t>
            </a:r>
            <a:endParaRPr lang="en-GB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programme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530352"/>
            <a:ext cx="8329642" cy="4827474"/>
          </a:xfrm>
        </p:spPr>
        <p:txBody>
          <a:bodyPr>
            <a:normAutofit/>
          </a:bodyPr>
          <a:lstStyle/>
          <a:p>
            <a:pPr lvl="2">
              <a:lnSpc>
                <a:spcPct val="160000"/>
              </a:lnSpc>
            </a:pPr>
            <a:endParaRPr lang="en-GB" sz="900" b="1" dirty="0" smtClean="0"/>
          </a:p>
          <a:p>
            <a:pPr lvl="2">
              <a:lnSpc>
                <a:spcPct val="110000"/>
              </a:lnSpc>
            </a:pPr>
            <a:r>
              <a:rPr lang="en-GB" b="1" dirty="0" smtClean="0"/>
              <a:t>What do we want from the first-year programme? </a:t>
            </a:r>
          </a:p>
          <a:p>
            <a:pPr lvl="3"/>
            <a:r>
              <a:rPr lang="en-GB" dirty="0" smtClean="0"/>
              <a:t>Presentation of the issues (10 </a:t>
            </a:r>
            <a:r>
              <a:rPr lang="en-GB" dirty="0" err="1" smtClean="0"/>
              <a:t>mins</a:t>
            </a:r>
            <a:r>
              <a:rPr lang="en-GB" dirty="0" smtClean="0"/>
              <a:t>)</a:t>
            </a:r>
          </a:p>
          <a:p>
            <a:pPr lvl="3"/>
            <a:r>
              <a:rPr lang="en-GB" dirty="0" smtClean="0"/>
              <a:t>Brainstorming (30 </a:t>
            </a:r>
            <a:r>
              <a:rPr lang="en-GB" dirty="0" err="1" smtClean="0"/>
              <a:t>mins</a:t>
            </a:r>
            <a:r>
              <a:rPr lang="en-GB" dirty="0" smtClean="0"/>
              <a:t>)</a:t>
            </a:r>
          </a:p>
          <a:p>
            <a:pPr lvl="2">
              <a:lnSpc>
                <a:spcPct val="160000"/>
              </a:lnSpc>
            </a:pPr>
            <a:r>
              <a:rPr lang="en-GB" b="1" dirty="0" smtClean="0"/>
              <a:t>Shaping the first-year programme</a:t>
            </a:r>
          </a:p>
          <a:p>
            <a:pPr lvl="3"/>
            <a:r>
              <a:rPr lang="en-GB" dirty="0" smtClean="0"/>
              <a:t>Group discussions (40 </a:t>
            </a:r>
            <a:r>
              <a:rPr lang="en-GB" dirty="0" err="1" smtClean="0"/>
              <a:t>mins</a:t>
            </a:r>
            <a:r>
              <a:rPr lang="en-GB" dirty="0" smtClean="0"/>
              <a:t>)</a:t>
            </a:r>
          </a:p>
          <a:p>
            <a:pPr lvl="3"/>
            <a:r>
              <a:rPr lang="en-GB" dirty="0" smtClean="0"/>
              <a:t>Plenary discussion (20 </a:t>
            </a:r>
            <a:r>
              <a:rPr lang="en-GB" dirty="0" err="1" smtClean="0"/>
              <a:t>mins</a:t>
            </a:r>
            <a:r>
              <a:rPr lang="en-GB" dirty="0" smtClean="0"/>
              <a:t>)</a:t>
            </a:r>
          </a:p>
          <a:p>
            <a:pPr lvl="2">
              <a:lnSpc>
                <a:spcPct val="160000"/>
              </a:lnSpc>
            </a:pPr>
            <a:r>
              <a:rPr lang="en-GB" b="1" dirty="0" smtClean="0"/>
              <a:t>Break</a:t>
            </a:r>
            <a:r>
              <a:rPr lang="en-GB" dirty="0" smtClean="0"/>
              <a:t> (20 </a:t>
            </a:r>
            <a:r>
              <a:rPr lang="en-GB" dirty="0" err="1" smtClean="0"/>
              <a:t>mins</a:t>
            </a:r>
            <a:r>
              <a:rPr lang="en-GB" dirty="0" smtClean="0"/>
              <a:t>)</a:t>
            </a:r>
          </a:p>
          <a:p>
            <a:pPr lvl="2">
              <a:lnSpc>
                <a:spcPct val="160000"/>
              </a:lnSpc>
            </a:pPr>
            <a:r>
              <a:rPr lang="en-GB" b="1" dirty="0" smtClean="0"/>
              <a:t>Structural issues </a:t>
            </a:r>
            <a:r>
              <a:rPr lang="en-GB" dirty="0" smtClean="0"/>
              <a:t>(30 </a:t>
            </a:r>
            <a:r>
              <a:rPr lang="en-GB" dirty="0" err="1" smtClean="0"/>
              <a:t>mins</a:t>
            </a:r>
            <a:r>
              <a:rPr lang="en-GB" dirty="0" smtClean="0"/>
              <a:t>)</a:t>
            </a:r>
          </a:p>
          <a:p>
            <a:pPr lvl="2">
              <a:lnSpc>
                <a:spcPct val="160000"/>
              </a:lnSpc>
            </a:pPr>
            <a:r>
              <a:rPr lang="en-GB" b="1" dirty="0" smtClean="0"/>
              <a:t>Assessment</a:t>
            </a:r>
            <a:r>
              <a:rPr lang="en-GB" dirty="0" smtClean="0"/>
              <a:t> (30 </a:t>
            </a:r>
            <a:r>
              <a:rPr lang="en-GB" dirty="0" err="1" smtClean="0"/>
              <a:t>mins</a:t>
            </a:r>
            <a:r>
              <a:rPr lang="en-GB" dirty="0" smtClean="0"/>
              <a:t>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do we want from the first-year programme?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GB" dirty="0" smtClean="0"/>
          </a:p>
          <a:p>
            <a:r>
              <a:rPr lang="en-GB" b="1" dirty="0" smtClean="0"/>
              <a:t>What do we expect from the first-year programme? </a:t>
            </a:r>
          </a:p>
          <a:p>
            <a:pPr lvl="1"/>
            <a:r>
              <a:rPr lang="en-GB" dirty="0" smtClean="0"/>
              <a:t>Skills</a:t>
            </a:r>
          </a:p>
          <a:p>
            <a:pPr lvl="1"/>
            <a:r>
              <a:rPr lang="en-GB" dirty="0" smtClean="0"/>
              <a:t>Knowledge</a:t>
            </a:r>
          </a:p>
          <a:p>
            <a:pPr lvl="1"/>
            <a:r>
              <a:rPr lang="en-GB" dirty="0" smtClean="0"/>
              <a:t>Undergraduate / postgraduate feed-through</a:t>
            </a:r>
          </a:p>
          <a:p>
            <a:endParaRPr lang="en-GB" dirty="0" smtClean="0"/>
          </a:p>
          <a:p>
            <a:r>
              <a:rPr lang="en-GB" b="1" dirty="0" smtClean="0"/>
              <a:t>What do students need from it?</a:t>
            </a:r>
          </a:p>
          <a:p>
            <a:pPr lvl="1"/>
            <a:r>
              <a:rPr lang="en-GB" dirty="0" smtClean="0"/>
              <a:t>Consolidation/ new skills</a:t>
            </a:r>
          </a:p>
          <a:p>
            <a:pPr lvl="1"/>
            <a:r>
              <a:rPr lang="en-GB" dirty="0" smtClean="0"/>
              <a:t>Degree pathways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Brainstorming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GB" dirty="0" smtClean="0"/>
          </a:p>
          <a:p>
            <a:pPr>
              <a:lnSpc>
                <a:spcPct val="120000"/>
              </a:lnSpc>
            </a:pPr>
            <a:r>
              <a:rPr lang="en-GB" b="1" dirty="0" smtClean="0"/>
              <a:t>Skills and approaches : what should students be able to do by the end of the first-year? </a:t>
            </a:r>
          </a:p>
          <a:p>
            <a:pPr>
              <a:lnSpc>
                <a:spcPct val="170000"/>
              </a:lnSpc>
            </a:pPr>
            <a:endParaRPr lang="en-GB" dirty="0" smtClean="0"/>
          </a:p>
          <a:p>
            <a:pPr>
              <a:lnSpc>
                <a:spcPct val="120000"/>
              </a:lnSpc>
            </a:pPr>
            <a:r>
              <a:rPr lang="en-GB" b="1" dirty="0" smtClean="0"/>
              <a:t>Materials : what ‘primary’ and ‘secondary’ materials do we want to use?</a:t>
            </a:r>
          </a:p>
          <a:p>
            <a:pPr lvl="1">
              <a:lnSpc>
                <a:spcPct val="170000"/>
              </a:lnSpc>
            </a:pPr>
            <a:endParaRPr lang="en-GB" dirty="0" smtClean="0"/>
          </a:p>
          <a:p>
            <a:pPr>
              <a:lnSpc>
                <a:spcPct val="170000"/>
              </a:lnSpc>
            </a:pPr>
            <a:r>
              <a:rPr lang="en-GB" b="1" dirty="0" smtClean="0"/>
              <a:t>What are our priorities?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should the first-year be shaped and organised?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b="1" dirty="0" smtClean="0"/>
              <a:t>2 or 3 modules?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b="1" dirty="0" smtClean="0"/>
              <a:t>Module focus?</a:t>
            </a:r>
          </a:p>
          <a:p>
            <a:pPr lvl="1"/>
            <a:r>
              <a:rPr lang="en-GB" dirty="0" smtClean="0"/>
              <a:t>Period</a:t>
            </a:r>
          </a:p>
          <a:p>
            <a:pPr lvl="1"/>
            <a:r>
              <a:rPr lang="en-GB" dirty="0" smtClean="0"/>
              <a:t>Approach</a:t>
            </a:r>
          </a:p>
          <a:p>
            <a:pPr lvl="1"/>
            <a:r>
              <a:rPr lang="en-GB" dirty="0" smtClean="0"/>
              <a:t>Skills training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Tea Break!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Structural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r>
              <a:rPr lang="en-GB" b="1" dirty="0" smtClean="0"/>
              <a:t>Equal-weight modules? </a:t>
            </a:r>
          </a:p>
          <a:p>
            <a:pPr lvl="1"/>
            <a:r>
              <a:rPr lang="en-GB" dirty="0" smtClean="0"/>
              <a:t>30 CATs each? </a:t>
            </a:r>
          </a:p>
          <a:p>
            <a:pPr lvl="1"/>
            <a:r>
              <a:rPr lang="en-GB" dirty="0" smtClean="0"/>
              <a:t>Open to all? </a:t>
            </a:r>
          </a:p>
          <a:p>
            <a:pPr lvl="1"/>
            <a:endParaRPr lang="en-GB" dirty="0" smtClean="0"/>
          </a:p>
          <a:p>
            <a:r>
              <a:rPr lang="en-GB" b="1" dirty="0" smtClean="0"/>
              <a:t>Should modules be capped?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should the first year be assessed?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b="1" dirty="0" smtClean="0"/>
          </a:p>
          <a:p>
            <a:endParaRPr lang="en-GB" b="1" dirty="0" smtClean="0"/>
          </a:p>
          <a:p>
            <a:r>
              <a:rPr lang="en-GB" b="1" dirty="0" smtClean="0"/>
              <a:t>Creative assessment</a:t>
            </a:r>
          </a:p>
          <a:p>
            <a:endParaRPr lang="en-GB" b="1" dirty="0" smtClean="0"/>
          </a:p>
          <a:p>
            <a:r>
              <a:rPr lang="en-GB" b="1" dirty="0" smtClean="0"/>
              <a:t>New technology and resources</a:t>
            </a:r>
          </a:p>
          <a:p>
            <a:endParaRPr lang="en-GB" b="1" dirty="0" smtClean="0"/>
          </a:p>
          <a:p>
            <a:r>
              <a:rPr lang="en-GB" b="1" dirty="0" smtClean="0"/>
              <a:t>Labour-saving assessment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126</TotalTime>
  <Words>197</Words>
  <Application>Microsoft Office PowerPoint</Application>
  <PresentationFormat>On-screen Show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Aspect</vt:lpstr>
      <vt:lpstr>Away Day</vt:lpstr>
      <vt:lpstr>Proposed programme</vt:lpstr>
      <vt:lpstr>What do we want from the first-year programme?</vt:lpstr>
      <vt:lpstr>Brainstorming</vt:lpstr>
      <vt:lpstr>How should the first-year be shaped and organised?</vt:lpstr>
      <vt:lpstr>Tea Break!</vt:lpstr>
      <vt:lpstr>Structural issues</vt:lpstr>
      <vt:lpstr>How should the first year be assessed?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Away Day</dc:title>
  <dc:creator>IT Services</dc:creator>
  <cp:lastModifiedBy>Cathy</cp:lastModifiedBy>
  <cp:revision>3</cp:revision>
  <dcterms:created xsi:type="dcterms:W3CDTF">2010-05-25T16:15:19Z</dcterms:created>
  <dcterms:modified xsi:type="dcterms:W3CDTF">2013-08-23T15:55:19Z</dcterms:modified>
</cp:coreProperties>
</file>