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80" r:id="rId2"/>
    <p:sldId id="278" r:id="rId3"/>
    <p:sldId id="340" r:id="rId4"/>
    <p:sldId id="341" r:id="rId5"/>
    <p:sldId id="257" r:id="rId6"/>
    <p:sldId id="258" r:id="rId7"/>
    <p:sldId id="263" r:id="rId8"/>
    <p:sldId id="259" r:id="rId9"/>
    <p:sldId id="260" r:id="rId10"/>
    <p:sldId id="267" r:id="rId11"/>
    <p:sldId id="268" r:id="rId12"/>
    <p:sldId id="342" r:id="rId13"/>
    <p:sldId id="330" r:id="rId14"/>
    <p:sldId id="331" r:id="rId15"/>
    <p:sldId id="333" r:id="rId16"/>
    <p:sldId id="343" r:id="rId17"/>
    <p:sldId id="345" r:id="rId18"/>
    <p:sldId id="344" r:id="rId19"/>
    <p:sldId id="346"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93"/>
    <p:restoredTop sz="96197"/>
  </p:normalViewPr>
  <p:slideViewPr>
    <p:cSldViewPr snapToGrid="0">
      <p:cViewPr varScale="1">
        <p:scale>
          <a:sx n="89" d="100"/>
          <a:sy n="89" d="100"/>
        </p:scale>
        <p:origin x="200" y="9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E18EB5-491D-B543-8D27-6041A0F9D8EF}" type="datetimeFigureOut">
              <a:rPr lang="en-US" smtClean="0"/>
              <a:t>1/29/25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93FFF5-B7B0-ED4B-B412-C05212083476}" type="slidenum">
              <a:rPr lang="en-US" smtClean="0"/>
              <a:t>‹#›</a:t>
            </a:fld>
            <a:endParaRPr lang="en-US"/>
          </a:p>
        </p:txBody>
      </p:sp>
    </p:spTree>
    <p:extLst>
      <p:ext uri="{BB962C8B-B14F-4D97-AF65-F5344CB8AC3E}">
        <p14:creationId xmlns:p14="http://schemas.microsoft.com/office/powerpoint/2010/main" val="35599815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2400" indent="-152400" algn="l">
              <a:spcBef>
                <a:spcPts val="300"/>
              </a:spcBef>
            </a:pPr>
            <a:endParaRPr lang="en-GB" b="0" i="0" dirty="0">
              <a:solidFill>
                <a:srgbClr val="333333"/>
              </a:solidFill>
              <a:effectLst/>
              <a:latin typeface="Roboto" panose="02000000000000000000" pitchFamily="2" charset="0"/>
            </a:endParaRPr>
          </a:p>
          <a:p>
            <a:pPr marL="152400" indent="-152400" algn="l">
              <a:spcBef>
                <a:spcPts val="300"/>
              </a:spcBef>
            </a:pPr>
            <a:endParaRPr lang="en-GB" b="0" i="0" dirty="0">
              <a:solidFill>
                <a:srgbClr val="333333"/>
              </a:solidFill>
              <a:effectLst/>
              <a:latin typeface="Roboto" panose="02000000000000000000" pitchFamily="2" charset="0"/>
            </a:endParaRPr>
          </a:p>
          <a:p>
            <a:pPr marL="152400" indent="-152400" algn="l">
              <a:spcBef>
                <a:spcPts val="300"/>
              </a:spcBef>
            </a:pPr>
            <a:endParaRPr lang="en-GB" b="0" i="0" dirty="0">
              <a:solidFill>
                <a:srgbClr val="333333"/>
              </a:solidFill>
              <a:effectLst/>
              <a:latin typeface="Roboto" panose="02000000000000000000" pitchFamily="2" charset="0"/>
            </a:endParaRPr>
          </a:p>
          <a:p>
            <a:pPr marL="152400" indent="-152400" algn="l">
              <a:spcBef>
                <a:spcPts val="300"/>
              </a:spcBef>
            </a:pPr>
            <a:endParaRPr lang="en-GB" b="0" i="0" dirty="0">
              <a:solidFill>
                <a:srgbClr val="333333"/>
              </a:solidFill>
              <a:effectLst/>
              <a:latin typeface="Roboto" panose="02000000000000000000" pitchFamily="2" charset="0"/>
            </a:endParaRPr>
          </a:p>
        </p:txBody>
      </p:sp>
      <p:sp>
        <p:nvSpPr>
          <p:cNvPr id="4" name="Slide Number Placeholder 3"/>
          <p:cNvSpPr>
            <a:spLocks noGrp="1"/>
          </p:cNvSpPr>
          <p:nvPr>
            <p:ph type="sldNum" sz="quarter" idx="5"/>
          </p:nvPr>
        </p:nvSpPr>
        <p:spPr/>
        <p:txBody>
          <a:bodyPr/>
          <a:lstStyle/>
          <a:p>
            <a:fld id="{A3F5F124-A7D2-42CF-B9D8-2B27D9AB8106}" type="slidenum">
              <a:rPr lang="en-GB" smtClean="0"/>
              <a:t>10</a:t>
            </a:fld>
            <a:endParaRPr lang="en-GB"/>
          </a:p>
        </p:txBody>
      </p:sp>
    </p:spTree>
    <p:extLst>
      <p:ext uri="{BB962C8B-B14F-4D97-AF65-F5344CB8AC3E}">
        <p14:creationId xmlns:p14="http://schemas.microsoft.com/office/powerpoint/2010/main" val="4176383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EF2D6-CD35-B3BA-0546-64A6B38505E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AEB9CE1A-B9D7-EA25-632E-B3C9CE1199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6767130D-6461-753F-5DC4-40CC3C63C718}"/>
              </a:ext>
            </a:extLst>
          </p:cNvPr>
          <p:cNvSpPr>
            <a:spLocks noGrp="1"/>
          </p:cNvSpPr>
          <p:nvPr>
            <p:ph type="dt" sz="half" idx="10"/>
          </p:nvPr>
        </p:nvSpPr>
        <p:spPr/>
        <p:txBody>
          <a:bodyPr/>
          <a:lstStyle/>
          <a:p>
            <a:fld id="{988197C2-831F-E946-8E40-4DB05ABE3283}" type="datetimeFigureOut">
              <a:rPr lang="en-US" smtClean="0"/>
              <a:t>1/29/25</a:t>
            </a:fld>
            <a:endParaRPr lang="en-US"/>
          </a:p>
        </p:txBody>
      </p:sp>
      <p:sp>
        <p:nvSpPr>
          <p:cNvPr id="5" name="Footer Placeholder 4">
            <a:extLst>
              <a:ext uri="{FF2B5EF4-FFF2-40B4-BE49-F238E27FC236}">
                <a16:creationId xmlns:a16="http://schemas.microsoft.com/office/drawing/2014/main" id="{2D2B2995-0262-E4B2-E57A-9D33AE6348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E82B4A-C5CC-0D75-A4D1-4B6D421EBD8A}"/>
              </a:ext>
            </a:extLst>
          </p:cNvPr>
          <p:cNvSpPr>
            <a:spLocks noGrp="1"/>
          </p:cNvSpPr>
          <p:nvPr>
            <p:ph type="sldNum" sz="quarter" idx="12"/>
          </p:nvPr>
        </p:nvSpPr>
        <p:spPr/>
        <p:txBody>
          <a:bodyPr/>
          <a:lstStyle/>
          <a:p>
            <a:fld id="{F515BABC-6100-3D40-B34D-2029F81FA198}" type="slidenum">
              <a:rPr lang="en-US" smtClean="0"/>
              <a:t>‹#›</a:t>
            </a:fld>
            <a:endParaRPr lang="en-US"/>
          </a:p>
        </p:txBody>
      </p:sp>
    </p:spTree>
    <p:extLst>
      <p:ext uri="{BB962C8B-B14F-4D97-AF65-F5344CB8AC3E}">
        <p14:creationId xmlns:p14="http://schemas.microsoft.com/office/powerpoint/2010/main" val="38968365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D8161-8F69-1B10-92B1-BE831628442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71A1FEE-B5EB-024E-B272-D8FCFD5CCA8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0720D4F-497E-2AC5-9F4F-BCB91D5F3948}"/>
              </a:ext>
            </a:extLst>
          </p:cNvPr>
          <p:cNvSpPr>
            <a:spLocks noGrp="1"/>
          </p:cNvSpPr>
          <p:nvPr>
            <p:ph type="dt" sz="half" idx="10"/>
          </p:nvPr>
        </p:nvSpPr>
        <p:spPr/>
        <p:txBody>
          <a:bodyPr/>
          <a:lstStyle/>
          <a:p>
            <a:fld id="{988197C2-831F-E946-8E40-4DB05ABE3283}" type="datetimeFigureOut">
              <a:rPr lang="en-US" smtClean="0"/>
              <a:t>1/29/25</a:t>
            </a:fld>
            <a:endParaRPr lang="en-US"/>
          </a:p>
        </p:txBody>
      </p:sp>
      <p:sp>
        <p:nvSpPr>
          <p:cNvPr id="5" name="Footer Placeholder 4">
            <a:extLst>
              <a:ext uri="{FF2B5EF4-FFF2-40B4-BE49-F238E27FC236}">
                <a16:creationId xmlns:a16="http://schemas.microsoft.com/office/drawing/2014/main" id="{1624F4E7-7F01-7791-3FBE-00B71F5DC0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CB6C5B-5882-AE4B-90AA-305B3CF3FC39}"/>
              </a:ext>
            </a:extLst>
          </p:cNvPr>
          <p:cNvSpPr>
            <a:spLocks noGrp="1"/>
          </p:cNvSpPr>
          <p:nvPr>
            <p:ph type="sldNum" sz="quarter" idx="12"/>
          </p:nvPr>
        </p:nvSpPr>
        <p:spPr/>
        <p:txBody>
          <a:bodyPr/>
          <a:lstStyle/>
          <a:p>
            <a:fld id="{F515BABC-6100-3D40-B34D-2029F81FA198}" type="slidenum">
              <a:rPr lang="en-US" smtClean="0"/>
              <a:t>‹#›</a:t>
            </a:fld>
            <a:endParaRPr lang="en-US"/>
          </a:p>
        </p:txBody>
      </p:sp>
    </p:spTree>
    <p:extLst>
      <p:ext uri="{BB962C8B-B14F-4D97-AF65-F5344CB8AC3E}">
        <p14:creationId xmlns:p14="http://schemas.microsoft.com/office/powerpoint/2010/main" val="2574094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008EB3-5D24-10F9-C511-923598B250D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A50FD8F-D750-4964-FBC0-B220803FE44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538451F-E5B3-6059-BDA5-FAF5D22AEA2F}"/>
              </a:ext>
            </a:extLst>
          </p:cNvPr>
          <p:cNvSpPr>
            <a:spLocks noGrp="1"/>
          </p:cNvSpPr>
          <p:nvPr>
            <p:ph type="dt" sz="half" idx="10"/>
          </p:nvPr>
        </p:nvSpPr>
        <p:spPr/>
        <p:txBody>
          <a:bodyPr/>
          <a:lstStyle/>
          <a:p>
            <a:fld id="{988197C2-831F-E946-8E40-4DB05ABE3283}" type="datetimeFigureOut">
              <a:rPr lang="en-US" smtClean="0"/>
              <a:t>1/29/25</a:t>
            </a:fld>
            <a:endParaRPr lang="en-US"/>
          </a:p>
        </p:txBody>
      </p:sp>
      <p:sp>
        <p:nvSpPr>
          <p:cNvPr id="5" name="Footer Placeholder 4">
            <a:extLst>
              <a:ext uri="{FF2B5EF4-FFF2-40B4-BE49-F238E27FC236}">
                <a16:creationId xmlns:a16="http://schemas.microsoft.com/office/drawing/2014/main" id="{4C720B43-D4CF-DB20-C313-70FAB5B7A6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8482A8-9A9B-E4B6-7779-53B2E7E0F8FE}"/>
              </a:ext>
            </a:extLst>
          </p:cNvPr>
          <p:cNvSpPr>
            <a:spLocks noGrp="1"/>
          </p:cNvSpPr>
          <p:nvPr>
            <p:ph type="sldNum" sz="quarter" idx="12"/>
          </p:nvPr>
        </p:nvSpPr>
        <p:spPr/>
        <p:txBody>
          <a:bodyPr/>
          <a:lstStyle/>
          <a:p>
            <a:fld id="{F515BABC-6100-3D40-B34D-2029F81FA198}" type="slidenum">
              <a:rPr lang="en-US" smtClean="0"/>
              <a:t>‹#›</a:t>
            </a:fld>
            <a:endParaRPr lang="en-US"/>
          </a:p>
        </p:txBody>
      </p:sp>
    </p:spTree>
    <p:extLst>
      <p:ext uri="{BB962C8B-B14F-4D97-AF65-F5344CB8AC3E}">
        <p14:creationId xmlns:p14="http://schemas.microsoft.com/office/powerpoint/2010/main" val="26867424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E1F8D-9259-E2A2-D2F7-B716E42CFCE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F73E845-9D63-C1C1-8A46-86379158BB3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7978BF-E057-5E6E-6EDF-D5BB06C15AA7}"/>
              </a:ext>
            </a:extLst>
          </p:cNvPr>
          <p:cNvSpPr>
            <a:spLocks noGrp="1"/>
          </p:cNvSpPr>
          <p:nvPr>
            <p:ph type="dt" sz="half" idx="10"/>
          </p:nvPr>
        </p:nvSpPr>
        <p:spPr/>
        <p:txBody>
          <a:bodyPr/>
          <a:lstStyle/>
          <a:p>
            <a:fld id="{988197C2-831F-E946-8E40-4DB05ABE3283}" type="datetimeFigureOut">
              <a:rPr lang="en-US" smtClean="0"/>
              <a:t>1/29/25</a:t>
            </a:fld>
            <a:endParaRPr lang="en-US"/>
          </a:p>
        </p:txBody>
      </p:sp>
      <p:sp>
        <p:nvSpPr>
          <p:cNvPr id="5" name="Footer Placeholder 4">
            <a:extLst>
              <a:ext uri="{FF2B5EF4-FFF2-40B4-BE49-F238E27FC236}">
                <a16:creationId xmlns:a16="http://schemas.microsoft.com/office/drawing/2014/main" id="{513DAD48-F22D-0BF3-D38A-5FBF68F496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F97CD6-86A3-D092-1022-BF579FF14CE2}"/>
              </a:ext>
            </a:extLst>
          </p:cNvPr>
          <p:cNvSpPr>
            <a:spLocks noGrp="1"/>
          </p:cNvSpPr>
          <p:nvPr>
            <p:ph type="sldNum" sz="quarter" idx="12"/>
          </p:nvPr>
        </p:nvSpPr>
        <p:spPr/>
        <p:txBody>
          <a:bodyPr/>
          <a:lstStyle/>
          <a:p>
            <a:fld id="{F515BABC-6100-3D40-B34D-2029F81FA198}" type="slidenum">
              <a:rPr lang="en-US" smtClean="0"/>
              <a:t>‹#›</a:t>
            </a:fld>
            <a:endParaRPr lang="en-US"/>
          </a:p>
        </p:txBody>
      </p:sp>
    </p:spTree>
    <p:extLst>
      <p:ext uri="{BB962C8B-B14F-4D97-AF65-F5344CB8AC3E}">
        <p14:creationId xmlns:p14="http://schemas.microsoft.com/office/powerpoint/2010/main" val="743156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34605-2880-E6D7-8114-AACF450A3817}"/>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0D20CBF8-E9F9-973A-0F1F-D631B45CB87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43DF17F-6109-710E-1E90-93C9DB1737CA}"/>
              </a:ext>
            </a:extLst>
          </p:cNvPr>
          <p:cNvSpPr>
            <a:spLocks noGrp="1"/>
          </p:cNvSpPr>
          <p:nvPr>
            <p:ph type="dt" sz="half" idx="10"/>
          </p:nvPr>
        </p:nvSpPr>
        <p:spPr/>
        <p:txBody>
          <a:bodyPr/>
          <a:lstStyle/>
          <a:p>
            <a:fld id="{988197C2-831F-E946-8E40-4DB05ABE3283}" type="datetimeFigureOut">
              <a:rPr lang="en-US" smtClean="0"/>
              <a:t>1/29/25</a:t>
            </a:fld>
            <a:endParaRPr lang="en-US"/>
          </a:p>
        </p:txBody>
      </p:sp>
      <p:sp>
        <p:nvSpPr>
          <p:cNvPr id="5" name="Footer Placeholder 4">
            <a:extLst>
              <a:ext uri="{FF2B5EF4-FFF2-40B4-BE49-F238E27FC236}">
                <a16:creationId xmlns:a16="http://schemas.microsoft.com/office/drawing/2014/main" id="{66259A8F-9769-4B9A-ACD2-860A734A20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DB0783-FD6E-6EEA-7A07-D8E5CD48A8E3}"/>
              </a:ext>
            </a:extLst>
          </p:cNvPr>
          <p:cNvSpPr>
            <a:spLocks noGrp="1"/>
          </p:cNvSpPr>
          <p:nvPr>
            <p:ph type="sldNum" sz="quarter" idx="12"/>
          </p:nvPr>
        </p:nvSpPr>
        <p:spPr/>
        <p:txBody>
          <a:bodyPr/>
          <a:lstStyle/>
          <a:p>
            <a:fld id="{F515BABC-6100-3D40-B34D-2029F81FA198}" type="slidenum">
              <a:rPr lang="en-US" smtClean="0"/>
              <a:t>‹#›</a:t>
            </a:fld>
            <a:endParaRPr lang="en-US"/>
          </a:p>
        </p:txBody>
      </p:sp>
    </p:spTree>
    <p:extLst>
      <p:ext uri="{BB962C8B-B14F-4D97-AF65-F5344CB8AC3E}">
        <p14:creationId xmlns:p14="http://schemas.microsoft.com/office/powerpoint/2010/main" val="3056561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C487B-3288-5C11-B9CF-8CD484B8463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F37BA43-FB3D-6D1C-801E-C9AB82B0ED4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42158E9C-A524-F86C-09B1-81525E765B8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A22D8D1-782B-CA5A-B1FA-2F4B066AC893}"/>
              </a:ext>
            </a:extLst>
          </p:cNvPr>
          <p:cNvSpPr>
            <a:spLocks noGrp="1"/>
          </p:cNvSpPr>
          <p:nvPr>
            <p:ph type="dt" sz="half" idx="10"/>
          </p:nvPr>
        </p:nvSpPr>
        <p:spPr/>
        <p:txBody>
          <a:bodyPr/>
          <a:lstStyle/>
          <a:p>
            <a:fld id="{988197C2-831F-E946-8E40-4DB05ABE3283}" type="datetimeFigureOut">
              <a:rPr lang="en-US" smtClean="0"/>
              <a:t>1/29/25</a:t>
            </a:fld>
            <a:endParaRPr lang="en-US"/>
          </a:p>
        </p:txBody>
      </p:sp>
      <p:sp>
        <p:nvSpPr>
          <p:cNvPr id="6" name="Footer Placeholder 5">
            <a:extLst>
              <a:ext uri="{FF2B5EF4-FFF2-40B4-BE49-F238E27FC236}">
                <a16:creationId xmlns:a16="http://schemas.microsoft.com/office/drawing/2014/main" id="{7842E5D8-B9BA-859C-ED9D-E3B96FF0BD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CF7C55-56F9-4EFE-A6A8-B3733F715E51}"/>
              </a:ext>
            </a:extLst>
          </p:cNvPr>
          <p:cNvSpPr>
            <a:spLocks noGrp="1"/>
          </p:cNvSpPr>
          <p:nvPr>
            <p:ph type="sldNum" sz="quarter" idx="12"/>
          </p:nvPr>
        </p:nvSpPr>
        <p:spPr/>
        <p:txBody>
          <a:bodyPr/>
          <a:lstStyle/>
          <a:p>
            <a:fld id="{F515BABC-6100-3D40-B34D-2029F81FA198}" type="slidenum">
              <a:rPr lang="en-US" smtClean="0"/>
              <a:t>‹#›</a:t>
            </a:fld>
            <a:endParaRPr lang="en-US"/>
          </a:p>
        </p:txBody>
      </p:sp>
    </p:spTree>
    <p:extLst>
      <p:ext uri="{BB962C8B-B14F-4D97-AF65-F5344CB8AC3E}">
        <p14:creationId xmlns:p14="http://schemas.microsoft.com/office/powerpoint/2010/main" val="837849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1E6C7-3B1E-4740-4CDC-6A769C15AA4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B240F08-8387-1B07-F38F-03C40FE09BF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FC79273-BA97-0B63-5F1F-2A71726D2E6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BDAAA2B-10B4-694B-A824-642B8D4CD6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B1406D9-7548-9275-D3E1-E7EE360B177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C6B4C0AF-028F-1E6F-4DD5-343849F6CF27}"/>
              </a:ext>
            </a:extLst>
          </p:cNvPr>
          <p:cNvSpPr>
            <a:spLocks noGrp="1"/>
          </p:cNvSpPr>
          <p:nvPr>
            <p:ph type="dt" sz="half" idx="10"/>
          </p:nvPr>
        </p:nvSpPr>
        <p:spPr/>
        <p:txBody>
          <a:bodyPr/>
          <a:lstStyle/>
          <a:p>
            <a:fld id="{988197C2-831F-E946-8E40-4DB05ABE3283}" type="datetimeFigureOut">
              <a:rPr lang="en-US" smtClean="0"/>
              <a:t>1/29/25</a:t>
            </a:fld>
            <a:endParaRPr lang="en-US"/>
          </a:p>
        </p:txBody>
      </p:sp>
      <p:sp>
        <p:nvSpPr>
          <p:cNvPr id="8" name="Footer Placeholder 7">
            <a:extLst>
              <a:ext uri="{FF2B5EF4-FFF2-40B4-BE49-F238E27FC236}">
                <a16:creationId xmlns:a16="http://schemas.microsoft.com/office/drawing/2014/main" id="{92A4CB44-91D2-5CE9-6232-038064E6953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963883D-4A8D-9A9C-E581-8E2F6343E66A}"/>
              </a:ext>
            </a:extLst>
          </p:cNvPr>
          <p:cNvSpPr>
            <a:spLocks noGrp="1"/>
          </p:cNvSpPr>
          <p:nvPr>
            <p:ph type="sldNum" sz="quarter" idx="12"/>
          </p:nvPr>
        </p:nvSpPr>
        <p:spPr/>
        <p:txBody>
          <a:bodyPr/>
          <a:lstStyle/>
          <a:p>
            <a:fld id="{F515BABC-6100-3D40-B34D-2029F81FA198}" type="slidenum">
              <a:rPr lang="en-US" smtClean="0"/>
              <a:t>‹#›</a:t>
            </a:fld>
            <a:endParaRPr lang="en-US"/>
          </a:p>
        </p:txBody>
      </p:sp>
    </p:spTree>
    <p:extLst>
      <p:ext uri="{BB962C8B-B14F-4D97-AF65-F5344CB8AC3E}">
        <p14:creationId xmlns:p14="http://schemas.microsoft.com/office/powerpoint/2010/main" val="2626291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86655-B3E5-8DE0-84D3-CADB3C01BBAC}"/>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6C027C3-4327-20E2-3AF1-D8E999F5DDED}"/>
              </a:ext>
            </a:extLst>
          </p:cNvPr>
          <p:cNvSpPr>
            <a:spLocks noGrp="1"/>
          </p:cNvSpPr>
          <p:nvPr>
            <p:ph type="dt" sz="half" idx="10"/>
          </p:nvPr>
        </p:nvSpPr>
        <p:spPr/>
        <p:txBody>
          <a:bodyPr/>
          <a:lstStyle/>
          <a:p>
            <a:fld id="{988197C2-831F-E946-8E40-4DB05ABE3283}" type="datetimeFigureOut">
              <a:rPr lang="en-US" smtClean="0"/>
              <a:t>1/29/25</a:t>
            </a:fld>
            <a:endParaRPr lang="en-US"/>
          </a:p>
        </p:txBody>
      </p:sp>
      <p:sp>
        <p:nvSpPr>
          <p:cNvPr id="4" name="Footer Placeholder 3">
            <a:extLst>
              <a:ext uri="{FF2B5EF4-FFF2-40B4-BE49-F238E27FC236}">
                <a16:creationId xmlns:a16="http://schemas.microsoft.com/office/drawing/2014/main" id="{7BFD7692-0A8A-F374-4E03-169517CDF40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DAE7EA1-48CB-85A2-2553-7A6B73927AB0}"/>
              </a:ext>
            </a:extLst>
          </p:cNvPr>
          <p:cNvSpPr>
            <a:spLocks noGrp="1"/>
          </p:cNvSpPr>
          <p:nvPr>
            <p:ph type="sldNum" sz="quarter" idx="12"/>
          </p:nvPr>
        </p:nvSpPr>
        <p:spPr/>
        <p:txBody>
          <a:bodyPr/>
          <a:lstStyle/>
          <a:p>
            <a:fld id="{F515BABC-6100-3D40-B34D-2029F81FA198}" type="slidenum">
              <a:rPr lang="en-US" smtClean="0"/>
              <a:t>‹#›</a:t>
            </a:fld>
            <a:endParaRPr lang="en-US"/>
          </a:p>
        </p:txBody>
      </p:sp>
    </p:spTree>
    <p:extLst>
      <p:ext uri="{BB962C8B-B14F-4D97-AF65-F5344CB8AC3E}">
        <p14:creationId xmlns:p14="http://schemas.microsoft.com/office/powerpoint/2010/main" val="3142498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B872049-6C39-D376-A3B4-D0228DC21619}"/>
              </a:ext>
            </a:extLst>
          </p:cNvPr>
          <p:cNvSpPr>
            <a:spLocks noGrp="1"/>
          </p:cNvSpPr>
          <p:nvPr>
            <p:ph type="dt" sz="half" idx="10"/>
          </p:nvPr>
        </p:nvSpPr>
        <p:spPr/>
        <p:txBody>
          <a:bodyPr/>
          <a:lstStyle/>
          <a:p>
            <a:fld id="{988197C2-831F-E946-8E40-4DB05ABE3283}" type="datetimeFigureOut">
              <a:rPr lang="en-US" smtClean="0"/>
              <a:t>1/29/25</a:t>
            </a:fld>
            <a:endParaRPr lang="en-US"/>
          </a:p>
        </p:txBody>
      </p:sp>
      <p:sp>
        <p:nvSpPr>
          <p:cNvPr id="3" name="Footer Placeholder 2">
            <a:extLst>
              <a:ext uri="{FF2B5EF4-FFF2-40B4-BE49-F238E27FC236}">
                <a16:creationId xmlns:a16="http://schemas.microsoft.com/office/drawing/2014/main" id="{5A8B3653-2450-491D-5927-9A8E62BB41A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DF1DBCE-E853-E142-3121-9E2B472836B3}"/>
              </a:ext>
            </a:extLst>
          </p:cNvPr>
          <p:cNvSpPr>
            <a:spLocks noGrp="1"/>
          </p:cNvSpPr>
          <p:nvPr>
            <p:ph type="sldNum" sz="quarter" idx="12"/>
          </p:nvPr>
        </p:nvSpPr>
        <p:spPr/>
        <p:txBody>
          <a:bodyPr/>
          <a:lstStyle/>
          <a:p>
            <a:fld id="{F515BABC-6100-3D40-B34D-2029F81FA198}" type="slidenum">
              <a:rPr lang="en-US" smtClean="0"/>
              <a:t>‹#›</a:t>
            </a:fld>
            <a:endParaRPr lang="en-US"/>
          </a:p>
        </p:txBody>
      </p:sp>
    </p:spTree>
    <p:extLst>
      <p:ext uri="{BB962C8B-B14F-4D97-AF65-F5344CB8AC3E}">
        <p14:creationId xmlns:p14="http://schemas.microsoft.com/office/powerpoint/2010/main" val="2633305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EACF1-472C-15B3-D34D-418CD172E6E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64AF5D61-1642-D4AA-8A19-117FCC5FE97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1B00206-06EE-C53F-9362-3623B46044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25804CB-8EED-3A13-0DB9-3EB308AADAB0}"/>
              </a:ext>
            </a:extLst>
          </p:cNvPr>
          <p:cNvSpPr>
            <a:spLocks noGrp="1"/>
          </p:cNvSpPr>
          <p:nvPr>
            <p:ph type="dt" sz="half" idx="10"/>
          </p:nvPr>
        </p:nvSpPr>
        <p:spPr/>
        <p:txBody>
          <a:bodyPr/>
          <a:lstStyle/>
          <a:p>
            <a:fld id="{988197C2-831F-E946-8E40-4DB05ABE3283}" type="datetimeFigureOut">
              <a:rPr lang="en-US" smtClean="0"/>
              <a:t>1/29/25</a:t>
            </a:fld>
            <a:endParaRPr lang="en-US"/>
          </a:p>
        </p:txBody>
      </p:sp>
      <p:sp>
        <p:nvSpPr>
          <p:cNvPr id="6" name="Footer Placeholder 5">
            <a:extLst>
              <a:ext uri="{FF2B5EF4-FFF2-40B4-BE49-F238E27FC236}">
                <a16:creationId xmlns:a16="http://schemas.microsoft.com/office/drawing/2014/main" id="{F9DEB39B-A3DC-6B6D-E756-5E31EA8063A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1829ECB-396D-7759-5BB9-BFF7F23F307B}"/>
              </a:ext>
            </a:extLst>
          </p:cNvPr>
          <p:cNvSpPr>
            <a:spLocks noGrp="1"/>
          </p:cNvSpPr>
          <p:nvPr>
            <p:ph type="sldNum" sz="quarter" idx="12"/>
          </p:nvPr>
        </p:nvSpPr>
        <p:spPr/>
        <p:txBody>
          <a:bodyPr/>
          <a:lstStyle/>
          <a:p>
            <a:fld id="{F515BABC-6100-3D40-B34D-2029F81FA198}" type="slidenum">
              <a:rPr lang="en-US" smtClean="0"/>
              <a:t>‹#›</a:t>
            </a:fld>
            <a:endParaRPr lang="en-US"/>
          </a:p>
        </p:txBody>
      </p:sp>
    </p:spTree>
    <p:extLst>
      <p:ext uri="{BB962C8B-B14F-4D97-AF65-F5344CB8AC3E}">
        <p14:creationId xmlns:p14="http://schemas.microsoft.com/office/powerpoint/2010/main" val="17168829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F0200-FA55-B1BA-B901-7D681878226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8AE00128-8001-43A5-24B8-5B48E250C2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67156CD-2393-BC5A-38AC-E3A8CBC350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7D3D9EB-B1D8-8DCE-B687-166DF3C45A6A}"/>
              </a:ext>
            </a:extLst>
          </p:cNvPr>
          <p:cNvSpPr>
            <a:spLocks noGrp="1"/>
          </p:cNvSpPr>
          <p:nvPr>
            <p:ph type="dt" sz="half" idx="10"/>
          </p:nvPr>
        </p:nvSpPr>
        <p:spPr/>
        <p:txBody>
          <a:bodyPr/>
          <a:lstStyle/>
          <a:p>
            <a:fld id="{988197C2-831F-E946-8E40-4DB05ABE3283}" type="datetimeFigureOut">
              <a:rPr lang="en-US" smtClean="0"/>
              <a:t>1/29/25</a:t>
            </a:fld>
            <a:endParaRPr lang="en-US"/>
          </a:p>
        </p:txBody>
      </p:sp>
      <p:sp>
        <p:nvSpPr>
          <p:cNvPr id="6" name="Footer Placeholder 5">
            <a:extLst>
              <a:ext uri="{FF2B5EF4-FFF2-40B4-BE49-F238E27FC236}">
                <a16:creationId xmlns:a16="http://schemas.microsoft.com/office/drawing/2014/main" id="{BD0AAF40-4027-E07A-0922-A3BC4B128C9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E5C0D6A-EB97-A7C1-DF70-B4F0E5FC9510}"/>
              </a:ext>
            </a:extLst>
          </p:cNvPr>
          <p:cNvSpPr>
            <a:spLocks noGrp="1"/>
          </p:cNvSpPr>
          <p:nvPr>
            <p:ph type="sldNum" sz="quarter" idx="12"/>
          </p:nvPr>
        </p:nvSpPr>
        <p:spPr/>
        <p:txBody>
          <a:bodyPr/>
          <a:lstStyle/>
          <a:p>
            <a:fld id="{F515BABC-6100-3D40-B34D-2029F81FA198}" type="slidenum">
              <a:rPr lang="en-US" smtClean="0"/>
              <a:t>‹#›</a:t>
            </a:fld>
            <a:endParaRPr lang="en-US"/>
          </a:p>
        </p:txBody>
      </p:sp>
    </p:spTree>
    <p:extLst>
      <p:ext uri="{BB962C8B-B14F-4D97-AF65-F5344CB8AC3E}">
        <p14:creationId xmlns:p14="http://schemas.microsoft.com/office/powerpoint/2010/main" val="23365829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3792EBB-2C3A-4D01-9B94-37D95EEF93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B9D8FC0-D04D-20A2-F02C-92B4CDBBDE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FB5282D-9F66-CD21-768C-1FD57BF5AF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8197C2-831F-E946-8E40-4DB05ABE3283}" type="datetimeFigureOut">
              <a:rPr lang="en-US" smtClean="0"/>
              <a:t>1/29/25</a:t>
            </a:fld>
            <a:endParaRPr lang="en-US"/>
          </a:p>
        </p:txBody>
      </p:sp>
      <p:sp>
        <p:nvSpPr>
          <p:cNvPr id="5" name="Footer Placeholder 4">
            <a:extLst>
              <a:ext uri="{FF2B5EF4-FFF2-40B4-BE49-F238E27FC236}">
                <a16:creationId xmlns:a16="http://schemas.microsoft.com/office/drawing/2014/main" id="{EAC707AB-C2A9-7068-577A-4AFA365827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1975AE5-9C99-A6C6-B74A-450A4130FD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15BABC-6100-3D40-B34D-2029F81FA198}" type="slidenum">
              <a:rPr lang="en-US" smtClean="0"/>
              <a:t>‹#›</a:t>
            </a:fld>
            <a:endParaRPr lang="en-US"/>
          </a:p>
        </p:txBody>
      </p:sp>
    </p:spTree>
    <p:extLst>
      <p:ext uri="{BB962C8B-B14F-4D97-AF65-F5344CB8AC3E}">
        <p14:creationId xmlns:p14="http://schemas.microsoft.com/office/powerpoint/2010/main" val="34666981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8.emf"/><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emf"/><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11.jpg"/><Relationship Id="rId4" Type="http://schemas.openxmlformats.org/officeDocument/2006/relationships/image" Target="../media/image10.jpg"/></Relationships>
</file>

<file path=ppt/slides/_rels/slide1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8.emf"/><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70C0">
            <a:alpha val="58000"/>
          </a:srgbClr>
        </a:solidFill>
        <a:effectLst/>
      </p:bgPr>
    </p:bg>
    <p:spTree>
      <p:nvGrpSpPr>
        <p:cNvPr id="1" name=""/>
        <p:cNvGrpSpPr/>
        <p:nvPr/>
      </p:nvGrpSpPr>
      <p:grpSpPr>
        <a:xfrm>
          <a:off x="0" y="0"/>
          <a:ext cx="0" cy="0"/>
          <a:chOff x="0" y="0"/>
          <a:chExt cx="0" cy="0"/>
        </a:xfrm>
      </p:grpSpPr>
      <p:pic>
        <p:nvPicPr>
          <p:cNvPr id="8" name="Picture 7" descr="A map of the world with different languages&#10;&#10;Description automatically generated">
            <a:extLst>
              <a:ext uri="{FF2B5EF4-FFF2-40B4-BE49-F238E27FC236}">
                <a16:creationId xmlns:a16="http://schemas.microsoft.com/office/drawing/2014/main" id="{269DA999-8CE8-BA4F-9340-BD6A643F788D}"/>
              </a:ext>
            </a:extLst>
          </p:cNvPr>
          <p:cNvPicPr>
            <a:picLocks noChangeAspect="1"/>
          </p:cNvPicPr>
          <p:nvPr/>
        </p:nvPicPr>
        <p:blipFill rotWithShape="1">
          <a:blip r:embed="rId2"/>
          <a:srcRect l="31658" r="21013" b="1"/>
          <a:stretch/>
        </p:blipFill>
        <p:spPr>
          <a:xfrm>
            <a:off x="45165" y="0"/>
            <a:ext cx="4063593" cy="4572001"/>
          </a:xfrm>
          <a:prstGeom prst="rect">
            <a:avLst/>
          </a:prstGeom>
        </p:spPr>
      </p:pic>
      <p:pic>
        <p:nvPicPr>
          <p:cNvPr id="7" name="Picture 6" descr="A close-up of a keyboard&#10;&#10;Description automatically generated">
            <a:extLst>
              <a:ext uri="{FF2B5EF4-FFF2-40B4-BE49-F238E27FC236}">
                <a16:creationId xmlns:a16="http://schemas.microsoft.com/office/drawing/2014/main" id="{7169ABE4-2EAA-0049-A796-E15BC36036E8}"/>
              </a:ext>
            </a:extLst>
          </p:cNvPr>
          <p:cNvPicPr>
            <a:picLocks noChangeAspect="1"/>
          </p:cNvPicPr>
          <p:nvPr/>
        </p:nvPicPr>
        <p:blipFill rotWithShape="1">
          <a:blip r:embed="rId3"/>
          <a:srcRect l="27561" r="20919" b="1"/>
          <a:stretch/>
        </p:blipFill>
        <p:spPr>
          <a:xfrm>
            <a:off x="8128407" y="-1"/>
            <a:ext cx="4063593" cy="4572001"/>
          </a:xfrm>
          <a:prstGeom prst="rect">
            <a:avLst/>
          </a:prstGeom>
        </p:spPr>
      </p:pic>
      <p:sp>
        <p:nvSpPr>
          <p:cNvPr id="2" name="Title 1"/>
          <p:cNvSpPr>
            <a:spLocks noGrp="1"/>
          </p:cNvSpPr>
          <p:nvPr>
            <p:ph type="ctrTitle"/>
          </p:nvPr>
        </p:nvSpPr>
        <p:spPr>
          <a:xfrm>
            <a:off x="1600200" y="4808483"/>
            <a:ext cx="8991600" cy="1737717"/>
          </a:xfrm>
          <a:solidFill>
            <a:schemeClr val="bg1"/>
          </a:solidFill>
        </p:spPr>
        <p:txBody>
          <a:bodyPr vert="horz" lIns="274320" tIns="182880" rIns="274320" bIns="182880" rtlCol="0" anchorCtr="1">
            <a:normAutofit fontScale="90000"/>
          </a:bodyPr>
          <a:lstStyle/>
          <a:p>
            <a:r>
              <a:rPr lang="en-US" sz="2900" b="1" dirty="0">
                <a:latin typeface="Century Schoolbook" panose="02040604050505020304" pitchFamily="18" charset="0"/>
                <a:cs typeface="Garamond"/>
              </a:rPr>
              <a:t>FR 2012 : 2024–25</a:t>
            </a:r>
            <a:br>
              <a:rPr lang="en-US" sz="2900" dirty="0">
                <a:latin typeface="Bookman Old Style" panose="02050604050505020204" pitchFamily="18" charset="0"/>
                <a:cs typeface="Garamond"/>
              </a:rPr>
            </a:br>
            <a:br>
              <a:rPr lang="en-US" sz="2900" dirty="0">
                <a:latin typeface="Bookman Old Style" panose="02050604050505020204" pitchFamily="18" charset="0"/>
                <a:cs typeface="Garamond"/>
              </a:rPr>
            </a:br>
            <a:r>
              <a:rPr lang="en-US" sz="3600" dirty="0">
                <a:latin typeface="Century Schoolbook" panose="02040604050505020304" pitchFamily="18" charset="0"/>
                <a:cs typeface="Garamond"/>
              </a:rPr>
              <a:t>Groupe: </a:t>
            </a:r>
            <a:r>
              <a:rPr lang="en-US" sz="3600" dirty="0" err="1">
                <a:latin typeface="Century Schoolbook" panose="02040604050505020304" pitchFamily="18" charset="0"/>
                <a:cs typeface="Garamond"/>
              </a:rPr>
              <a:t>jeudi</a:t>
            </a:r>
            <a:r>
              <a:rPr lang="en-US" sz="3600" dirty="0">
                <a:latin typeface="Century Schoolbook" panose="02040604050505020304" pitchFamily="18" charset="0"/>
                <a:cs typeface="Garamond"/>
              </a:rPr>
              <a:t> 12h</a:t>
            </a:r>
            <a:br>
              <a:rPr lang="en-US" sz="3600" dirty="0">
                <a:latin typeface="Century Schoolbook" panose="02040604050505020304" pitchFamily="18" charset="0"/>
                <a:cs typeface="Garamond"/>
              </a:rPr>
            </a:br>
            <a:r>
              <a:rPr lang="en-US" sz="3600" dirty="0" err="1">
                <a:latin typeface="Century Schoolbook" panose="02040604050505020304" pitchFamily="18" charset="0"/>
              </a:rPr>
              <a:t>Thème</a:t>
            </a:r>
            <a:r>
              <a:rPr lang="en-US" sz="3600" dirty="0">
                <a:latin typeface="Century Schoolbook" panose="02040604050505020304" pitchFamily="18" charset="0"/>
              </a:rPr>
              <a:t> 4</a:t>
            </a:r>
            <a:br>
              <a:rPr lang="en-US" sz="3600" dirty="0">
                <a:latin typeface="Century Schoolbook" panose="02040604050505020304" pitchFamily="18" charset="0"/>
              </a:rPr>
            </a:br>
            <a:endParaRPr lang="en-US" sz="3600" dirty="0">
              <a:latin typeface="Century Schoolbook" panose="02040604050505020304" pitchFamily="18" charset="0"/>
            </a:endParaRPr>
          </a:p>
        </p:txBody>
      </p:sp>
      <p:pic>
        <p:nvPicPr>
          <p:cNvPr id="5" name="Picture 4" descr="A person sitting on a book cover&#10;&#10;Description automatically generated">
            <a:extLst>
              <a:ext uri="{FF2B5EF4-FFF2-40B4-BE49-F238E27FC236}">
                <a16:creationId xmlns:a16="http://schemas.microsoft.com/office/drawing/2014/main" id="{117192C0-7AA0-DF44-5296-CA63752E7B5A}"/>
              </a:ext>
            </a:extLst>
          </p:cNvPr>
          <p:cNvPicPr>
            <a:picLocks noChangeAspect="1"/>
          </p:cNvPicPr>
          <p:nvPr/>
        </p:nvPicPr>
        <p:blipFill>
          <a:blip r:embed="rId4"/>
          <a:stretch>
            <a:fillRect/>
          </a:stretch>
        </p:blipFill>
        <p:spPr>
          <a:xfrm>
            <a:off x="4632682" y="0"/>
            <a:ext cx="2728238" cy="4104016"/>
          </a:xfrm>
          <a:prstGeom prst="rect">
            <a:avLst/>
          </a:prstGeom>
        </p:spPr>
      </p:pic>
    </p:spTree>
    <p:extLst>
      <p:ext uri="{BB962C8B-B14F-4D97-AF65-F5344CB8AC3E}">
        <p14:creationId xmlns:p14="http://schemas.microsoft.com/office/powerpoint/2010/main" val="3359878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1666D-05B4-FA02-6058-AA11FD0DA772}"/>
              </a:ext>
            </a:extLst>
          </p:cNvPr>
          <p:cNvSpPr>
            <a:spLocks noGrp="1"/>
          </p:cNvSpPr>
          <p:nvPr>
            <p:ph type="title" idx="4294967295"/>
          </p:nvPr>
        </p:nvSpPr>
        <p:spPr>
          <a:xfrm>
            <a:off x="572493" y="238539"/>
            <a:ext cx="11018520" cy="1434415"/>
          </a:xfrm>
          <a:solidFill>
            <a:schemeClr val="bg1"/>
          </a:solidFill>
        </p:spPr>
        <p:txBody>
          <a:bodyPr vert="horz" lIns="91440" tIns="45720" rIns="91440" bIns="45720" rtlCol="0" anchor="b">
            <a:normAutofit/>
          </a:bodyPr>
          <a:lstStyle/>
          <a:p>
            <a:pPr algn="ctr"/>
            <a:r>
              <a:rPr lang="en-US" sz="2800" b="1" dirty="0">
                <a:latin typeface="Century Schoolbook" panose="02040604050505020304" pitchFamily="18" charset="0"/>
                <a:cs typeface="Calibri" panose="020F0502020204030204" pitchFamily="34" charset="0"/>
              </a:rPr>
              <a:t>Les manières de </a:t>
            </a:r>
            <a:r>
              <a:rPr lang="en-US" sz="2800" b="1" dirty="0" err="1">
                <a:latin typeface="Century Schoolbook" panose="02040604050505020304" pitchFamily="18" charset="0"/>
                <a:cs typeface="Calibri" panose="020F0502020204030204" pitchFamily="34" charset="0"/>
              </a:rPr>
              <a:t>traduire</a:t>
            </a:r>
            <a:r>
              <a:rPr lang="en-US" sz="2800" b="1" dirty="0">
                <a:latin typeface="Century Schoolbook" panose="02040604050505020304" pitchFamily="18" charset="0"/>
                <a:cs typeface="Calibri" panose="020F0502020204030204" pitchFamily="34" charset="0"/>
              </a:rPr>
              <a:t> ‘to feel’</a:t>
            </a:r>
            <a:br>
              <a:rPr lang="en-US" sz="2800" b="1" dirty="0">
                <a:latin typeface="Century Schoolbook" panose="02040604050505020304" pitchFamily="18" charset="0"/>
                <a:cs typeface="Calibri" panose="020F0502020204030204" pitchFamily="34" charset="0"/>
              </a:rPr>
            </a:br>
            <a:r>
              <a:rPr lang="en-US" sz="2800" dirty="0">
                <a:latin typeface="Century Schoolbook" panose="02040604050505020304" pitchFamily="18" charset="0"/>
                <a:cs typeface="Calibri" panose="020F0502020204030204" pitchFamily="34" charset="0"/>
              </a:rPr>
              <a:t>L.6 ‘anyone who might be disturbed’: </a:t>
            </a:r>
            <a:r>
              <a:rPr lang="en-US" sz="2800" dirty="0" err="1">
                <a:latin typeface="Century Schoolbook" panose="02040604050505020304" pitchFamily="18" charset="0"/>
                <a:cs typeface="Calibri" panose="020F0502020204030204" pitchFamily="34" charset="0"/>
              </a:rPr>
              <a:t>corrigez</a:t>
            </a:r>
            <a:br>
              <a:rPr lang="en-US" sz="2800" dirty="0">
                <a:latin typeface="Century Schoolbook" panose="02040604050505020304" pitchFamily="18" charset="0"/>
                <a:cs typeface="Calibri" panose="020F0502020204030204" pitchFamily="34" charset="0"/>
              </a:rPr>
            </a:br>
            <a:r>
              <a:rPr lang="en-US" sz="2800" dirty="0">
                <a:latin typeface="Century Schoolbook" panose="02040604050505020304" pitchFamily="18" charset="0"/>
                <a:cs typeface="Calibri" panose="020F0502020204030204" pitchFamily="34" charset="0"/>
              </a:rPr>
              <a:t>‘</a:t>
            </a:r>
            <a:r>
              <a:rPr lang="en-US" sz="2800" dirty="0" err="1">
                <a:latin typeface="Century Schoolbook" panose="02040604050505020304" pitchFamily="18" charset="0"/>
                <a:cs typeface="Calibri" panose="020F0502020204030204" pitchFamily="34" charset="0"/>
              </a:rPr>
              <a:t>ceux</a:t>
            </a:r>
            <a:r>
              <a:rPr lang="en-US" sz="2800" dirty="0">
                <a:latin typeface="Century Schoolbook" panose="02040604050505020304" pitchFamily="18" charset="0"/>
                <a:cs typeface="Calibri" panose="020F0502020204030204" pitchFamily="34" charset="0"/>
              </a:rPr>
              <a:t> qui </a:t>
            </a:r>
            <a:r>
              <a:rPr lang="en-US" sz="2800" dirty="0" err="1">
                <a:latin typeface="Century Schoolbook" panose="02040604050505020304" pitchFamily="18" charset="0"/>
                <a:cs typeface="Calibri" panose="020F0502020204030204" pitchFamily="34" charset="0"/>
              </a:rPr>
              <a:t>pourraient</a:t>
            </a:r>
            <a:r>
              <a:rPr lang="en-US" sz="2800" dirty="0">
                <a:latin typeface="Century Schoolbook" panose="02040604050505020304" pitchFamily="18" charset="0"/>
                <a:cs typeface="Calibri" panose="020F0502020204030204" pitchFamily="34" charset="0"/>
              </a:rPr>
              <a:t> </a:t>
            </a:r>
            <a:r>
              <a:rPr lang="en-US" sz="2800" dirty="0" err="1">
                <a:latin typeface="Century Schoolbook" panose="02040604050505020304" pitchFamily="18" charset="0"/>
                <a:cs typeface="Calibri" panose="020F0502020204030204" pitchFamily="34" charset="0"/>
              </a:rPr>
              <a:t>ressentir</a:t>
            </a:r>
            <a:r>
              <a:rPr lang="en-US" sz="2800" dirty="0">
                <a:latin typeface="Century Schoolbook" panose="02040604050505020304" pitchFamily="18" charset="0"/>
                <a:cs typeface="Calibri" panose="020F0502020204030204" pitchFamily="34" charset="0"/>
              </a:rPr>
              <a:t> mal </a:t>
            </a:r>
            <a:r>
              <a:rPr lang="en-US" sz="2800" dirty="0" err="1">
                <a:latin typeface="Century Schoolbook" panose="02040604050505020304" pitchFamily="18" charset="0"/>
                <a:cs typeface="Calibri" panose="020F0502020204030204" pitchFamily="34" charset="0"/>
              </a:rPr>
              <a:t>à</a:t>
            </a:r>
            <a:r>
              <a:rPr lang="en-US" sz="2800" dirty="0">
                <a:latin typeface="Century Schoolbook" panose="02040604050505020304" pitchFamily="18" charset="0"/>
                <a:cs typeface="Calibri" panose="020F0502020204030204" pitchFamily="34" charset="0"/>
              </a:rPr>
              <a:t> </a:t>
            </a:r>
            <a:r>
              <a:rPr lang="en-US" sz="2800" dirty="0" err="1">
                <a:latin typeface="Century Schoolbook" panose="02040604050505020304" pitchFamily="18" charset="0"/>
                <a:cs typeface="Calibri" panose="020F0502020204030204" pitchFamily="34" charset="0"/>
              </a:rPr>
              <a:t>l’aise</a:t>
            </a:r>
            <a:r>
              <a:rPr lang="en-US" sz="2800" dirty="0">
                <a:latin typeface="Century Schoolbook" panose="02040604050505020304" pitchFamily="18" charset="0"/>
                <a:cs typeface="Calibri" panose="020F0502020204030204" pitchFamily="34" charset="0"/>
              </a:rPr>
              <a:t>’</a:t>
            </a:r>
          </a:p>
        </p:txBody>
      </p:sp>
      <p:sp>
        <p:nvSpPr>
          <p:cNvPr id="3" name="Content Placeholder 2">
            <a:extLst>
              <a:ext uri="{FF2B5EF4-FFF2-40B4-BE49-F238E27FC236}">
                <a16:creationId xmlns:a16="http://schemas.microsoft.com/office/drawing/2014/main" id="{2D1F649F-F8C6-A609-4BE1-37F8C03EA873}"/>
              </a:ext>
            </a:extLst>
          </p:cNvPr>
          <p:cNvSpPr>
            <a:spLocks noGrp="1"/>
          </p:cNvSpPr>
          <p:nvPr>
            <p:ph idx="4294967295"/>
          </p:nvPr>
        </p:nvSpPr>
        <p:spPr>
          <a:xfrm>
            <a:off x="572493" y="2071316"/>
            <a:ext cx="6713552" cy="4119172"/>
          </a:xfrm>
          <a:solidFill>
            <a:schemeClr val="bg1"/>
          </a:solidFill>
        </p:spPr>
        <p:txBody>
          <a:bodyPr vert="horz" lIns="91440" tIns="45720" rIns="91440" bIns="45720" rtlCol="0" anchor="t">
            <a:normAutofit/>
          </a:bodyPr>
          <a:lstStyle/>
          <a:p>
            <a:r>
              <a:rPr lang="en-US" sz="1900" dirty="0">
                <a:latin typeface="Century Schoolbook" panose="02040604050505020304" pitchFamily="18" charset="0"/>
              </a:rPr>
              <a:t>1. </a:t>
            </a:r>
            <a:r>
              <a:rPr lang="en-US" sz="1900" b="1" dirty="0">
                <a:latin typeface="Century Schoolbook" panose="02040604050505020304" pitchFamily="18" charset="0"/>
              </a:rPr>
              <a:t>To feel + adjective</a:t>
            </a:r>
            <a:r>
              <a:rPr lang="en-US" sz="1900" dirty="0">
                <a:latin typeface="Century Schoolbook" panose="02040604050505020304" pitchFamily="18" charset="0"/>
              </a:rPr>
              <a:t>: se </a:t>
            </a:r>
            <a:r>
              <a:rPr lang="en-US" sz="1900" dirty="0" err="1">
                <a:latin typeface="Century Schoolbook" panose="02040604050505020304" pitchFamily="18" charset="0"/>
              </a:rPr>
              <a:t>sentir</a:t>
            </a:r>
            <a:r>
              <a:rPr lang="en-US" sz="1900" dirty="0">
                <a:latin typeface="Century Schoolbook" panose="02040604050505020304" pitchFamily="18" charset="0"/>
              </a:rPr>
              <a:t> </a:t>
            </a:r>
          </a:p>
          <a:p>
            <a:r>
              <a:rPr lang="en-US" sz="1900" dirty="0">
                <a:latin typeface="Century Schoolbook" panose="02040604050505020304" pitchFamily="18" charset="0"/>
              </a:rPr>
              <a:t>How do you feel today? Comment </a:t>
            </a:r>
            <a:r>
              <a:rPr lang="en-US" sz="1900" dirty="0" err="1">
                <a:latin typeface="Century Schoolbook" panose="02040604050505020304" pitchFamily="18" charset="0"/>
              </a:rPr>
              <a:t>te</a:t>
            </a:r>
            <a:r>
              <a:rPr lang="en-US" sz="1900" dirty="0">
                <a:latin typeface="Century Schoolbook" panose="02040604050505020304" pitchFamily="18" charset="0"/>
              </a:rPr>
              <a:t> </a:t>
            </a:r>
            <a:r>
              <a:rPr lang="en-US" sz="1900" dirty="0" err="1">
                <a:latin typeface="Century Schoolbook" panose="02040604050505020304" pitchFamily="18" charset="0"/>
              </a:rPr>
              <a:t>sens-tu</a:t>
            </a:r>
            <a:r>
              <a:rPr lang="en-US" sz="1900" dirty="0">
                <a:latin typeface="Century Schoolbook" panose="02040604050505020304" pitchFamily="18" charset="0"/>
              </a:rPr>
              <a:t>?</a:t>
            </a:r>
          </a:p>
          <a:p>
            <a:r>
              <a:rPr lang="en-US" sz="1900" dirty="0">
                <a:latin typeface="Century Schoolbook" panose="02040604050505020304" pitchFamily="18" charset="0"/>
              </a:rPr>
              <a:t>To feel sad /  embarrassed: se </a:t>
            </a:r>
            <a:r>
              <a:rPr lang="en-US" sz="1900" dirty="0" err="1">
                <a:latin typeface="Century Schoolbook" panose="02040604050505020304" pitchFamily="18" charset="0"/>
              </a:rPr>
              <a:t>sentir</a:t>
            </a:r>
            <a:r>
              <a:rPr lang="en-US" sz="1900" dirty="0">
                <a:latin typeface="Century Schoolbook" panose="02040604050505020304" pitchFamily="18" charset="0"/>
              </a:rPr>
              <a:t> triste/ mal à </a:t>
            </a:r>
            <a:r>
              <a:rPr lang="en-US" sz="1900" dirty="0" err="1">
                <a:latin typeface="Century Schoolbook" panose="02040604050505020304" pitchFamily="18" charset="0"/>
              </a:rPr>
              <a:t>l’aise</a:t>
            </a:r>
            <a:r>
              <a:rPr lang="en-US" sz="1900" dirty="0">
                <a:latin typeface="Century Schoolbook" panose="02040604050505020304" pitchFamily="18" charset="0"/>
              </a:rPr>
              <a:t>, </a:t>
            </a:r>
            <a:r>
              <a:rPr lang="en-US" sz="1900" dirty="0" err="1">
                <a:latin typeface="Century Schoolbook" panose="02040604050505020304" pitchFamily="18" charset="0"/>
              </a:rPr>
              <a:t>gêné</a:t>
            </a:r>
            <a:r>
              <a:rPr lang="en-US" sz="1900" dirty="0">
                <a:latin typeface="Century Schoolbook" panose="02040604050505020304" pitchFamily="18" charset="0"/>
              </a:rPr>
              <a:t> </a:t>
            </a:r>
          </a:p>
          <a:p>
            <a:r>
              <a:rPr lang="en-US" sz="1900" b="1" dirty="0">
                <a:latin typeface="Century Schoolbook" panose="02040604050505020304" pitchFamily="18" charset="0"/>
              </a:rPr>
              <a:t>2. To feel + noun</a:t>
            </a:r>
            <a:r>
              <a:rPr lang="en-US" sz="1900" dirty="0">
                <a:latin typeface="Century Schoolbook" panose="02040604050505020304" pitchFamily="18" charset="0"/>
              </a:rPr>
              <a:t>: </a:t>
            </a:r>
            <a:r>
              <a:rPr lang="en-US" sz="1900" dirty="0" err="1">
                <a:latin typeface="Century Schoolbook" panose="02040604050505020304" pitchFamily="18" charset="0"/>
              </a:rPr>
              <a:t>ressentir</a:t>
            </a:r>
            <a:endParaRPr lang="en-US" sz="1900" dirty="0">
              <a:latin typeface="Century Schoolbook" panose="02040604050505020304" pitchFamily="18" charset="0"/>
            </a:endParaRPr>
          </a:p>
          <a:p>
            <a:r>
              <a:rPr lang="en-US" sz="1900" dirty="0">
                <a:latin typeface="Century Schoolbook" panose="02040604050505020304" pitchFamily="18" charset="0"/>
              </a:rPr>
              <a:t>To feel pain / the cold: </a:t>
            </a:r>
            <a:r>
              <a:rPr lang="en-US" sz="1900" dirty="0" err="1">
                <a:latin typeface="Century Schoolbook" panose="02040604050505020304" pitchFamily="18" charset="0"/>
              </a:rPr>
              <a:t>ressentir</a:t>
            </a:r>
            <a:r>
              <a:rPr lang="en-US" sz="1900" dirty="0">
                <a:latin typeface="Century Schoolbook" panose="02040604050505020304" pitchFamily="18" charset="0"/>
              </a:rPr>
              <a:t> la </a:t>
            </a:r>
            <a:r>
              <a:rPr lang="en-US" sz="1900" dirty="0" err="1">
                <a:latin typeface="Century Schoolbook" panose="02040604050505020304" pitchFamily="18" charset="0"/>
              </a:rPr>
              <a:t>douleur</a:t>
            </a:r>
            <a:r>
              <a:rPr lang="en-US" sz="1900" dirty="0">
                <a:latin typeface="Century Schoolbook" panose="02040604050505020304" pitchFamily="18" charset="0"/>
              </a:rPr>
              <a:t>, le </a:t>
            </a:r>
            <a:r>
              <a:rPr lang="en-US" sz="1900" dirty="0" err="1">
                <a:latin typeface="Century Schoolbook" panose="02040604050505020304" pitchFamily="18" charset="0"/>
              </a:rPr>
              <a:t>froid</a:t>
            </a:r>
            <a:endParaRPr lang="en-US" sz="1900" dirty="0">
              <a:latin typeface="Century Schoolbook" panose="02040604050505020304" pitchFamily="18" charset="0"/>
            </a:endParaRPr>
          </a:p>
          <a:p>
            <a:r>
              <a:rPr lang="en-US" sz="1900" b="1" dirty="0">
                <a:latin typeface="Century Schoolbook" panose="02040604050505020304" pitchFamily="18" charset="0"/>
              </a:rPr>
              <a:t>3. To feel = have impression</a:t>
            </a:r>
          </a:p>
          <a:p>
            <a:r>
              <a:rPr lang="en-US" sz="1900" dirty="0">
                <a:latin typeface="Century Schoolbook" panose="02040604050505020304" pitchFamily="18" charset="0"/>
              </a:rPr>
              <a:t> I felt as if I was going to faint : </a:t>
            </a:r>
            <a:r>
              <a:rPr lang="en-US" sz="1900" dirty="0" err="1">
                <a:latin typeface="Century Schoolbook" panose="02040604050505020304" pitchFamily="18" charset="0"/>
              </a:rPr>
              <a:t>j'avais</a:t>
            </a:r>
            <a:r>
              <a:rPr lang="en-US" sz="1900" dirty="0">
                <a:latin typeface="Century Schoolbook" panose="02040604050505020304" pitchFamily="18" charset="0"/>
              </a:rPr>
              <a:t> </a:t>
            </a:r>
            <a:r>
              <a:rPr lang="en-US" sz="1900" dirty="0" err="1">
                <a:latin typeface="Century Schoolbook" panose="02040604050505020304" pitchFamily="18" charset="0"/>
              </a:rPr>
              <a:t>l'impression</a:t>
            </a:r>
            <a:r>
              <a:rPr lang="en-US" sz="1900" dirty="0">
                <a:latin typeface="Century Schoolbook" panose="02040604050505020304" pitchFamily="18" charset="0"/>
              </a:rPr>
              <a:t> que </a:t>
            </a:r>
            <a:r>
              <a:rPr lang="en-US" sz="1900" dirty="0" err="1">
                <a:latin typeface="Century Schoolbook" panose="02040604050505020304" pitchFamily="18" charset="0"/>
              </a:rPr>
              <a:t>j'allais</a:t>
            </a:r>
            <a:r>
              <a:rPr lang="en-US" sz="1900" dirty="0">
                <a:latin typeface="Century Schoolbook" panose="02040604050505020304" pitchFamily="18" charset="0"/>
              </a:rPr>
              <a:t> </a:t>
            </a:r>
            <a:r>
              <a:rPr lang="en-US" sz="1900" dirty="0" err="1">
                <a:latin typeface="Century Schoolbook" panose="02040604050505020304" pitchFamily="18" charset="0"/>
              </a:rPr>
              <a:t>m'évanouir</a:t>
            </a:r>
            <a:endParaRPr lang="en-US" sz="1900" dirty="0">
              <a:latin typeface="Century Schoolbook" panose="02040604050505020304" pitchFamily="18" charset="0"/>
            </a:endParaRPr>
          </a:p>
          <a:p>
            <a:r>
              <a:rPr lang="en-US" sz="1900" dirty="0">
                <a:latin typeface="Century Schoolbook" panose="02040604050505020304" pitchFamily="18" charset="0"/>
              </a:rPr>
              <a:t> I feel as if there's nothing we can do : </a:t>
            </a:r>
            <a:r>
              <a:rPr lang="en-US" sz="1900" dirty="0" err="1">
                <a:latin typeface="Century Schoolbook" panose="02040604050505020304" pitchFamily="18" charset="0"/>
              </a:rPr>
              <a:t>j'ai</a:t>
            </a:r>
            <a:r>
              <a:rPr lang="en-US" sz="1900" dirty="0">
                <a:latin typeface="Century Schoolbook" panose="02040604050505020304" pitchFamily="18" charset="0"/>
              </a:rPr>
              <a:t> le sentiment </a:t>
            </a:r>
            <a:r>
              <a:rPr lang="en-US" sz="1900" dirty="0" err="1">
                <a:latin typeface="Century Schoolbook" panose="02040604050505020304" pitchFamily="18" charset="0"/>
              </a:rPr>
              <a:t>ou</a:t>
            </a:r>
            <a:r>
              <a:rPr lang="en-US" sz="1900" dirty="0">
                <a:latin typeface="Century Schoolbook" panose="02040604050505020304" pitchFamily="18" charset="0"/>
              </a:rPr>
              <a:t> </a:t>
            </a:r>
            <a:r>
              <a:rPr lang="en-US" sz="1900" dirty="0" err="1">
                <a:latin typeface="Century Schoolbook" panose="02040604050505020304" pitchFamily="18" charset="0"/>
              </a:rPr>
              <a:t>j'ai</a:t>
            </a:r>
            <a:r>
              <a:rPr lang="en-US" sz="1900" dirty="0">
                <a:latin typeface="Century Schoolbook" panose="02040604050505020304" pitchFamily="18" charset="0"/>
              </a:rPr>
              <a:t> bien </a:t>
            </a:r>
            <a:r>
              <a:rPr lang="en-US" sz="1900" dirty="0" err="1">
                <a:latin typeface="Century Schoolbook" panose="02040604050505020304" pitchFamily="18" charset="0"/>
              </a:rPr>
              <a:t>l'impression</a:t>
            </a:r>
            <a:r>
              <a:rPr lang="en-US" sz="1900" dirty="0">
                <a:latin typeface="Century Schoolbook" panose="02040604050505020304" pitchFamily="18" charset="0"/>
              </a:rPr>
              <a:t> que nous ne </a:t>
            </a:r>
            <a:r>
              <a:rPr lang="en-US" sz="1900" dirty="0" err="1">
                <a:latin typeface="Century Schoolbook" panose="02040604050505020304" pitchFamily="18" charset="0"/>
              </a:rPr>
              <a:t>pouvons</a:t>
            </a:r>
            <a:r>
              <a:rPr lang="en-US" sz="1900" dirty="0">
                <a:latin typeface="Century Schoolbook" panose="02040604050505020304" pitchFamily="18" charset="0"/>
              </a:rPr>
              <a:t> rien faire</a:t>
            </a:r>
          </a:p>
        </p:txBody>
      </p:sp>
      <p:pic>
        <p:nvPicPr>
          <p:cNvPr id="5" name="Picture 4" descr="Two people holding each other's hands">
            <a:extLst>
              <a:ext uri="{FF2B5EF4-FFF2-40B4-BE49-F238E27FC236}">
                <a16:creationId xmlns:a16="http://schemas.microsoft.com/office/drawing/2014/main" id="{B342A8BD-7E8E-D0F8-91A0-2928B4F4E331}"/>
              </a:ext>
            </a:extLst>
          </p:cNvPr>
          <p:cNvPicPr>
            <a:picLocks noChangeAspect="1"/>
          </p:cNvPicPr>
          <p:nvPr/>
        </p:nvPicPr>
        <p:blipFill>
          <a:blip r:embed="rId3"/>
          <a:srcRect l="14240" r="21544" b="2"/>
          <a:stretch/>
        </p:blipFill>
        <p:spPr>
          <a:xfrm>
            <a:off x="7675658" y="2093976"/>
            <a:ext cx="3941064" cy="4096512"/>
          </a:xfrm>
          <a:prstGeom prst="rect">
            <a:avLst/>
          </a:prstGeom>
        </p:spPr>
      </p:pic>
    </p:spTree>
    <p:extLst>
      <p:ext uri="{BB962C8B-B14F-4D97-AF65-F5344CB8AC3E}">
        <p14:creationId xmlns:p14="http://schemas.microsoft.com/office/powerpoint/2010/main" val="201112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1A48C-80FA-A094-0A05-5E472AC3E919}"/>
              </a:ext>
            </a:extLst>
          </p:cNvPr>
          <p:cNvSpPr>
            <a:spLocks noGrp="1"/>
          </p:cNvSpPr>
          <p:nvPr>
            <p:ph type="title"/>
          </p:nvPr>
        </p:nvSpPr>
        <p:spPr>
          <a:xfrm>
            <a:off x="1808349" y="439169"/>
            <a:ext cx="8150037" cy="961006"/>
          </a:xfrm>
          <a:solidFill>
            <a:schemeClr val="bg1"/>
          </a:solidFill>
        </p:spPr>
        <p:txBody>
          <a:bodyPr>
            <a:normAutofit/>
          </a:bodyPr>
          <a:lstStyle/>
          <a:p>
            <a:pPr algn="ctr"/>
            <a:r>
              <a:rPr lang="en-US" dirty="0" err="1">
                <a:latin typeface="Century Schoolbook" panose="02040604050505020304" pitchFamily="18" charset="0"/>
              </a:rPr>
              <a:t>L’infinitif</a:t>
            </a:r>
            <a:r>
              <a:rPr lang="en-US" dirty="0">
                <a:latin typeface="Century Schoolbook" panose="02040604050505020304" pitchFamily="18" charset="0"/>
              </a:rPr>
              <a:t> nominal</a:t>
            </a:r>
            <a:endParaRPr lang="en-GB" dirty="0">
              <a:latin typeface="Century Schoolbook" panose="02040604050505020304" pitchFamily="18" charset="0"/>
            </a:endParaRPr>
          </a:p>
        </p:txBody>
      </p:sp>
      <p:sp>
        <p:nvSpPr>
          <p:cNvPr id="3" name="Content Placeholder 2">
            <a:extLst>
              <a:ext uri="{FF2B5EF4-FFF2-40B4-BE49-F238E27FC236}">
                <a16:creationId xmlns:a16="http://schemas.microsoft.com/office/drawing/2014/main" id="{2271E570-32F5-D5B7-8FF0-595FCA6ABAB9}"/>
              </a:ext>
            </a:extLst>
          </p:cNvPr>
          <p:cNvSpPr>
            <a:spLocks noGrp="1"/>
          </p:cNvSpPr>
          <p:nvPr>
            <p:ph idx="1"/>
          </p:nvPr>
        </p:nvSpPr>
        <p:spPr>
          <a:solidFill>
            <a:schemeClr val="bg1"/>
          </a:solidFill>
        </p:spPr>
        <p:txBody>
          <a:bodyPr/>
          <a:lstStyle/>
          <a:p>
            <a:r>
              <a:rPr lang="en-US" sz="2400" dirty="0">
                <a:latin typeface="Century Schoolbook" panose="02040604050505020304" pitchFamily="18" charset="0"/>
              </a:rPr>
              <a:t>L</a:t>
            </a:r>
            <a:r>
              <a:rPr lang="en-US" sz="2400" dirty="0">
                <a:solidFill>
                  <a:srgbClr val="0070C0"/>
                </a:solidFill>
                <a:latin typeface="Century Schoolbook" panose="02040604050505020304" pitchFamily="18" charset="0"/>
              </a:rPr>
              <a:t>.10  the anti-separatism bill which became law in July under the title ‘strengthe</a:t>
            </a:r>
            <a:r>
              <a:rPr lang="en-US" sz="2400" dirty="0">
                <a:solidFill>
                  <a:srgbClr val="0070C0"/>
                </a:solidFill>
                <a:highlight>
                  <a:srgbClr val="FFFF00"/>
                </a:highlight>
                <a:latin typeface="Century Schoolbook" panose="02040604050505020304" pitchFamily="18" charset="0"/>
              </a:rPr>
              <a:t>ning</a:t>
            </a:r>
            <a:r>
              <a:rPr lang="en-US" sz="2400" dirty="0">
                <a:solidFill>
                  <a:srgbClr val="0070C0"/>
                </a:solidFill>
                <a:latin typeface="Century Schoolbook" panose="02040604050505020304" pitchFamily="18" charset="0"/>
              </a:rPr>
              <a:t> respect for the Principles of the Republic</a:t>
            </a:r>
            <a:r>
              <a:rPr lang="en-US" sz="2400" dirty="0">
                <a:latin typeface="Century Schoolbook" panose="02040604050505020304" pitchFamily="18" charset="0"/>
              </a:rPr>
              <a:t>’.</a:t>
            </a:r>
          </a:p>
          <a:p>
            <a:r>
              <a:rPr lang="en-US" sz="2400" dirty="0">
                <a:latin typeface="Century Schoolbook" panose="02040604050505020304" pitchFamily="18" charset="0"/>
              </a:rPr>
              <a:t>‘</a:t>
            </a:r>
            <a:r>
              <a:rPr lang="en-US" sz="2400" dirty="0" err="1">
                <a:latin typeface="Century Schoolbook" panose="02040604050505020304" pitchFamily="18" charset="0"/>
              </a:rPr>
              <a:t>renforc</a:t>
            </a:r>
            <a:r>
              <a:rPr lang="en-US" sz="2400" dirty="0" err="1">
                <a:highlight>
                  <a:srgbClr val="FFFF00"/>
                </a:highlight>
                <a:latin typeface="Century Schoolbook" panose="02040604050505020304" pitchFamily="18" charset="0"/>
              </a:rPr>
              <a:t>er</a:t>
            </a:r>
            <a:r>
              <a:rPr lang="en-US" sz="2400" dirty="0">
                <a:latin typeface="Century Schoolbook" panose="02040604050505020304" pitchFamily="18" charset="0"/>
              </a:rPr>
              <a:t> le respect des principes de la République’</a:t>
            </a:r>
          </a:p>
          <a:p>
            <a:r>
              <a:rPr lang="en-US" sz="2400" dirty="0" err="1">
                <a:latin typeface="Century Schoolbook" panose="02040604050505020304" pitchFamily="18" charset="0"/>
              </a:rPr>
              <a:t>L’infinitif</a:t>
            </a:r>
            <a:r>
              <a:rPr lang="en-US" sz="2400" dirty="0">
                <a:latin typeface="Century Schoolbook" panose="02040604050505020304" pitchFamily="18" charset="0"/>
              </a:rPr>
              <a:t> </a:t>
            </a:r>
            <a:r>
              <a:rPr lang="en-US" sz="2400" dirty="0" err="1">
                <a:latin typeface="Century Schoolbook" panose="02040604050505020304" pitchFamily="18" charset="0"/>
              </a:rPr>
              <a:t>est</a:t>
            </a:r>
            <a:r>
              <a:rPr lang="en-US" sz="2400" dirty="0">
                <a:latin typeface="Century Schoolbook" panose="02040604050505020304" pitchFamily="18" charset="0"/>
              </a:rPr>
              <a:t> le </a:t>
            </a:r>
            <a:r>
              <a:rPr lang="en-US" sz="2400" dirty="0" err="1">
                <a:latin typeface="Century Schoolbook" panose="02040604050505020304" pitchFamily="18" charset="0"/>
              </a:rPr>
              <a:t>sujet</a:t>
            </a:r>
            <a:r>
              <a:rPr lang="en-US" sz="2400" dirty="0">
                <a:latin typeface="Century Schoolbook" panose="02040604050505020304" pitchFamily="18" charset="0"/>
              </a:rPr>
              <a:t> de la phrase (= le fait de </a:t>
            </a:r>
            <a:r>
              <a:rPr lang="en-US" sz="2400" dirty="0" err="1">
                <a:latin typeface="Century Schoolbook" panose="02040604050505020304" pitchFamily="18" charset="0"/>
              </a:rPr>
              <a:t>renforcer</a:t>
            </a:r>
            <a:r>
              <a:rPr lang="en-US" sz="2400" dirty="0">
                <a:latin typeface="Century Schoolbook" panose="02040604050505020304" pitchFamily="18" charset="0"/>
              </a:rPr>
              <a:t> le respect)</a:t>
            </a:r>
          </a:p>
          <a:p>
            <a:r>
              <a:rPr lang="fr-FR" sz="2400" dirty="0">
                <a:latin typeface="Century Schoolbook" panose="02040604050505020304" pitchFamily="18" charset="0"/>
              </a:rPr>
              <a:t>Chanter me rend de bonne humeur (= le fait de chanter) </a:t>
            </a:r>
          </a:p>
          <a:p>
            <a:r>
              <a:rPr lang="fr-FR" sz="2400" dirty="0">
                <a:latin typeface="Century Schoolbook" panose="02040604050505020304" pitchFamily="18" charset="0"/>
              </a:rPr>
              <a:t>Arrêter de fumer est la meilleure chose que tu aies décidée (le fait d’arrêter).</a:t>
            </a:r>
          </a:p>
          <a:p>
            <a:pPr marL="0" indent="0">
              <a:buNone/>
            </a:pPr>
            <a:endParaRPr lang="en-US" sz="2400" dirty="0">
              <a:latin typeface="Century Schoolbook" panose="02040604050505020304" pitchFamily="18" charset="0"/>
            </a:endParaRPr>
          </a:p>
          <a:p>
            <a:r>
              <a:rPr lang="en-GB" sz="2400" b="1" dirty="0">
                <a:solidFill>
                  <a:schemeClr val="accent1"/>
                </a:solidFill>
                <a:latin typeface="Century Schoolbook" panose="02040604050505020304" pitchFamily="18" charset="0"/>
              </a:rPr>
              <a:t>Comment </a:t>
            </a:r>
            <a:r>
              <a:rPr lang="en-GB" sz="2400" b="1" dirty="0" err="1">
                <a:solidFill>
                  <a:schemeClr val="accent1"/>
                </a:solidFill>
                <a:latin typeface="Century Schoolbook" panose="02040604050505020304" pitchFamily="18" charset="0"/>
              </a:rPr>
              <a:t>traduire</a:t>
            </a:r>
            <a:r>
              <a:rPr lang="en-GB" sz="2400" b="1" dirty="0">
                <a:solidFill>
                  <a:schemeClr val="accent1"/>
                </a:solidFill>
                <a:latin typeface="Century Schoolbook" panose="02040604050505020304" pitchFamily="18" charset="0"/>
              </a:rPr>
              <a:t>: ‘finding the right path’?</a:t>
            </a:r>
          </a:p>
          <a:p>
            <a:pPr lvl="1"/>
            <a:r>
              <a:rPr lang="en-GB" b="1" i="1" dirty="0" err="1">
                <a:solidFill>
                  <a:schemeClr val="accent1"/>
                </a:solidFill>
                <a:latin typeface="Century Schoolbook" panose="02040604050505020304" pitchFamily="18" charset="0"/>
              </a:rPr>
              <a:t>Trouver</a:t>
            </a:r>
            <a:r>
              <a:rPr lang="en-GB" b="1" i="1" dirty="0">
                <a:solidFill>
                  <a:schemeClr val="accent1"/>
                </a:solidFill>
                <a:latin typeface="Century Schoolbook" panose="02040604050505020304" pitchFamily="18" charset="0"/>
              </a:rPr>
              <a:t> le bon chemin</a:t>
            </a:r>
          </a:p>
        </p:txBody>
      </p:sp>
    </p:spTree>
    <p:extLst>
      <p:ext uri="{BB962C8B-B14F-4D97-AF65-F5344CB8AC3E}">
        <p14:creationId xmlns:p14="http://schemas.microsoft.com/office/powerpoint/2010/main" val="3794044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E703E54D-ED1C-723F-20F6-578C19230F2D}"/>
              </a:ext>
            </a:extLst>
          </p:cNvPr>
          <p:cNvSpPr txBox="1"/>
          <p:nvPr/>
        </p:nvSpPr>
        <p:spPr>
          <a:xfrm>
            <a:off x="257175" y="157163"/>
            <a:ext cx="7758113" cy="1157288"/>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3400" b="1" kern="1200" dirty="0">
                <a:solidFill>
                  <a:schemeClr val="tx1"/>
                </a:solidFill>
                <a:latin typeface="+mj-lt"/>
                <a:ea typeface="+mj-ea"/>
                <a:cs typeface="+mj-cs"/>
              </a:rPr>
              <a:t>B</a:t>
            </a:r>
            <a:r>
              <a:rPr lang="en-US" sz="2800" b="1" kern="1200" dirty="0">
                <a:solidFill>
                  <a:schemeClr val="tx1"/>
                </a:solidFill>
                <a:latin typeface="Century Schoolbook" panose="02040604050505020304" pitchFamily="18" charset="0"/>
                <a:ea typeface="+mj-ea"/>
                <a:cs typeface="+mj-cs"/>
              </a:rPr>
              <a:t>. </a:t>
            </a:r>
            <a:r>
              <a:rPr lang="en-US" sz="2800" b="1" kern="1200" dirty="0" err="1">
                <a:solidFill>
                  <a:schemeClr val="tx1"/>
                </a:solidFill>
                <a:latin typeface="Century Schoolbook" panose="02040604050505020304" pitchFamily="18" charset="0"/>
                <a:ea typeface="+mj-ea"/>
                <a:cs typeface="+mj-cs"/>
              </a:rPr>
              <a:t>Maîtriser</a:t>
            </a:r>
            <a:r>
              <a:rPr lang="en-US" sz="2800" b="1" kern="1200" dirty="0">
                <a:solidFill>
                  <a:schemeClr val="tx1"/>
                </a:solidFill>
                <a:latin typeface="Century Schoolbook" panose="02040604050505020304" pitchFamily="18" charset="0"/>
                <a:ea typeface="+mj-ea"/>
                <a:cs typeface="+mj-cs"/>
              </a:rPr>
              <a:t> </a:t>
            </a:r>
            <a:r>
              <a:rPr lang="en-US" sz="2800" b="1" kern="1200" dirty="0" err="1">
                <a:solidFill>
                  <a:schemeClr val="tx1"/>
                </a:solidFill>
                <a:latin typeface="Century Schoolbook" panose="02040604050505020304" pitchFamily="18" charset="0"/>
                <a:ea typeface="+mj-ea"/>
                <a:cs typeface="+mj-cs"/>
              </a:rPr>
              <a:t>l’art</a:t>
            </a:r>
            <a:r>
              <a:rPr lang="en-US" sz="2800" b="1" kern="1200" dirty="0">
                <a:solidFill>
                  <a:schemeClr val="tx1"/>
                </a:solidFill>
                <a:latin typeface="Century Schoolbook" panose="02040604050505020304" pitchFamily="18" charset="0"/>
                <a:ea typeface="+mj-ea"/>
                <a:cs typeface="+mj-cs"/>
              </a:rPr>
              <a:t> de </a:t>
            </a:r>
            <a:r>
              <a:rPr lang="en-US" sz="2800" b="1" kern="1200" dirty="0" err="1">
                <a:solidFill>
                  <a:schemeClr val="tx1"/>
                </a:solidFill>
                <a:latin typeface="Century Schoolbook" panose="02040604050505020304" pitchFamily="18" charset="0"/>
                <a:ea typeface="+mj-ea"/>
                <a:cs typeface="+mj-cs"/>
              </a:rPr>
              <a:t>traduire</a:t>
            </a:r>
            <a:r>
              <a:rPr lang="en-US" sz="2800" b="1" kern="1200" dirty="0">
                <a:solidFill>
                  <a:schemeClr val="tx1"/>
                </a:solidFill>
                <a:latin typeface="Century Schoolbook" panose="02040604050505020304" pitchFamily="18" charset="0"/>
                <a:ea typeface="+mj-ea"/>
                <a:cs typeface="+mj-cs"/>
              </a:rPr>
              <a:t>: comment </a:t>
            </a:r>
            <a:r>
              <a:rPr lang="en-US" sz="2800" b="1" kern="1200" dirty="0" err="1">
                <a:solidFill>
                  <a:schemeClr val="tx1"/>
                </a:solidFill>
                <a:latin typeface="Century Schoolbook" panose="02040604050505020304" pitchFamily="18" charset="0"/>
                <a:ea typeface="+mj-ea"/>
                <a:cs typeface="+mj-cs"/>
              </a:rPr>
              <a:t>effecteur</a:t>
            </a:r>
            <a:r>
              <a:rPr lang="en-US" sz="2800" b="1" kern="1200" dirty="0">
                <a:solidFill>
                  <a:schemeClr val="tx1"/>
                </a:solidFill>
                <a:latin typeface="Century Schoolbook" panose="02040604050505020304" pitchFamily="18" charset="0"/>
                <a:ea typeface="+mj-ea"/>
                <a:cs typeface="+mj-cs"/>
              </a:rPr>
              <a:t> </a:t>
            </a:r>
            <a:r>
              <a:rPr lang="en-US" sz="2800" b="1" kern="1200" dirty="0" err="1">
                <a:solidFill>
                  <a:schemeClr val="tx1"/>
                </a:solidFill>
                <a:latin typeface="Century Schoolbook" panose="02040604050505020304" pitchFamily="18" charset="0"/>
                <a:ea typeface="+mj-ea"/>
                <a:cs typeface="+mj-cs"/>
              </a:rPr>
              <a:t>l’adaptation</a:t>
            </a:r>
            <a:r>
              <a:rPr lang="en-US" sz="2800" b="1" kern="1200" dirty="0">
                <a:solidFill>
                  <a:schemeClr val="tx1"/>
                </a:solidFill>
                <a:latin typeface="Century Schoolbook" panose="02040604050505020304" pitchFamily="18" charset="0"/>
                <a:ea typeface="+mj-ea"/>
                <a:cs typeface="+mj-cs"/>
              </a:rPr>
              <a:t> </a:t>
            </a:r>
            <a:r>
              <a:rPr lang="en-US" sz="2800" b="1" kern="1200" dirty="0" err="1">
                <a:solidFill>
                  <a:schemeClr val="tx1"/>
                </a:solidFill>
                <a:latin typeface="Century Schoolbook" panose="02040604050505020304" pitchFamily="18" charset="0"/>
                <a:ea typeface="+mj-ea"/>
                <a:cs typeface="+mj-cs"/>
              </a:rPr>
              <a:t>culturelle</a:t>
            </a:r>
            <a:endParaRPr lang="en-US" sz="2800" b="1" kern="1200" dirty="0">
              <a:solidFill>
                <a:schemeClr val="tx1"/>
              </a:solidFill>
              <a:latin typeface="Century Schoolbook" panose="02040604050505020304" pitchFamily="18" charset="0"/>
              <a:ea typeface="+mj-ea"/>
              <a:cs typeface="+mj-cs"/>
            </a:endParaRPr>
          </a:p>
        </p:txBody>
      </p:sp>
      <p:sp>
        <p:nvSpPr>
          <p:cNvPr id="7" name="Content Placeholder 6">
            <a:extLst>
              <a:ext uri="{FF2B5EF4-FFF2-40B4-BE49-F238E27FC236}">
                <a16:creationId xmlns:a16="http://schemas.microsoft.com/office/drawing/2014/main" id="{533D97DF-8699-05BD-AB89-5997ACF11256}"/>
              </a:ext>
            </a:extLst>
          </p:cNvPr>
          <p:cNvSpPr>
            <a:spLocks noGrp="1"/>
          </p:cNvSpPr>
          <p:nvPr>
            <p:ph idx="1"/>
          </p:nvPr>
        </p:nvSpPr>
        <p:spPr>
          <a:xfrm>
            <a:off x="457200" y="1585913"/>
            <a:ext cx="6769532" cy="4779168"/>
          </a:xfrm>
        </p:spPr>
        <p:txBody>
          <a:bodyPr vert="horz" lIns="91440" tIns="45720" rIns="91440" bIns="45720" rtlCol="0" anchor="t">
            <a:normAutofit/>
          </a:bodyPr>
          <a:lstStyle/>
          <a:p>
            <a:pPr marL="0" indent="0">
              <a:buNone/>
            </a:pPr>
            <a:r>
              <a:rPr lang="en-US" sz="1900" i="1" dirty="0">
                <a:latin typeface="Century Schoolbook" panose="02040604050505020304" pitchFamily="18" charset="0"/>
              </a:rPr>
              <a:t>What I want to emphasize is that many concepts circulating in translation studies (such as adequacy, equivalence, faithfulness) will be considered in the course of my lectures from the point of view of </a:t>
            </a:r>
            <a:r>
              <a:rPr lang="en-US" sz="1900" b="1" dirty="0">
                <a:latin typeface="Century Schoolbook" panose="02040604050505020304" pitchFamily="18" charset="0"/>
              </a:rPr>
              <a:t>negotiation.</a:t>
            </a:r>
          </a:p>
          <a:p>
            <a:pPr marL="0" indent="0">
              <a:buNone/>
            </a:pPr>
            <a:r>
              <a:rPr lang="en-US" sz="1900" b="1" i="1" dirty="0">
                <a:latin typeface="Century Schoolbook" panose="02040604050505020304" pitchFamily="18" charset="0"/>
              </a:rPr>
              <a:t>Negotiation is a process by virtue of which, in order to get something, each party renounces something else, and at the end everybody feels satisfied since one cannot have everything.</a:t>
            </a:r>
          </a:p>
          <a:p>
            <a:pPr marL="0" indent="0">
              <a:buNone/>
            </a:pPr>
            <a:r>
              <a:rPr lang="en-US" sz="1900" i="1" dirty="0">
                <a:latin typeface="Century Schoolbook" panose="02040604050505020304" pitchFamily="18" charset="0"/>
              </a:rPr>
              <a:t>In this kind of negotiation there may be many parties: on one side, there is the original text, with its own rights, sometimes an author who claims right over the whole process, along with the cultural framework in which the original text is born; on the other side, there is the destination text, the cultural milieu in which it is expected to be read, and even the publishing industry. [:…]</a:t>
            </a:r>
          </a:p>
          <a:p>
            <a:pPr marL="0" indent="0">
              <a:buNone/>
            </a:pPr>
            <a:r>
              <a:rPr lang="en-US" sz="1900" b="1" i="1" dirty="0">
                <a:latin typeface="Century Schoolbook" panose="02040604050505020304" pitchFamily="18" charset="0"/>
              </a:rPr>
              <a:t>A translator is the negotiator between those parties</a:t>
            </a:r>
            <a:r>
              <a:rPr lang="en-US" sz="1900" i="1" dirty="0">
                <a:latin typeface="Century Schoolbook" panose="02040604050505020304" pitchFamily="18" charset="0"/>
              </a:rPr>
              <a:t>.</a:t>
            </a:r>
            <a:endParaRPr lang="en-US" sz="1900" dirty="0">
              <a:latin typeface="Century Schoolbook" panose="02040604050505020304" pitchFamily="18" charset="0"/>
            </a:endParaRPr>
          </a:p>
        </p:txBody>
      </p:sp>
      <p:sp>
        <p:nvSpPr>
          <p:cNvPr id="14" name="Rectangle 13">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1">
            <a:extLst>
              <a:ext uri="{FF2B5EF4-FFF2-40B4-BE49-F238E27FC236}">
                <a16:creationId xmlns:a16="http://schemas.microsoft.com/office/drawing/2014/main" id="{3D25F003-B966-BFE6-0758-0B3656BE823F}"/>
              </a:ext>
            </a:extLst>
          </p:cNvPr>
          <p:cNvPicPr>
            <a:picLocks noChangeAspect="1"/>
          </p:cNvPicPr>
          <p:nvPr/>
        </p:nvPicPr>
        <p:blipFill>
          <a:blip r:embed="rId2"/>
          <a:stretch>
            <a:fillRect/>
          </a:stretch>
        </p:blipFill>
        <p:spPr>
          <a:xfrm>
            <a:off x="7666133" y="1328638"/>
            <a:ext cx="3271265" cy="5071731"/>
          </a:xfrm>
          <a:prstGeom prst="rect">
            <a:avLst/>
          </a:prstGeom>
        </p:spPr>
      </p:pic>
    </p:spTree>
    <p:extLst>
      <p:ext uri="{BB962C8B-B14F-4D97-AF65-F5344CB8AC3E}">
        <p14:creationId xmlns:p14="http://schemas.microsoft.com/office/powerpoint/2010/main" val="1792048728"/>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556AB60B-D620-9C4D-B4D7-6B677F11ED61}"/>
              </a:ext>
            </a:extLst>
          </p:cNvPr>
          <p:cNvSpPr>
            <a:spLocks noGrp="1"/>
          </p:cNvSpPr>
          <p:nvPr>
            <p:ph type="title"/>
          </p:nvPr>
        </p:nvSpPr>
        <p:spPr>
          <a:xfrm>
            <a:off x="85355" y="592159"/>
            <a:ext cx="3942355" cy="960135"/>
          </a:xfrm>
        </p:spPr>
        <p:txBody>
          <a:bodyPr>
            <a:normAutofit fontScale="90000"/>
          </a:bodyPr>
          <a:lstStyle/>
          <a:p>
            <a:r>
              <a:rPr lang="en-US" sz="3200" b="1" dirty="0">
                <a:solidFill>
                  <a:srgbClr val="472463"/>
                </a:solidFill>
                <a:latin typeface="Century Schoolbook" panose="02040604050505020304" pitchFamily="18" charset="0"/>
                <a:cs typeface="Calibri" panose="020F0502020204030204" pitchFamily="34" charset="0"/>
              </a:rPr>
              <a:t>Comment </a:t>
            </a:r>
            <a:r>
              <a:rPr lang="en-US" sz="3200" b="1" dirty="0" err="1">
                <a:solidFill>
                  <a:srgbClr val="472463"/>
                </a:solidFill>
                <a:latin typeface="Century Schoolbook" panose="02040604050505020304" pitchFamily="18" charset="0"/>
                <a:cs typeface="Calibri" panose="020F0502020204030204" pitchFamily="34" charset="0"/>
              </a:rPr>
              <a:t>traduire</a:t>
            </a:r>
            <a:endParaRPr lang="en-US" sz="2400" b="1" dirty="0">
              <a:solidFill>
                <a:srgbClr val="472463"/>
              </a:solidFill>
              <a:latin typeface="Century Schoolbook" panose="02040604050505020304" pitchFamily="18" charset="0"/>
              <a:cs typeface="Calibri" panose="020F0502020204030204" pitchFamily="34" charset="0"/>
            </a:endParaRPr>
          </a:p>
        </p:txBody>
      </p:sp>
      <p:sp>
        <p:nvSpPr>
          <p:cNvPr id="22" name="Rectangle 21">
            <a:extLst>
              <a:ext uri="{FF2B5EF4-FFF2-40B4-BE49-F238E27FC236}">
                <a16:creationId xmlns:a16="http://schemas.microsoft.com/office/drawing/2014/main" id="{C9387188-EC71-F94E-A791-F84DE08E77C4}"/>
              </a:ext>
            </a:extLst>
          </p:cNvPr>
          <p:cNvSpPr/>
          <p:nvPr/>
        </p:nvSpPr>
        <p:spPr>
          <a:xfrm>
            <a:off x="3993770" y="339182"/>
            <a:ext cx="5301908" cy="1323439"/>
          </a:xfrm>
          <a:prstGeom prst="rect">
            <a:avLst/>
          </a:prstGeom>
          <a:ln>
            <a:noFill/>
          </a:ln>
        </p:spPr>
        <p:txBody>
          <a:bodyPr wrap="square">
            <a:spAutoFit/>
          </a:bodyPr>
          <a:lstStyle/>
          <a:p>
            <a:r>
              <a:rPr lang="en-US" sz="4000" b="1" dirty="0">
                <a:ln w="12700">
                  <a:noFill/>
                </a:ln>
                <a:solidFill>
                  <a:srgbClr val="C00000"/>
                </a:solidFill>
                <a:latin typeface="Century Schoolbook" panose="02040604050505020304" pitchFamily="18" charset="0"/>
                <a:cs typeface="Calibri" panose="020F0502020204030204" pitchFamily="34" charset="0"/>
              </a:rPr>
              <a:t>Les </a:t>
            </a:r>
            <a:r>
              <a:rPr lang="en-US" sz="4000" b="1" dirty="0" err="1">
                <a:ln w="12700">
                  <a:noFill/>
                </a:ln>
                <a:solidFill>
                  <a:srgbClr val="C00000"/>
                </a:solidFill>
                <a:latin typeface="Century Schoolbook" panose="02040604050505020304" pitchFamily="18" charset="0"/>
                <a:cs typeface="Calibri" panose="020F0502020204030204" pitchFamily="34" charset="0"/>
              </a:rPr>
              <a:t>référents</a:t>
            </a:r>
            <a:r>
              <a:rPr lang="en-US" sz="4000" b="1" dirty="0">
                <a:ln w="12700">
                  <a:noFill/>
                </a:ln>
                <a:solidFill>
                  <a:srgbClr val="C00000"/>
                </a:solidFill>
                <a:latin typeface="Century Schoolbook" panose="02040604050505020304" pitchFamily="18" charset="0"/>
                <a:cs typeface="Calibri" panose="020F0502020204030204" pitchFamily="34" charset="0"/>
              </a:rPr>
              <a:t> </a:t>
            </a:r>
          </a:p>
          <a:p>
            <a:r>
              <a:rPr lang="en-US" sz="4000" b="1" dirty="0" err="1">
                <a:ln w="12700">
                  <a:noFill/>
                </a:ln>
                <a:solidFill>
                  <a:srgbClr val="C00000"/>
                </a:solidFill>
                <a:latin typeface="Century Schoolbook" panose="02040604050505020304" pitchFamily="18" charset="0"/>
                <a:cs typeface="Calibri" panose="020F0502020204030204" pitchFamily="34" charset="0"/>
              </a:rPr>
              <a:t>culturels</a:t>
            </a:r>
            <a:r>
              <a:rPr lang="en-US" sz="4000" b="1" dirty="0">
                <a:ln w="12700">
                  <a:noFill/>
                </a:ln>
                <a:solidFill>
                  <a:srgbClr val="C00000"/>
                </a:solidFill>
                <a:latin typeface="Century Schoolbook" panose="02040604050505020304" pitchFamily="18" charset="0"/>
                <a:cs typeface="Calibri" panose="020F0502020204030204" pitchFamily="34" charset="0"/>
              </a:rPr>
              <a:t>?</a:t>
            </a:r>
          </a:p>
        </p:txBody>
      </p:sp>
      <p:sp>
        <p:nvSpPr>
          <p:cNvPr id="29" name="Content Placeholder 3">
            <a:extLst>
              <a:ext uri="{FF2B5EF4-FFF2-40B4-BE49-F238E27FC236}">
                <a16:creationId xmlns:a16="http://schemas.microsoft.com/office/drawing/2014/main" id="{30C9F590-2E59-6340-8489-670C03F104CF}"/>
              </a:ext>
            </a:extLst>
          </p:cNvPr>
          <p:cNvSpPr txBox="1">
            <a:spLocks/>
          </p:cNvSpPr>
          <p:nvPr/>
        </p:nvSpPr>
        <p:spPr>
          <a:xfrm>
            <a:off x="3851748" y="1749870"/>
            <a:ext cx="3785824" cy="46177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nSpc>
                <a:spcPct val="100000"/>
              </a:lnSpc>
              <a:buClr>
                <a:schemeClr val="bg1"/>
              </a:buClr>
              <a:buNone/>
            </a:pPr>
            <a:endParaRPr lang="en-GB" sz="1800" dirty="0">
              <a:latin typeface="+mj-lt"/>
            </a:endParaRPr>
          </a:p>
        </p:txBody>
      </p:sp>
      <p:sp>
        <p:nvSpPr>
          <p:cNvPr id="5" name="TextBox 4">
            <a:extLst>
              <a:ext uri="{FF2B5EF4-FFF2-40B4-BE49-F238E27FC236}">
                <a16:creationId xmlns:a16="http://schemas.microsoft.com/office/drawing/2014/main" id="{0643B1B7-6D92-4C94-84C3-2D6DF0DA1C08}"/>
              </a:ext>
            </a:extLst>
          </p:cNvPr>
          <p:cNvSpPr txBox="1"/>
          <p:nvPr/>
        </p:nvSpPr>
        <p:spPr>
          <a:xfrm>
            <a:off x="9177334" y="270416"/>
            <a:ext cx="2607174" cy="2786877"/>
          </a:xfrm>
          <a:prstGeom prst="rect">
            <a:avLst/>
          </a:prstGeom>
          <a:solidFill>
            <a:srgbClr val="C00000"/>
          </a:solidFill>
        </p:spPr>
        <p:txBody>
          <a:bodyPr wrap="square" rtlCol="0">
            <a:spAutoFit/>
          </a:bodyPr>
          <a:lstStyle/>
          <a:p>
            <a:endParaRPr lang="en-US" dirty="0"/>
          </a:p>
        </p:txBody>
      </p:sp>
      <p:pic>
        <p:nvPicPr>
          <p:cNvPr id="12" name="Picture 11">
            <a:extLst>
              <a:ext uri="{FF2B5EF4-FFF2-40B4-BE49-F238E27FC236}">
                <a16:creationId xmlns:a16="http://schemas.microsoft.com/office/drawing/2014/main" id="{A4BEB255-8EEB-F3B3-B90E-8C56F2688321}"/>
              </a:ext>
            </a:extLst>
          </p:cNvPr>
          <p:cNvPicPr>
            <a:picLocks noChangeAspect="1"/>
          </p:cNvPicPr>
          <p:nvPr/>
        </p:nvPicPr>
        <p:blipFill>
          <a:blip r:embed="rId2"/>
          <a:stretch>
            <a:fillRect/>
          </a:stretch>
        </p:blipFill>
        <p:spPr>
          <a:xfrm>
            <a:off x="5770314" y="6048965"/>
            <a:ext cx="6387056" cy="641306"/>
          </a:xfrm>
          <a:prstGeom prst="rect">
            <a:avLst/>
          </a:prstGeom>
        </p:spPr>
      </p:pic>
      <p:pic>
        <p:nvPicPr>
          <p:cNvPr id="4" name="Picture 3">
            <a:extLst>
              <a:ext uri="{FF2B5EF4-FFF2-40B4-BE49-F238E27FC236}">
                <a16:creationId xmlns:a16="http://schemas.microsoft.com/office/drawing/2014/main" id="{0EBCBA3D-60D3-968D-F7FD-A4121204F0C5}"/>
              </a:ext>
            </a:extLst>
          </p:cNvPr>
          <p:cNvPicPr>
            <a:picLocks noChangeAspect="1"/>
          </p:cNvPicPr>
          <p:nvPr/>
        </p:nvPicPr>
        <p:blipFill>
          <a:blip r:embed="rId3"/>
          <a:stretch>
            <a:fillRect/>
          </a:stretch>
        </p:blipFill>
        <p:spPr>
          <a:xfrm>
            <a:off x="0" y="5529014"/>
            <a:ext cx="12192000" cy="1397778"/>
          </a:xfrm>
          <a:prstGeom prst="rect">
            <a:avLst/>
          </a:prstGeom>
        </p:spPr>
      </p:pic>
      <p:sp>
        <p:nvSpPr>
          <p:cNvPr id="2" name="TextBox 1">
            <a:extLst>
              <a:ext uri="{FF2B5EF4-FFF2-40B4-BE49-F238E27FC236}">
                <a16:creationId xmlns:a16="http://schemas.microsoft.com/office/drawing/2014/main" id="{FE6A9ACF-6423-B6C2-EF42-D8D95B310F59}"/>
              </a:ext>
            </a:extLst>
          </p:cNvPr>
          <p:cNvSpPr txBox="1"/>
          <p:nvPr/>
        </p:nvSpPr>
        <p:spPr>
          <a:xfrm>
            <a:off x="389374" y="1513034"/>
            <a:ext cx="6637784" cy="3693319"/>
          </a:xfrm>
          <a:prstGeom prst="rect">
            <a:avLst/>
          </a:prstGeom>
          <a:noFill/>
        </p:spPr>
        <p:txBody>
          <a:bodyPr wrap="square" rtlCol="0">
            <a:spAutoFit/>
          </a:bodyPr>
          <a:lstStyle/>
          <a:p>
            <a:pPr marL="180340" marR="180340">
              <a:spcAft>
                <a:spcPts val="0"/>
              </a:spcAft>
            </a:pPr>
            <a:r>
              <a:rPr lang="en-GB" sz="1800" i="1" kern="100" dirty="0">
                <a:solidFill>
                  <a:srgbClr val="3E1F5B"/>
                </a:solidFill>
                <a:effectLst/>
                <a:latin typeface="Century Schoolbook" panose="02040604050505020304" pitchFamily="18" charset="0"/>
                <a:ea typeface="Calibri" panose="020F0502020204030204" pitchFamily="34" charset="0"/>
              </a:rPr>
              <a:t>Tuesday, 3rd January</a:t>
            </a:r>
          </a:p>
          <a:p>
            <a:pPr marL="180340" marR="180340">
              <a:spcAft>
                <a:spcPts val="0"/>
              </a:spcAft>
            </a:pPr>
            <a:r>
              <a:rPr lang="en-GB" sz="2400" kern="100" dirty="0">
                <a:solidFill>
                  <a:srgbClr val="3E1F5B"/>
                </a:solidFill>
                <a:effectLst/>
                <a:latin typeface="Century Schoolbook" panose="02040604050505020304" pitchFamily="18" charset="0"/>
                <a:ea typeface="Calibri" panose="020F0502020204030204" pitchFamily="34" charset="0"/>
              </a:rPr>
              <a:t>On way home in end-of-Christmas denial I bought a packet of cut-price chocolate tree decorations and a £3.99 bottle of sparkling wine from Norway, Pakistan or similar. I guzzled them by the light of the Christmas tree, together with a couple of mince pies, the last Christmas cake and some Stilton, while watching Eastenders, imagining it was a Christmas special.</a:t>
            </a:r>
          </a:p>
        </p:txBody>
      </p:sp>
      <p:sp>
        <p:nvSpPr>
          <p:cNvPr id="10" name="TextBox 9">
            <a:extLst>
              <a:ext uri="{FF2B5EF4-FFF2-40B4-BE49-F238E27FC236}">
                <a16:creationId xmlns:a16="http://schemas.microsoft.com/office/drawing/2014/main" id="{051483C3-1F24-68EF-2E48-C894F2CC0F48}"/>
              </a:ext>
            </a:extLst>
          </p:cNvPr>
          <p:cNvSpPr txBox="1"/>
          <p:nvPr/>
        </p:nvSpPr>
        <p:spPr>
          <a:xfrm>
            <a:off x="7326424" y="3212931"/>
            <a:ext cx="2607174" cy="2786877"/>
          </a:xfrm>
          <a:prstGeom prst="rect">
            <a:avLst/>
          </a:prstGeom>
          <a:solidFill>
            <a:srgbClr val="C00000"/>
          </a:solidFill>
        </p:spPr>
        <p:txBody>
          <a:bodyPr wrap="square" rtlCol="0">
            <a:spAutoFit/>
          </a:bodyPr>
          <a:lstStyle/>
          <a:p>
            <a:endParaRPr lang="en-US" dirty="0"/>
          </a:p>
        </p:txBody>
      </p:sp>
      <p:pic>
        <p:nvPicPr>
          <p:cNvPr id="8" name="Picture 7" descr="A person sitting on a book cover&#10;&#10;Description automatically generated">
            <a:extLst>
              <a:ext uri="{FF2B5EF4-FFF2-40B4-BE49-F238E27FC236}">
                <a16:creationId xmlns:a16="http://schemas.microsoft.com/office/drawing/2014/main" id="{98A851FB-08BF-7D5C-D271-5E984C77863D}"/>
              </a:ext>
            </a:extLst>
          </p:cNvPr>
          <p:cNvPicPr>
            <a:picLocks noChangeAspect="1"/>
          </p:cNvPicPr>
          <p:nvPr/>
        </p:nvPicPr>
        <p:blipFill>
          <a:blip r:embed="rId4"/>
          <a:stretch>
            <a:fillRect/>
          </a:stretch>
        </p:blipFill>
        <p:spPr>
          <a:xfrm>
            <a:off x="8004004" y="663463"/>
            <a:ext cx="2971800" cy="4470400"/>
          </a:xfrm>
          <a:prstGeom prst="rect">
            <a:avLst/>
          </a:prstGeom>
        </p:spPr>
      </p:pic>
    </p:spTree>
    <p:extLst>
      <p:ext uri="{BB962C8B-B14F-4D97-AF65-F5344CB8AC3E}">
        <p14:creationId xmlns:p14="http://schemas.microsoft.com/office/powerpoint/2010/main" val="6280640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ontent Placeholder 3">
            <a:extLst>
              <a:ext uri="{FF2B5EF4-FFF2-40B4-BE49-F238E27FC236}">
                <a16:creationId xmlns:a16="http://schemas.microsoft.com/office/drawing/2014/main" id="{30C9F590-2E59-6340-8489-670C03F104CF}"/>
              </a:ext>
            </a:extLst>
          </p:cNvPr>
          <p:cNvSpPr txBox="1">
            <a:spLocks/>
          </p:cNvSpPr>
          <p:nvPr/>
        </p:nvSpPr>
        <p:spPr>
          <a:xfrm>
            <a:off x="6970372" y="1099867"/>
            <a:ext cx="3785824" cy="46177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nSpc>
                <a:spcPct val="100000"/>
              </a:lnSpc>
              <a:buClr>
                <a:schemeClr val="bg1"/>
              </a:buClr>
              <a:buNone/>
            </a:pPr>
            <a:endParaRPr lang="en-GB" sz="1800" dirty="0">
              <a:latin typeface="+mj-lt"/>
            </a:endParaRPr>
          </a:p>
        </p:txBody>
      </p:sp>
      <p:sp>
        <p:nvSpPr>
          <p:cNvPr id="5" name="TextBox 4">
            <a:extLst>
              <a:ext uri="{FF2B5EF4-FFF2-40B4-BE49-F238E27FC236}">
                <a16:creationId xmlns:a16="http://schemas.microsoft.com/office/drawing/2014/main" id="{0643B1B7-6D92-4C94-84C3-2D6DF0DA1C08}"/>
              </a:ext>
            </a:extLst>
          </p:cNvPr>
          <p:cNvSpPr txBox="1"/>
          <p:nvPr/>
        </p:nvSpPr>
        <p:spPr>
          <a:xfrm>
            <a:off x="9444038" y="0"/>
            <a:ext cx="2562111" cy="2675817"/>
          </a:xfrm>
          <a:prstGeom prst="rect">
            <a:avLst/>
          </a:prstGeom>
          <a:solidFill>
            <a:srgbClr val="C00000"/>
          </a:solidFill>
        </p:spPr>
        <p:txBody>
          <a:bodyPr wrap="square" rtlCol="0">
            <a:spAutoFit/>
          </a:bodyPr>
          <a:lstStyle/>
          <a:p>
            <a:endParaRPr lang="en-US" dirty="0"/>
          </a:p>
        </p:txBody>
      </p:sp>
      <p:pic>
        <p:nvPicPr>
          <p:cNvPr id="12" name="Picture 11">
            <a:extLst>
              <a:ext uri="{FF2B5EF4-FFF2-40B4-BE49-F238E27FC236}">
                <a16:creationId xmlns:a16="http://schemas.microsoft.com/office/drawing/2014/main" id="{A4BEB255-8EEB-F3B3-B90E-8C56F2688321}"/>
              </a:ext>
            </a:extLst>
          </p:cNvPr>
          <p:cNvPicPr>
            <a:picLocks noChangeAspect="1"/>
          </p:cNvPicPr>
          <p:nvPr/>
        </p:nvPicPr>
        <p:blipFill>
          <a:blip r:embed="rId2"/>
          <a:stretch>
            <a:fillRect/>
          </a:stretch>
        </p:blipFill>
        <p:spPr>
          <a:xfrm>
            <a:off x="5770314" y="6048965"/>
            <a:ext cx="6387056" cy="641306"/>
          </a:xfrm>
          <a:prstGeom prst="rect">
            <a:avLst/>
          </a:prstGeom>
        </p:spPr>
      </p:pic>
      <p:sp>
        <p:nvSpPr>
          <p:cNvPr id="2" name="TextBox 1">
            <a:extLst>
              <a:ext uri="{FF2B5EF4-FFF2-40B4-BE49-F238E27FC236}">
                <a16:creationId xmlns:a16="http://schemas.microsoft.com/office/drawing/2014/main" id="{B6C1476A-80AD-BC5D-058A-C3E8B54A1980}"/>
              </a:ext>
            </a:extLst>
          </p:cNvPr>
          <p:cNvSpPr txBox="1"/>
          <p:nvPr/>
        </p:nvSpPr>
        <p:spPr>
          <a:xfrm>
            <a:off x="355705" y="372141"/>
            <a:ext cx="6387056" cy="2308324"/>
          </a:xfrm>
          <a:prstGeom prst="rect">
            <a:avLst/>
          </a:prstGeom>
          <a:noFill/>
        </p:spPr>
        <p:txBody>
          <a:bodyPr wrap="square" rtlCol="0">
            <a:spAutoFit/>
          </a:bodyPr>
          <a:lstStyle/>
          <a:p>
            <a:pPr marL="180340" marR="180340">
              <a:spcAft>
                <a:spcPts val="0"/>
              </a:spcAft>
            </a:pPr>
            <a:r>
              <a:rPr lang="en-GB" sz="2400" kern="100" dirty="0">
                <a:solidFill>
                  <a:srgbClr val="3E1F5B"/>
                </a:solidFill>
                <a:effectLst/>
                <a:latin typeface="Century Schoolbook" panose="02040604050505020304" pitchFamily="18" charset="0"/>
                <a:ea typeface="Calibri" panose="020F0502020204030204" pitchFamily="34" charset="0"/>
              </a:rPr>
              <a:t>I guzzled them by the light of the Christmas tree, together with a couple of </a:t>
            </a:r>
            <a:r>
              <a:rPr lang="en-GB" sz="2400" b="1" kern="100" dirty="0">
                <a:solidFill>
                  <a:srgbClr val="3E1F5B"/>
                </a:solidFill>
                <a:effectLst/>
                <a:latin typeface="Century Schoolbook" panose="02040604050505020304" pitchFamily="18" charset="0"/>
                <a:ea typeface="Calibri" panose="020F0502020204030204" pitchFamily="34" charset="0"/>
              </a:rPr>
              <a:t>mince pies</a:t>
            </a:r>
            <a:r>
              <a:rPr lang="en-GB" sz="2400" kern="100" dirty="0">
                <a:solidFill>
                  <a:srgbClr val="3E1F5B"/>
                </a:solidFill>
                <a:effectLst/>
                <a:latin typeface="Century Schoolbook" panose="02040604050505020304" pitchFamily="18" charset="0"/>
                <a:ea typeface="Calibri" panose="020F0502020204030204" pitchFamily="34" charset="0"/>
              </a:rPr>
              <a:t>, the last </a:t>
            </a:r>
            <a:r>
              <a:rPr lang="en-GB" sz="2400" b="1" kern="100" dirty="0">
                <a:solidFill>
                  <a:srgbClr val="3E1F5B"/>
                </a:solidFill>
                <a:effectLst/>
                <a:latin typeface="Century Schoolbook" panose="02040604050505020304" pitchFamily="18" charset="0"/>
                <a:ea typeface="Calibri" panose="020F0502020204030204" pitchFamily="34" charset="0"/>
              </a:rPr>
              <a:t>Christmas cake</a:t>
            </a:r>
            <a:r>
              <a:rPr lang="en-GB" sz="2400" kern="100" dirty="0">
                <a:solidFill>
                  <a:srgbClr val="3E1F5B"/>
                </a:solidFill>
                <a:effectLst/>
                <a:latin typeface="Century Schoolbook" panose="02040604050505020304" pitchFamily="18" charset="0"/>
                <a:ea typeface="Calibri" panose="020F0502020204030204" pitchFamily="34" charset="0"/>
              </a:rPr>
              <a:t> and </a:t>
            </a:r>
            <a:r>
              <a:rPr lang="en-GB" sz="2400" kern="100" dirty="0">
                <a:solidFill>
                  <a:srgbClr val="3E1F5B"/>
                </a:solidFill>
                <a:effectLst/>
                <a:highlight>
                  <a:srgbClr val="FFFF00"/>
                </a:highlight>
                <a:latin typeface="Century Schoolbook" panose="02040604050505020304" pitchFamily="18" charset="0"/>
                <a:ea typeface="Calibri" panose="020F0502020204030204" pitchFamily="34" charset="0"/>
              </a:rPr>
              <a:t>some </a:t>
            </a:r>
            <a:r>
              <a:rPr lang="en-GB" sz="2400" b="1" kern="100" dirty="0">
                <a:solidFill>
                  <a:srgbClr val="3E1F5B"/>
                </a:solidFill>
                <a:effectLst/>
                <a:highlight>
                  <a:srgbClr val="FFFF00"/>
                </a:highlight>
                <a:latin typeface="Century Schoolbook" panose="02040604050505020304" pitchFamily="18" charset="0"/>
                <a:ea typeface="Calibri" panose="020F0502020204030204" pitchFamily="34" charset="0"/>
              </a:rPr>
              <a:t>Stilton</a:t>
            </a:r>
            <a:r>
              <a:rPr lang="en-GB" sz="2400" kern="100" dirty="0">
                <a:solidFill>
                  <a:srgbClr val="3E1F5B"/>
                </a:solidFill>
                <a:effectLst/>
                <a:latin typeface="Century Schoolbook" panose="02040604050505020304" pitchFamily="18" charset="0"/>
                <a:ea typeface="Calibri" panose="020F0502020204030204" pitchFamily="34" charset="0"/>
              </a:rPr>
              <a:t>, while watching </a:t>
            </a:r>
            <a:r>
              <a:rPr lang="en-GB" sz="2400" b="1" kern="100" dirty="0">
                <a:solidFill>
                  <a:srgbClr val="3E1F5B"/>
                </a:solidFill>
                <a:effectLst/>
                <a:latin typeface="Century Schoolbook" panose="02040604050505020304" pitchFamily="18" charset="0"/>
                <a:ea typeface="Calibri" panose="020F0502020204030204" pitchFamily="34" charset="0"/>
              </a:rPr>
              <a:t>Eastenders</a:t>
            </a:r>
            <a:r>
              <a:rPr lang="en-GB" sz="2400" kern="100" dirty="0">
                <a:solidFill>
                  <a:srgbClr val="3E1F5B"/>
                </a:solidFill>
                <a:effectLst/>
                <a:latin typeface="Century Schoolbook" panose="02040604050505020304" pitchFamily="18" charset="0"/>
                <a:ea typeface="Calibri" panose="020F0502020204030204" pitchFamily="34" charset="0"/>
              </a:rPr>
              <a:t>, imagining it was a Christmas special.</a:t>
            </a:r>
          </a:p>
        </p:txBody>
      </p:sp>
      <p:sp>
        <p:nvSpPr>
          <p:cNvPr id="7" name="TextBox 6">
            <a:extLst>
              <a:ext uri="{FF2B5EF4-FFF2-40B4-BE49-F238E27FC236}">
                <a16:creationId xmlns:a16="http://schemas.microsoft.com/office/drawing/2014/main" id="{2F8F2CB5-D36F-266B-6AFC-47D0D2BC7960}"/>
              </a:ext>
            </a:extLst>
          </p:cNvPr>
          <p:cNvSpPr txBox="1"/>
          <p:nvPr/>
        </p:nvSpPr>
        <p:spPr>
          <a:xfrm>
            <a:off x="185850" y="2784097"/>
            <a:ext cx="2787174" cy="3264868"/>
          </a:xfrm>
          <a:prstGeom prst="rect">
            <a:avLst/>
          </a:prstGeom>
          <a:solidFill>
            <a:srgbClr val="C00000"/>
          </a:solidFill>
        </p:spPr>
        <p:txBody>
          <a:bodyPr wrap="square" rtlCol="0">
            <a:spAutoFit/>
          </a:bodyPr>
          <a:lstStyle/>
          <a:p>
            <a:endParaRPr lang="en-US" dirty="0"/>
          </a:p>
        </p:txBody>
      </p:sp>
      <p:sp>
        <p:nvSpPr>
          <p:cNvPr id="8" name="TextBox 7">
            <a:extLst>
              <a:ext uri="{FF2B5EF4-FFF2-40B4-BE49-F238E27FC236}">
                <a16:creationId xmlns:a16="http://schemas.microsoft.com/office/drawing/2014/main" id="{5439739D-04CE-88AE-00A5-66CAA9D93E9C}"/>
              </a:ext>
            </a:extLst>
          </p:cNvPr>
          <p:cNvSpPr txBox="1"/>
          <p:nvPr/>
        </p:nvSpPr>
        <p:spPr>
          <a:xfrm>
            <a:off x="6742761" y="223639"/>
            <a:ext cx="4931235" cy="2308324"/>
          </a:xfrm>
          <a:prstGeom prst="rect">
            <a:avLst/>
          </a:prstGeom>
          <a:solidFill>
            <a:schemeClr val="bg2"/>
          </a:solidFill>
        </p:spPr>
        <p:txBody>
          <a:bodyPr wrap="square" rtlCol="0">
            <a:spAutoFit/>
          </a:bodyPr>
          <a:lstStyle/>
          <a:p>
            <a:r>
              <a:rPr lang="fr-FR" sz="2400" b="1" dirty="0">
                <a:solidFill>
                  <a:srgbClr val="C00000"/>
                </a:solidFill>
                <a:latin typeface="Century Schoolbook" panose="02040604050505020304" pitchFamily="18" charset="0"/>
              </a:rPr>
              <a:t>Les stratégies de traduction:</a:t>
            </a:r>
          </a:p>
          <a:p>
            <a:pPr marL="342900" indent="-342900">
              <a:buAutoNum type="arabicPeriod"/>
            </a:pPr>
            <a:r>
              <a:rPr lang="fr-FR" sz="2400" dirty="0">
                <a:solidFill>
                  <a:srgbClr val="3E1F5B"/>
                </a:solidFill>
                <a:latin typeface="Century Schoolbook" panose="02040604050505020304" pitchFamily="18" charset="0"/>
              </a:rPr>
              <a:t>Laisser ‘Stilton’ en anglais</a:t>
            </a:r>
          </a:p>
          <a:p>
            <a:pPr marL="342900" indent="-342900">
              <a:buAutoNum type="arabicPeriod"/>
            </a:pPr>
            <a:r>
              <a:rPr lang="fr-FR" sz="2400" dirty="0">
                <a:solidFill>
                  <a:srgbClr val="3E1F5B"/>
                </a:solidFill>
                <a:latin typeface="Century Schoolbook" panose="02040604050505020304" pitchFamily="18" charset="0"/>
              </a:rPr>
              <a:t>Trouver un équivalent en français</a:t>
            </a:r>
            <a:endParaRPr lang="fr-FR" dirty="0">
              <a:latin typeface="Century Schoolbook" panose="02040604050505020304" pitchFamily="18" charset="0"/>
            </a:endParaRPr>
          </a:p>
          <a:p>
            <a:pPr marL="342900" indent="-342900">
              <a:buAutoNum type="arabicPeriod"/>
            </a:pPr>
            <a:r>
              <a:rPr lang="fr-FR" sz="2400" dirty="0">
                <a:solidFill>
                  <a:srgbClr val="3E1F5B"/>
                </a:solidFill>
                <a:latin typeface="Century Schoolbook" panose="02040604050505020304" pitchFamily="18" charset="0"/>
              </a:rPr>
              <a:t>Remplacer ‘Stilton’ par un terme plus générique</a:t>
            </a:r>
          </a:p>
        </p:txBody>
      </p:sp>
      <p:sp>
        <p:nvSpPr>
          <p:cNvPr id="17" name="TextBox 16">
            <a:extLst>
              <a:ext uri="{FF2B5EF4-FFF2-40B4-BE49-F238E27FC236}">
                <a16:creationId xmlns:a16="http://schemas.microsoft.com/office/drawing/2014/main" id="{D0512BC6-B8EA-7157-2EFC-241DBB3EB784}"/>
              </a:ext>
            </a:extLst>
          </p:cNvPr>
          <p:cNvSpPr txBox="1"/>
          <p:nvPr/>
        </p:nvSpPr>
        <p:spPr>
          <a:xfrm>
            <a:off x="7869494" y="2784097"/>
            <a:ext cx="4136655" cy="3239058"/>
          </a:xfrm>
          <a:prstGeom prst="rect">
            <a:avLst/>
          </a:prstGeom>
          <a:solidFill>
            <a:srgbClr val="C00000"/>
          </a:solidFill>
        </p:spPr>
        <p:txBody>
          <a:bodyPr wrap="square" rtlCol="0">
            <a:spAutoFit/>
          </a:bodyPr>
          <a:lstStyle/>
          <a:p>
            <a:endParaRPr lang="en-US" dirty="0"/>
          </a:p>
        </p:txBody>
      </p:sp>
      <p:sp>
        <p:nvSpPr>
          <p:cNvPr id="18" name="TextBox 17">
            <a:extLst>
              <a:ext uri="{FF2B5EF4-FFF2-40B4-BE49-F238E27FC236}">
                <a16:creationId xmlns:a16="http://schemas.microsoft.com/office/drawing/2014/main" id="{49DCECC6-4984-28B7-03C8-F6979D2977F6}"/>
              </a:ext>
            </a:extLst>
          </p:cNvPr>
          <p:cNvSpPr txBox="1"/>
          <p:nvPr/>
        </p:nvSpPr>
        <p:spPr>
          <a:xfrm>
            <a:off x="3215272" y="2784097"/>
            <a:ext cx="4411975" cy="3264868"/>
          </a:xfrm>
          <a:prstGeom prst="rect">
            <a:avLst/>
          </a:prstGeom>
          <a:solidFill>
            <a:srgbClr val="C00000"/>
          </a:solidFill>
        </p:spPr>
        <p:txBody>
          <a:bodyPr wrap="square" rtlCol="0">
            <a:spAutoFit/>
          </a:bodyPr>
          <a:lstStyle/>
          <a:p>
            <a:endParaRPr lang="en-US" dirty="0"/>
          </a:p>
        </p:txBody>
      </p:sp>
      <p:pic>
        <p:nvPicPr>
          <p:cNvPr id="14" name="Picture 13" descr="A block of cheese on a black plate&#10;&#10;Description automatically generated">
            <a:extLst>
              <a:ext uri="{FF2B5EF4-FFF2-40B4-BE49-F238E27FC236}">
                <a16:creationId xmlns:a16="http://schemas.microsoft.com/office/drawing/2014/main" id="{DF4C178D-B431-2B99-C786-8BDF482D25BE}"/>
              </a:ext>
            </a:extLst>
          </p:cNvPr>
          <p:cNvPicPr>
            <a:picLocks noChangeAspect="1"/>
          </p:cNvPicPr>
          <p:nvPr/>
        </p:nvPicPr>
        <p:blipFill>
          <a:blip r:embed="rId3"/>
          <a:stretch>
            <a:fillRect/>
          </a:stretch>
        </p:blipFill>
        <p:spPr>
          <a:xfrm>
            <a:off x="3461838" y="2964220"/>
            <a:ext cx="3918842" cy="2861666"/>
          </a:xfrm>
          <a:prstGeom prst="rect">
            <a:avLst/>
          </a:prstGeom>
        </p:spPr>
      </p:pic>
      <p:pic>
        <p:nvPicPr>
          <p:cNvPr id="16" name="Picture 15" descr="A wedge of cheese on a straw mat&#10;&#10;Description automatically generated">
            <a:extLst>
              <a:ext uri="{FF2B5EF4-FFF2-40B4-BE49-F238E27FC236}">
                <a16:creationId xmlns:a16="http://schemas.microsoft.com/office/drawing/2014/main" id="{B1AC5A2C-746D-21AA-B2C2-DA179C8A06F2}"/>
              </a:ext>
            </a:extLst>
          </p:cNvPr>
          <p:cNvPicPr>
            <a:picLocks noChangeAspect="1"/>
          </p:cNvPicPr>
          <p:nvPr/>
        </p:nvPicPr>
        <p:blipFill>
          <a:blip r:embed="rId4"/>
          <a:stretch>
            <a:fillRect/>
          </a:stretch>
        </p:blipFill>
        <p:spPr>
          <a:xfrm>
            <a:off x="8249077" y="2964220"/>
            <a:ext cx="3417056" cy="2861666"/>
          </a:xfrm>
          <a:prstGeom prst="rect">
            <a:avLst/>
          </a:prstGeom>
        </p:spPr>
      </p:pic>
      <p:pic>
        <p:nvPicPr>
          <p:cNvPr id="20" name="Picture 19" descr="A round blue cheese with a label&#10;&#10;Description automatically generated">
            <a:extLst>
              <a:ext uri="{FF2B5EF4-FFF2-40B4-BE49-F238E27FC236}">
                <a16:creationId xmlns:a16="http://schemas.microsoft.com/office/drawing/2014/main" id="{672A50A1-2931-4F0B-24A3-892AA65F3D1C}"/>
              </a:ext>
            </a:extLst>
          </p:cNvPr>
          <p:cNvPicPr>
            <a:picLocks noChangeAspect="1"/>
          </p:cNvPicPr>
          <p:nvPr/>
        </p:nvPicPr>
        <p:blipFill>
          <a:blip r:embed="rId5"/>
          <a:stretch>
            <a:fillRect/>
          </a:stretch>
        </p:blipFill>
        <p:spPr>
          <a:xfrm>
            <a:off x="525867" y="2964220"/>
            <a:ext cx="2185106" cy="2861666"/>
          </a:xfrm>
          <a:prstGeom prst="rect">
            <a:avLst/>
          </a:prstGeom>
        </p:spPr>
      </p:pic>
      <p:sp>
        <p:nvSpPr>
          <p:cNvPr id="6" name="TextBox 5">
            <a:extLst>
              <a:ext uri="{FF2B5EF4-FFF2-40B4-BE49-F238E27FC236}">
                <a16:creationId xmlns:a16="http://schemas.microsoft.com/office/drawing/2014/main" id="{8DB6C9FA-C506-5100-39D2-5862346A6122}"/>
              </a:ext>
            </a:extLst>
          </p:cNvPr>
          <p:cNvSpPr txBox="1"/>
          <p:nvPr/>
        </p:nvSpPr>
        <p:spPr>
          <a:xfrm>
            <a:off x="185850" y="6279603"/>
            <a:ext cx="12006150" cy="745103"/>
          </a:xfrm>
          <a:prstGeom prst="rect">
            <a:avLst/>
          </a:prstGeom>
          <a:solidFill>
            <a:srgbClr val="C00000"/>
          </a:solidFill>
        </p:spPr>
        <p:txBody>
          <a:bodyPr wrap="square" rtlCol="0">
            <a:spAutoFit/>
          </a:bodyPr>
          <a:lstStyle/>
          <a:p>
            <a:endParaRPr lang="en-US" dirty="0"/>
          </a:p>
        </p:txBody>
      </p:sp>
      <p:pic>
        <p:nvPicPr>
          <p:cNvPr id="3" name="Picture 2">
            <a:extLst>
              <a:ext uri="{FF2B5EF4-FFF2-40B4-BE49-F238E27FC236}">
                <a16:creationId xmlns:a16="http://schemas.microsoft.com/office/drawing/2014/main" id="{82C79668-94D6-50EA-FEA1-F88E58E9332D}"/>
              </a:ext>
            </a:extLst>
          </p:cNvPr>
          <p:cNvPicPr>
            <a:picLocks noChangeAspect="1"/>
          </p:cNvPicPr>
          <p:nvPr/>
        </p:nvPicPr>
        <p:blipFill>
          <a:blip r:embed="rId6"/>
          <a:stretch>
            <a:fillRect/>
          </a:stretch>
        </p:blipFill>
        <p:spPr>
          <a:xfrm>
            <a:off x="5797944" y="6297733"/>
            <a:ext cx="6331795" cy="708842"/>
          </a:xfrm>
          <a:prstGeom prst="rect">
            <a:avLst/>
          </a:prstGeom>
        </p:spPr>
      </p:pic>
      <p:sp>
        <p:nvSpPr>
          <p:cNvPr id="4" name="Title 1">
            <a:extLst>
              <a:ext uri="{FF2B5EF4-FFF2-40B4-BE49-F238E27FC236}">
                <a16:creationId xmlns:a16="http://schemas.microsoft.com/office/drawing/2014/main" id="{0FB29CBD-41D8-92BF-D63A-635D64904E11}"/>
              </a:ext>
            </a:extLst>
          </p:cNvPr>
          <p:cNvSpPr>
            <a:spLocks noGrp="1"/>
          </p:cNvSpPr>
          <p:nvPr>
            <p:ph type="title"/>
          </p:nvPr>
        </p:nvSpPr>
        <p:spPr>
          <a:xfrm>
            <a:off x="1488324" y="6147636"/>
            <a:ext cx="9267871" cy="873993"/>
          </a:xfrm>
        </p:spPr>
        <p:txBody>
          <a:bodyPr>
            <a:normAutofit/>
          </a:bodyPr>
          <a:lstStyle/>
          <a:p>
            <a:r>
              <a:rPr lang="en-US" sz="2400" b="1" dirty="0" err="1">
                <a:solidFill>
                  <a:schemeClr val="bg1"/>
                </a:solidFill>
                <a:cs typeface="Calibri" panose="020F0502020204030204" pitchFamily="34" charset="0"/>
              </a:rPr>
              <a:t>Quels</a:t>
            </a:r>
            <a:r>
              <a:rPr lang="en-US" sz="2400" b="1" dirty="0">
                <a:solidFill>
                  <a:schemeClr val="bg1"/>
                </a:solidFill>
                <a:cs typeface="Calibri" panose="020F0502020204030204" pitchFamily="34" charset="0"/>
              </a:rPr>
              <a:t> </a:t>
            </a:r>
            <a:r>
              <a:rPr lang="en-US" sz="2400" b="1" dirty="0" err="1">
                <a:solidFill>
                  <a:schemeClr val="bg1"/>
                </a:solidFill>
                <a:cs typeface="Calibri" panose="020F0502020204030204" pitchFamily="34" charset="0"/>
              </a:rPr>
              <a:t>sont</a:t>
            </a:r>
            <a:r>
              <a:rPr lang="en-US" sz="2400" b="1" dirty="0">
                <a:solidFill>
                  <a:schemeClr val="bg1"/>
                </a:solidFill>
                <a:cs typeface="Calibri" panose="020F0502020204030204" pitchFamily="34" charset="0"/>
              </a:rPr>
              <a:t> les </a:t>
            </a:r>
            <a:r>
              <a:rPr lang="en-US" sz="2400" b="1" dirty="0" err="1">
                <a:solidFill>
                  <a:schemeClr val="bg1"/>
                </a:solidFill>
                <a:cs typeface="Calibri" panose="020F0502020204030204" pitchFamily="34" charset="0"/>
              </a:rPr>
              <a:t>avantages</a:t>
            </a:r>
            <a:r>
              <a:rPr lang="en-US" sz="2400" b="1" dirty="0">
                <a:solidFill>
                  <a:schemeClr val="bg1"/>
                </a:solidFill>
                <a:cs typeface="Calibri" panose="020F0502020204030204" pitchFamily="34" charset="0"/>
              </a:rPr>
              <a:t> et les </a:t>
            </a:r>
            <a:r>
              <a:rPr lang="en-US" sz="2400" b="1" dirty="0" err="1">
                <a:solidFill>
                  <a:schemeClr val="bg1"/>
                </a:solidFill>
                <a:cs typeface="Calibri" panose="020F0502020204030204" pitchFamily="34" charset="0"/>
              </a:rPr>
              <a:t>inconvénients</a:t>
            </a:r>
            <a:r>
              <a:rPr lang="en-US" sz="2400" b="1" dirty="0">
                <a:solidFill>
                  <a:schemeClr val="bg1"/>
                </a:solidFill>
                <a:cs typeface="Calibri" panose="020F0502020204030204" pitchFamily="34" charset="0"/>
              </a:rPr>
              <a:t> des trois </a:t>
            </a:r>
            <a:r>
              <a:rPr lang="en-US" sz="2400" b="1" dirty="0" err="1">
                <a:solidFill>
                  <a:schemeClr val="bg1"/>
                </a:solidFill>
                <a:cs typeface="Calibri" panose="020F0502020204030204" pitchFamily="34" charset="0"/>
              </a:rPr>
              <a:t>stratégies</a:t>
            </a:r>
            <a:r>
              <a:rPr lang="en-US" sz="2400" b="1" dirty="0">
                <a:solidFill>
                  <a:schemeClr val="bg1"/>
                </a:solidFill>
                <a:cs typeface="Calibri" panose="020F0502020204030204" pitchFamily="34" charset="0"/>
              </a:rPr>
              <a:t>?</a:t>
            </a:r>
          </a:p>
        </p:txBody>
      </p:sp>
    </p:spTree>
    <p:extLst>
      <p:ext uri="{BB962C8B-B14F-4D97-AF65-F5344CB8AC3E}">
        <p14:creationId xmlns:p14="http://schemas.microsoft.com/office/powerpoint/2010/main" val="178766281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100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nodeType="afterEffect">
                                  <p:stCondLst>
                                    <p:cond delay="1000"/>
                                  </p:stCondLst>
                                  <p:childTnLst>
                                    <p:set>
                                      <p:cBhvr>
                                        <p:cTn id="9" dur="1" fill="hold">
                                          <p:stCondLst>
                                            <p:cond delay="0"/>
                                          </p:stCondLst>
                                        </p:cTn>
                                        <p:tgtEl>
                                          <p:spTgt spid="8">
                                            <p:txEl>
                                              <p:pRg st="2" end="2"/>
                                            </p:txEl>
                                          </p:spTgt>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nodeType="afterEffect">
                                  <p:stCondLst>
                                    <p:cond delay="100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dissolv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dissolve">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ontent Placeholder 3">
            <a:extLst>
              <a:ext uri="{FF2B5EF4-FFF2-40B4-BE49-F238E27FC236}">
                <a16:creationId xmlns:a16="http://schemas.microsoft.com/office/drawing/2014/main" id="{30C9F590-2E59-6340-8489-670C03F104CF}"/>
              </a:ext>
            </a:extLst>
          </p:cNvPr>
          <p:cNvSpPr txBox="1">
            <a:spLocks/>
          </p:cNvSpPr>
          <p:nvPr/>
        </p:nvSpPr>
        <p:spPr>
          <a:xfrm>
            <a:off x="3851748" y="1749870"/>
            <a:ext cx="3785824" cy="46177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nSpc>
                <a:spcPct val="100000"/>
              </a:lnSpc>
              <a:buClr>
                <a:schemeClr val="bg1"/>
              </a:buClr>
              <a:buNone/>
            </a:pPr>
            <a:endParaRPr lang="en-GB" sz="1800" dirty="0">
              <a:latin typeface="+mj-lt"/>
            </a:endParaRPr>
          </a:p>
        </p:txBody>
      </p:sp>
      <p:sp>
        <p:nvSpPr>
          <p:cNvPr id="5" name="TextBox 4">
            <a:extLst>
              <a:ext uri="{FF2B5EF4-FFF2-40B4-BE49-F238E27FC236}">
                <a16:creationId xmlns:a16="http://schemas.microsoft.com/office/drawing/2014/main" id="{0643B1B7-6D92-4C94-84C3-2D6DF0DA1C08}"/>
              </a:ext>
            </a:extLst>
          </p:cNvPr>
          <p:cNvSpPr txBox="1"/>
          <p:nvPr/>
        </p:nvSpPr>
        <p:spPr>
          <a:xfrm>
            <a:off x="8675784" y="191221"/>
            <a:ext cx="2607174" cy="2786877"/>
          </a:xfrm>
          <a:prstGeom prst="rect">
            <a:avLst/>
          </a:prstGeom>
          <a:solidFill>
            <a:srgbClr val="C00000"/>
          </a:solidFill>
        </p:spPr>
        <p:txBody>
          <a:bodyPr wrap="square" rtlCol="0">
            <a:spAutoFit/>
          </a:bodyPr>
          <a:lstStyle/>
          <a:p>
            <a:endParaRPr lang="en-US" dirty="0"/>
          </a:p>
        </p:txBody>
      </p:sp>
      <p:pic>
        <p:nvPicPr>
          <p:cNvPr id="12" name="Picture 11">
            <a:extLst>
              <a:ext uri="{FF2B5EF4-FFF2-40B4-BE49-F238E27FC236}">
                <a16:creationId xmlns:a16="http://schemas.microsoft.com/office/drawing/2014/main" id="{A4BEB255-8EEB-F3B3-B90E-8C56F2688321}"/>
              </a:ext>
            </a:extLst>
          </p:cNvPr>
          <p:cNvPicPr>
            <a:picLocks noChangeAspect="1"/>
          </p:cNvPicPr>
          <p:nvPr/>
        </p:nvPicPr>
        <p:blipFill>
          <a:blip r:embed="rId2"/>
          <a:stretch>
            <a:fillRect/>
          </a:stretch>
        </p:blipFill>
        <p:spPr>
          <a:xfrm>
            <a:off x="5770314" y="6048965"/>
            <a:ext cx="6387056" cy="641306"/>
          </a:xfrm>
          <a:prstGeom prst="rect">
            <a:avLst/>
          </a:prstGeom>
        </p:spPr>
      </p:pic>
      <p:sp>
        <p:nvSpPr>
          <p:cNvPr id="9" name="TextBox 8">
            <a:extLst>
              <a:ext uri="{FF2B5EF4-FFF2-40B4-BE49-F238E27FC236}">
                <a16:creationId xmlns:a16="http://schemas.microsoft.com/office/drawing/2014/main" id="{30C2F0A1-5FE1-1AF2-8220-FBB677E0F86C}"/>
              </a:ext>
            </a:extLst>
          </p:cNvPr>
          <p:cNvSpPr txBox="1"/>
          <p:nvPr/>
        </p:nvSpPr>
        <p:spPr>
          <a:xfrm>
            <a:off x="3739663" y="2258852"/>
            <a:ext cx="5007291" cy="954107"/>
          </a:xfrm>
          <a:prstGeom prst="rect">
            <a:avLst/>
          </a:prstGeom>
          <a:noFill/>
        </p:spPr>
        <p:txBody>
          <a:bodyPr wrap="square" rtlCol="0">
            <a:spAutoFit/>
          </a:bodyPr>
          <a:lstStyle/>
          <a:p>
            <a:pPr marL="514350" indent="-514350">
              <a:buFont typeface="+mj-lt"/>
              <a:buAutoNum type="arabicPeriod"/>
            </a:pPr>
            <a:endParaRPr lang="en-US" sz="2800" dirty="0"/>
          </a:p>
          <a:p>
            <a:pPr marL="514350" indent="-514350">
              <a:buFont typeface="+mj-lt"/>
              <a:buAutoNum type="arabicPeriod"/>
            </a:pPr>
            <a:endParaRPr lang="en-US" sz="2800" dirty="0"/>
          </a:p>
        </p:txBody>
      </p:sp>
      <p:pic>
        <p:nvPicPr>
          <p:cNvPr id="4" name="Picture 3">
            <a:extLst>
              <a:ext uri="{FF2B5EF4-FFF2-40B4-BE49-F238E27FC236}">
                <a16:creationId xmlns:a16="http://schemas.microsoft.com/office/drawing/2014/main" id="{0EBCBA3D-60D3-968D-F7FD-A4121204F0C5}"/>
              </a:ext>
            </a:extLst>
          </p:cNvPr>
          <p:cNvPicPr>
            <a:picLocks noChangeAspect="1"/>
          </p:cNvPicPr>
          <p:nvPr/>
        </p:nvPicPr>
        <p:blipFill>
          <a:blip r:embed="rId3"/>
          <a:stretch>
            <a:fillRect/>
          </a:stretch>
        </p:blipFill>
        <p:spPr>
          <a:xfrm>
            <a:off x="0" y="5583096"/>
            <a:ext cx="12192000" cy="1397778"/>
          </a:xfrm>
          <a:prstGeom prst="rect">
            <a:avLst/>
          </a:prstGeom>
        </p:spPr>
      </p:pic>
      <p:sp>
        <p:nvSpPr>
          <p:cNvPr id="6" name="TextBox 5">
            <a:extLst>
              <a:ext uri="{FF2B5EF4-FFF2-40B4-BE49-F238E27FC236}">
                <a16:creationId xmlns:a16="http://schemas.microsoft.com/office/drawing/2014/main" id="{5623A519-0530-6636-F583-ADEB2656F05C}"/>
              </a:ext>
            </a:extLst>
          </p:cNvPr>
          <p:cNvSpPr txBox="1"/>
          <p:nvPr/>
        </p:nvSpPr>
        <p:spPr>
          <a:xfrm>
            <a:off x="482723" y="320117"/>
            <a:ext cx="6042149" cy="5262979"/>
          </a:xfrm>
          <a:prstGeom prst="rect">
            <a:avLst/>
          </a:prstGeom>
          <a:noFill/>
        </p:spPr>
        <p:txBody>
          <a:bodyPr wrap="square" rtlCol="0">
            <a:spAutoFit/>
          </a:bodyPr>
          <a:lstStyle/>
          <a:p>
            <a:pPr marL="180340" marR="180340">
              <a:spcAft>
                <a:spcPts val="0"/>
              </a:spcAft>
            </a:pPr>
            <a:r>
              <a:rPr lang="fr-FR" sz="2400" kern="100" dirty="0">
                <a:solidFill>
                  <a:srgbClr val="3E1F5B"/>
                </a:solidFill>
                <a:effectLst/>
                <a:latin typeface="Century Schoolbook" panose="02040604050505020304" pitchFamily="18" charset="0"/>
                <a:ea typeface="Calibri" panose="020F0502020204030204" pitchFamily="34" charset="0"/>
              </a:rPr>
              <a:t>Pour oublier que Noël était fini, en rentrant à la maison me suis acheté décorations de sapin en chocolat en solde et bouteille de mousseux norvégien, pakistanais ou équivalent, à 3,69£. </a:t>
            </a:r>
            <a:r>
              <a:rPr lang="fr-FR" sz="2400" kern="100" dirty="0">
                <a:solidFill>
                  <a:srgbClr val="3E1F5B"/>
                </a:solidFill>
                <a:effectLst/>
                <a:highlight>
                  <a:srgbClr val="FFFF00"/>
                </a:highlight>
                <a:latin typeface="Century Schoolbook" panose="02040604050505020304" pitchFamily="18" charset="0"/>
                <a:ea typeface="Calibri" panose="020F0502020204030204" pitchFamily="34" charset="0"/>
              </a:rPr>
              <a:t>M’en suis goinfrée sous l’arbre, plus deux pâtés à la viande, un reste de gâteau de Noël et quelques tranches de fromage, en regardant </a:t>
            </a:r>
            <a:r>
              <a:rPr lang="fr-FR" sz="2400" i="1" kern="100" dirty="0" err="1">
                <a:solidFill>
                  <a:srgbClr val="3E1F5B"/>
                </a:solidFill>
                <a:effectLst/>
                <a:highlight>
                  <a:srgbClr val="FFFF00"/>
                </a:highlight>
                <a:latin typeface="Century Schoolbook" panose="02040604050505020304" pitchFamily="18" charset="0"/>
                <a:ea typeface="Calibri" panose="020F0502020204030204" pitchFamily="34" charset="0"/>
              </a:rPr>
              <a:t>Eastenders</a:t>
            </a:r>
            <a:r>
              <a:rPr lang="fr-FR" sz="2400" kern="100" dirty="0">
                <a:solidFill>
                  <a:srgbClr val="3E1F5B"/>
                </a:solidFill>
                <a:effectLst/>
                <a:highlight>
                  <a:srgbClr val="FFFF00"/>
                </a:highlight>
                <a:latin typeface="Century Schoolbook" panose="02040604050505020304" pitchFamily="18" charset="0"/>
                <a:ea typeface="Calibri" panose="020F0502020204030204" pitchFamily="34" charset="0"/>
              </a:rPr>
              <a:t>* comme si c’était un programme de Noël.</a:t>
            </a:r>
            <a:endParaRPr lang="en-GB" sz="2400" kern="100" dirty="0">
              <a:solidFill>
                <a:srgbClr val="3E1F5B"/>
              </a:solidFill>
              <a:effectLst/>
              <a:highlight>
                <a:srgbClr val="FFFF00"/>
              </a:highlight>
              <a:latin typeface="Century Schoolbook" panose="02040604050505020304" pitchFamily="18" charset="0"/>
              <a:ea typeface="Calibri" panose="020F0502020204030204" pitchFamily="34" charset="0"/>
            </a:endParaRPr>
          </a:p>
          <a:p>
            <a:pPr marL="180340" marR="180340">
              <a:spcAft>
                <a:spcPts val="0"/>
              </a:spcAft>
            </a:pPr>
            <a:r>
              <a:rPr lang="fr-FR" sz="2400" kern="100" dirty="0">
                <a:solidFill>
                  <a:srgbClr val="3E1F5B"/>
                </a:solidFill>
                <a:effectLst/>
                <a:latin typeface="Century Schoolbook" panose="02040604050505020304" pitchFamily="18" charset="0"/>
                <a:ea typeface="Calibri" panose="020F0502020204030204" pitchFamily="34" charset="0"/>
              </a:rPr>
              <a:t> </a:t>
            </a:r>
            <a:endParaRPr lang="en-GB" sz="2400" kern="100" dirty="0">
              <a:solidFill>
                <a:srgbClr val="3E1F5B"/>
              </a:solidFill>
              <a:effectLst/>
              <a:latin typeface="Century Schoolbook" panose="02040604050505020304" pitchFamily="18" charset="0"/>
              <a:ea typeface="Calibri" panose="020F0502020204030204" pitchFamily="34" charset="0"/>
            </a:endParaRPr>
          </a:p>
          <a:p>
            <a:pPr marL="180340" marR="180340">
              <a:spcAft>
                <a:spcPts val="0"/>
              </a:spcAft>
            </a:pPr>
            <a:r>
              <a:rPr lang="fr-FR" sz="2000" i="1" kern="100" dirty="0">
                <a:solidFill>
                  <a:srgbClr val="3E1F5B"/>
                </a:solidFill>
                <a:effectLst/>
                <a:latin typeface="Century Schoolbook" panose="02040604050505020304" pitchFamily="18" charset="0"/>
                <a:ea typeface="Calibri" panose="020F0502020204030204" pitchFamily="34" charset="0"/>
              </a:rPr>
              <a:t>*Feuilleton télévisé très populaire en Grande-Bretagne</a:t>
            </a:r>
            <a:endParaRPr lang="en-GB" sz="2000" i="1" kern="100" dirty="0">
              <a:solidFill>
                <a:srgbClr val="3E1F5B"/>
              </a:solidFill>
              <a:effectLst/>
              <a:latin typeface="Century Schoolbook" panose="02040604050505020304" pitchFamily="18" charset="0"/>
              <a:ea typeface="Calibri" panose="020F0502020204030204" pitchFamily="34" charset="0"/>
            </a:endParaRPr>
          </a:p>
        </p:txBody>
      </p:sp>
      <p:sp>
        <p:nvSpPr>
          <p:cNvPr id="8" name="TextBox 7">
            <a:extLst>
              <a:ext uri="{FF2B5EF4-FFF2-40B4-BE49-F238E27FC236}">
                <a16:creationId xmlns:a16="http://schemas.microsoft.com/office/drawing/2014/main" id="{AB2AA035-2A15-ADFF-7EEF-5E82AE281491}"/>
              </a:ext>
            </a:extLst>
          </p:cNvPr>
          <p:cNvSpPr txBox="1"/>
          <p:nvPr/>
        </p:nvSpPr>
        <p:spPr>
          <a:xfrm>
            <a:off x="6694471" y="2798683"/>
            <a:ext cx="2607174" cy="2786877"/>
          </a:xfrm>
          <a:prstGeom prst="rect">
            <a:avLst/>
          </a:prstGeom>
          <a:solidFill>
            <a:srgbClr val="C00000"/>
          </a:solidFill>
        </p:spPr>
        <p:txBody>
          <a:bodyPr wrap="square" rtlCol="0">
            <a:spAutoFit/>
          </a:bodyPr>
          <a:lstStyle/>
          <a:p>
            <a:endParaRPr lang="en-US" dirty="0"/>
          </a:p>
        </p:txBody>
      </p:sp>
      <p:pic>
        <p:nvPicPr>
          <p:cNvPr id="7" name="Picture 6" descr="A person sitting on a book cover&#10;&#10;Description automatically generated">
            <a:extLst>
              <a:ext uri="{FF2B5EF4-FFF2-40B4-BE49-F238E27FC236}">
                <a16:creationId xmlns:a16="http://schemas.microsoft.com/office/drawing/2014/main" id="{B60DCEA2-F199-2914-FBBC-C14C856FFDD2}"/>
              </a:ext>
            </a:extLst>
          </p:cNvPr>
          <p:cNvPicPr>
            <a:picLocks noChangeAspect="1"/>
          </p:cNvPicPr>
          <p:nvPr/>
        </p:nvPicPr>
        <p:blipFill>
          <a:blip r:embed="rId4"/>
          <a:stretch>
            <a:fillRect/>
          </a:stretch>
        </p:blipFill>
        <p:spPr>
          <a:xfrm>
            <a:off x="7373139" y="563483"/>
            <a:ext cx="2971800" cy="4470400"/>
          </a:xfrm>
          <a:prstGeom prst="rect">
            <a:avLst/>
          </a:prstGeom>
        </p:spPr>
      </p:pic>
      <p:sp>
        <p:nvSpPr>
          <p:cNvPr id="2" name="TextBox 1">
            <a:extLst>
              <a:ext uri="{FF2B5EF4-FFF2-40B4-BE49-F238E27FC236}">
                <a16:creationId xmlns:a16="http://schemas.microsoft.com/office/drawing/2014/main" id="{717EECB2-DC45-90A1-DFAD-8083D2A87A41}"/>
              </a:ext>
            </a:extLst>
          </p:cNvPr>
          <p:cNvSpPr txBox="1"/>
          <p:nvPr/>
        </p:nvSpPr>
        <p:spPr>
          <a:xfrm>
            <a:off x="1528764" y="6046501"/>
            <a:ext cx="6896868" cy="400110"/>
          </a:xfrm>
          <a:prstGeom prst="rect">
            <a:avLst/>
          </a:prstGeom>
          <a:noFill/>
        </p:spPr>
        <p:txBody>
          <a:bodyPr wrap="square" rtlCol="0">
            <a:spAutoFit/>
          </a:bodyPr>
          <a:lstStyle/>
          <a:p>
            <a:r>
              <a:rPr lang="en-US" sz="2000" i="1" dirty="0" err="1">
                <a:solidFill>
                  <a:schemeClr val="bg1"/>
                </a:solidFill>
                <a:latin typeface="Century Schoolbook" panose="02040604050505020304" pitchFamily="18" charset="0"/>
              </a:rPr>
              <a:t>Traduction</a:t>
            </a:r>
            <a:r>
              <a:rPr lang="en-US" sz="2000" i="1" dirty="0">
                <a:solidFill>
                  <a:schemeClr val="bg1"/>
                </a:solidFill>
                <a:latin typeface="Century Schoolbook" panose="02040604050505020304" pitchFamily="18" charset="0"/>
              </a:rPr>
              <a:t> par Arlette </a:t>
            </a:r>
            <a:r>
              <a:rPr lang="en-US" sz="2000" i="1" dirty="0" err="1">
                <a:solidFill>
                  <a:schemeClr val="bg1"/>
                </a:solidFill>
                <a:latin typeface="Century Schoolbook" panose="02040604050505020304" pitchFamily="18" charset="0"/>
              </a:rPr>
              <a:t>Stroumza</a:t>
            </a:r>
            <a:r>
              <a:rPr lang="en-US" sz="2000" i="1" dirty="0">
                <a:solidFill>
                  <a:schemeClr val="bg1"/>
                </a:solidFill>
                <a:latin typeface="Century Schoolbook" panose="02040604050505020304" pitchFamily="18" charset="0"/>
              </a:rPr>
              <a:t> par Albin Michel</a:t>
            </a:r>
          </a:p>
        </p:txBody>
      </p:sp>
    </p:spTree>
    <p:extLst>
      <p:ext uri="{BB962C8B-B14F-4D97-AF65-F5344CB8AC3E}">
        <p14:creationId xmlns:p14="http://schemas.microsoft.com/office/powerpoint/2010/main" val="2366307138"/>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533D97DF-8699-05BD-AB89-5997ACF11256}"/>
              </a:ext>
            </a:extLst>
          </p:cNvPr>
          <p:cNvSpPr>
            <a:spLocks noGrp="1"/>
          </p:cNvSpPr>
          <p:nvPr>
            <p:ph idx="1"/>
          </p:nvPr>
        </p:nvSpPr>
        <p:spPr>
          <a:xfrm>
            <a:off x="0" y="1035875"/>
            <a:ext cx="5443538" cy="5507800"/>
          </a:xfrm>
          <a:solidFill>
            <a:schemeClr val="bg1"/>
          </a:solidFill>
        </p:spPr>
        <p:txBody>
          <a:bodyPr>
            <a:normAutofit/>
          </a:bodyPr>
          <a:lstStyle/>
          <a:p>
            <a:pPr>
              <a:lnSpc>
                <a:spcPct val="115000"/>
              </a:lnSpc>
              <a:spcAft>
                <a:spcPts val="800"/>
              </a:spcAft>
              <a:buSzPts val="1100"/>
            </a:pPr>
            <a:r>
              <a:rPr lang="en-GB" sz="1800" dirty="0">
                <a:effectLst/>
                <a:latin typeface="Century Schoolbook" panose="02040604050505020304" pitchFamily="18" charset="0"/>
                <a:ea typeface="MS Mincho" panose="02020609040205080304" pitchFamily="49" charset="-128"/>
                <a:cs typeface="Arial" panose="020B0604020202020204" pitchFamily="34" charset="0"/>
              </a:rPr>
              <a:t>1. ‘So it appeared, said Adam, biting into a </a:t>
            </a:r>
            <a:r>
              <a:rPr lang="en-GB" sz="1800" b="1" dirty="0">
                <a:effectLst/>
                <a:latin typeface="Century Schoolbook" panose="02040604050505020304" pitchFamily="18" charset="0"/>
                <a:ea typeface="MS Mincho" panose="02020609040205080304" pitchFamily="49" charset="-128"/>
                <a:cs typeface="Arial" panose="020B0604020202020204" pitchFamily="34" charset="0"/>
              </a:rPr>
              <a:t>Scotch egg</a:t>
            </a:r>
            <a:r>
              <a:rPr lang="en-GB" sz="1800" dirty="0">
                <a:effectLst/>
                <a:latin typeface="Century Schoolbook" panose="02040604050505020304" pitchFamily="18" charset="0"/>
                <a:ea typeface="MS Mincho" panose="02020609040205080304" pitchFamily="49" charset="-128"/>
                <a:cs typeface="Arial" panose="020B0604020202020204" pitchFamily="34" charset="0"/>
              </a:rPr>
              <a:t>, that these Chinese were some cultural delegation or something from Communist China’.</a:t>
            </a:r>
          </a:p>
          <a:p>
            <a:pPr>
              <a:lnSpc>
                <a:spcPct val="115000"/>
              </a:lnSpc>
              <a:spcAft>
                <a:spcPts val="800"/>
              </a:spcAft>
              <a:buSzPts val="1100"/>
            </a:pPr>
            <a:r>
              <a:rPr lang="en-GB" sz="1800" dirty="0">
                <a:effectLst/>
                <a:latin typeface="Century Schoolbook" panose="02040604050505020304" pitchFamily="18" charset="0"/>
                <a:ea typeface="MS Mincho" panose="02020609040205080304" pitchFamily="49" charset="-128"/>
                <a:cs typeface="Arial" panose="020B0604020202020204" pitchFamily="34" charset="0"/>
              </a:rPr>
              <a:t>2. I gave him a long, hard look with a </a:t>
            </a:r>
            <a:r>
              <a:rPr lang="en-GB" sz="1800" b="1" dirty="0">
                <a:effectLst/>
                <a:latin typeface="Century Schoolbook" panose="02040604050505020304" pitchFamily="18" charset="0"/>
                <a:ea typeface="MS Mincho" panose="02020609040205080304" pitchFamily="49" charset="-128"/>
                <a:cs typeface="Arial" panose="020B0604020202020204" pitchFamily="34" charset="0"/>
              </a:rPr>
              <a:t>Mona Lisa</a:t>
            </a:r>
            <a:r>
              <a:rPr lang="en-GB" sz="1800" dirty="0">
                <a:effectLst/>
                <a:latin typeface="Century Schoolbook" panose="02040604050505020304" pitchFamily="18" charset="0"/>
                <a:ea typeface="MS Mincho" panose="02020609040205080304" pitchFamily="49" charset="-128"/>
                <a:cs typeface="Arial" panose="020B0604020202020204" pitchFamily="34" charset="0"/>
              </a:rPr>
              <a:t> smile. </a:t>
            </a:r>
          </a:p>
          <a:p>
            <a:pPr>
              <a:lnSpc>
                <a:spcPct val="115000"/>
              </a:lnSpc>
              <a:spcAft>
                <a:spcPts val="800"/>
              </a:spcAft>
              <a:buSzPts val="1100"/>
            </a:pPr>
            <a:r>
              <a:rPr lang="en-GB" sz="1800" dirty="0">
                <a:effectLst/>
                <a:latin typeface="Century Schoolbook" panose="02040604050505020304" pitchFamily="18" charset="0"/>
                <a:ea typeface="MS Mincho" panose="02020609040205080304" pitchFamily="49" charset="-128"/>
                <a:cs typeface="Arial" panose="020B0604020202020204" pitchFamily="34" charset="0"/>
              </a:rPr>
              <a:t>3. You can’t beat the </a:t>
            </a:r>
            <a:r>
              <a:rPr lang="en-GB" sz="1800" b="1" dirty="0">
                <a:effectLst/>
                <a:latin typeface="Century Schoolbook" panose="02040604050505020304" pitchFamily="18" charset="0"/>
                <a:ea typeface="MS Mincho" panose="02020609040205080304" pitchFamily="49" charset="-128"/>
                <a:cs typeface="Arial" panose="020B0604020202020204" pitchFamily="34" charset="0"/>
              </a:rPr>
              <a:t>West Country</a:t>
            </a:r>
            <a:r>
              <a:rPr lang="en-GB" sz="1800" dirty="0">
                <a:effectLst/>
                <a:latin typeface="Century Schoolbook" panose="02040604050505020304" pitchFamily="18" charset="0"/>
                <a:ea typeface="MS Mincho" panose="02020609040205080304" pitchFamily="49" charset="-128"/>
                <a:cs typeface="Arial" panose="020B0604020202020204" pitchFamily="34" charset="0"/>
              </a:rPr>
              <a:t> for gardens, simply because of our mild, wet climate. </a:t>
            </a:r>
            <a:endParaRPr lang="en-GB" sz="1800" dirty="0">
              <a:latin typeface="Century Schoolbook" panose="02040604050505020304" pitchFamily="18" charset="0"/>
              <a:ea typeface="MS Mincho" panose="02020609040205080304" pitchFamily="49" charset="-128"/>
              <a:cs typeface="Arial" panose="020B0604020202020204" pitchFamily="34" charset="0"/>
            </a:endParaRPr>
          </a:p>
          <a:p>
            <a:pPr>
              <a:lnSpc>
                <a:spcPct val="115000"/>
              </a:lnSpc>
              <a:spcAft>
                <a:spcPts val="800"/>
              </a:spcAft>
              <a:buSzPts val="1100"/>
            </a:pPr>
            <a:r>
              <a:rPr lang="en-GB" sz="1800" b="1" dirty="0">
                <a:effectLst/>
                <a:latin typeface="Century Schoolbook" panose="02040604050505020304" pitchFamily="18" charset="0"/>
                <a:ea typeface="MS Mincho" panose="02020609040205080304" pitchFamily="49" charset="-128"/>
                <a:cs typeface="Arial" panose="020B0604020202020204" pitchFamily="34" charset="0"/>
              </a:rPr>
              <a:t>4. All public schools </a:t>
            </a:r>
            <a:r>
              <a:rPr lang="en-GB" sz="1800" dirty="0">
                <a:effectLst/>
                <a:latin typeface="Century Schoolbook" panose="02040604050505020304" pitchFamily="18" charset="0"/>
                <a:ea typeface="MS Mincho" panose="02020609040205080304" pitchFamily="49" charset="-128"/>
                <a:cs typeface="Arial" panose="020B0604020202020204" pitchFamily="34" charset="0"/>
              </a:rPr>
              <a:t>operate some form of selection. Some have more in common now with the best state schools </a:t>
            </a:r>
            <a:r>
              <a:rPr lang="en-GB" sz="1800" i="1" dirty="0">
                <a:effectLst/>
                <a:latin typeface="Century Schoolbook" panose="02040604050505020304" pitchFamily="18" charset="0"/>
                <a:ea typeface="MS Mincho" panose="02020609040205080304" pitchFamily="49" charset="-128"/>
                <a:cs typeface="Arial" panose="020B0604020202020204" pitchFamily="34" charset="0"/>
              </a:rPr>
              <a:t>on </a:t>
            </a:r>
            <a:r>
              <a:rPr lang="en-GB" sz="1800" b="1" dirty="0">
                <a:effectLst/>
                <a:latin typeface="Century Schoolbook" panose="02040604050505020304" pitchFamily="18" charset="0"/>
                <a:ea typeface="MS Mincho" panose="02020609040205080304" pitchFamily="49" charset="-128"/>
                <a:cs typeface="Arial" panose="020B0604020202020204" pitchFamily="34" charset="0"/>
              </a:rPr>
              <a:t>the continent</a:t>
            </a:r>
            <a:r>
              <a:rPr lang="en-GB" sz="1800" dirty="0">
                <a:effectLst/>
                <a:latin typeface="Century Schoolbook" panose="02040604050505020304" pitchFamily="18" charset="0"/>
                <a:ea typeface="MS Mincho" panose="02020609040205080304" pitchFamily="49" charset="-128"/>
                <a:cs typeface="Arial" panose="020B0604020202020204" pitchFamily="34" charset="0"/>
              </a:rPr>
              <a:t>, such as the Lycées Henri Quatre and Louis Le Grand in Paris, than with any state school in this country.</a:t>
            </a:r>
          </a:p>
        </p:txBody>
      </p:sp>
      <p:sp>
        <p:nvSpPr>
          <p:cNvPr id="3" name="TextBox 2">
            <a:extLst>
              <a:ext uri="{FF2B5EF4-FFF2-40B4-BE49-F238E27FC236}">
                <a16:creationId xmlns:a16="http://schemas.microsoft.com/office/drawing/2014/main" id="{969D64EA-3D40-8DEE-4E54-E91E0097EB0F}"/>
              </a:ext>
            </a:extLst>
          </p:cNvPr>
          <p:cNvSpPr txBox="1"/>
          <p:nvPr/>
        </p:nvSpPr>
        <p:spPr>
          <a:xfrm>
            <a:off x="3028951" y="171450"/>
            <a:ext cx="5886548" cy="738664"/>
          </a:xfrm>
          <a:prstGeom prst="rect">
            <a:avLst/>
          </a:prstGeom>
          <a:solidFill>
            <a:schemeClr val="bg1"/>
          </a:solidFill>
        </p:spPr>
        <p:txBody>
          <a:bodyPr wrap="none" rtlCol="0">
            <a:spAutoFit/>
          </a:bodyPr>
          <a:lstStyle/>
          <a:p>
            <a:r>
              <a:rPr lang="fr-FR" sz="2400" b="1" dirty="0">
                <a:solidFill>
                  <a:srgbClr val="C00000"/>
                </a:solidFill>
                <a:latin typeface="Century Schoolbook" panose="02040604050505020304" pitchFamily="18" charset="0"/>
                <a:ea typeface="MS Mincho" panose="02020609040205080304" pitchFamily="49" charset="-128"/>
                <a:cs typeface="Arial" panose="020B0604020202020204" pitchFamily="34" charset="0"/>
              </a:rPr>
              <a:t>A. Un référent culturel à expliquer?</a:t>
            </a:r>
            <a:endParaRPr lang="en-GB" sz="2400" dirty="0">
              <a:solidFill>
                <a:srgbClr val="C00000"/>
              </a:solidFill>
              <a:effectLst/>
              <a:latin typeface="Century Schoolbook" panose="02040604050505020304" pitchFamily="18" charset="0"/>
              <a:ea typeface="MS Mincho" panose="02020609040205080304" pitchFamily="49" charset="-128"/>
              <a:cs typeface="Arial" panose="020B0604020202020204" pitchFamily="34" charset="0"/>
            </a:endParaRPr>
          </a:p>
          <a:p>
            <a:endParaRPr lang="en-US" dirty="0"/>
          </a:p>
        </p:txBody>
      </p:sp>
      <p:sp>
        <p:nvSpPr>
          <p:cNvPr id="6" name="TextBox 5">
            <a:extLst>
              <a:ext uri="{FF2B5EF4-FFF2-40B4-BE49-F238E27FC236}">
                <a16:creationId xmlns:a16="http://schemas.microsoft.com/office/drawing/2014/main" id="{7C9B8E24-B2C7-CDB0-4C21-A7DBA4586B1E}"/>
              </a:ext>
            </a:extLst>
          </p:cNvPr>
          <p:cNvSpPr txBox="1"/>
          <p:nvPr/>
        </p:nvSpPr>
        <p:spPr>
          <a:xfrm>
            <a:off x="5562600" y="1073422"/>
            <a:ext cx="6629400" cy="5432706"/>
          </a:xfrm>
          <a:prstGeom prst="rect">
            <a:avLst/>
          </a:prstGeom>
          <a:solidFill>
            <a:schemeClr val="bg1"/>
          </a:solidFill>
        </p:spPr>
        <p:txBody>
          <a:bodyPr wrap="square" rtlCol="0">
            <a:spAutoFit/>
          </a:bodyPr>
          <a:lstStyle/>
          <a:p>
            <a:r>
              <a:rPr lang="fr-FR" sz="1800" dirty="0">
                <a:latin typeface="Century Schoolbook" panose="02040604050505020304" pitchFamily="18" charset="0"/>
              </a:rPr>
              <a:t>Il paraît donc, dit Adam en mordant dans </a:t>
            </a:r>
            <a:r>
              <a:rPr lang="fr-FR" sz="1800" b="1" dirty="0">
                <a:latin typeface="Century Schoolbook" panose="02040604050505020304" pitchFamily="18" charset="0"/>
              </a:rPr>
              <a:t>un Scotch egg</a:t>
            </a:r>
            <a:r>
              <a:rPr lang="fr-FR" sz="1800" b="1" baseline="30000" dirty="0">
                <a:latin typeface="Century Schoolbook" panose="02040604050505020304" pitchFamily="18" charset="0"/>
              </a:rPr>
              <a:t>1</a:t>
            </a:r>
            <a:r>
              <a:rPr lang="fr-FR" sz="1800" b="1" dirty="0">
                <a:latin typeface="Century Schoolbook" panose="02040604050505020304" pitchFamily="18" charset="0"/>
              </a:rPr>
              <a:t> </a:t>
            </a:r>
            <a:r>
              <a:rPr lang="fr-FR" sz="1800" dirty="0">
                <a:latin typeface="Century Schoolbook" panose="02040604050505020304" pitchFamily="18" charset="0"/>
              </a:rPr>
              <a:t>que ces Chinois étaient membres d’une sorte de délégation culturelle envoyée par la Chine.  </a:t>
            </a:r>
            <a:r>
              <a:rPr lang="fr-FR" sz="1800" b="1" dirty="0">
                <a:latin typeface="Century Schoolbook" panose="02040604050505020304" pitchFamily="18" charset="0"/>
              </a:rPr>
              <a:t>Note: Scotch </a:t>
            </a:r>
            <a:r>
              <a:rPr lang="fr-FR" sz="1800" b="1" dirty="0" err="1">
                <a:latin typeface="Century Schoolbook" panose="02040604050505020304" pitchFamily="18" charset="0"/>
              </a:rPr>
              <a:t>egg</a:t>
            </a:r>
            <a:r>
              <a:rPr lang="fr-FR" sz="1800" b="1" dirty="0">
                <a:latin typeface="Century Schoolbook" panose="02040604050505020304" pitchFamily="18" charset="0"/>
              </a:rPr>
              <a:t>= œuf dur enrobé de chair à saucisse et de panure</a:t>
            </a:r>
          </a:p>
          <a:p>
            <a:endParaRPr lang="fr-FR" sz="1800" b="1" dirty="0">
              <a:latin typeface="Century Schoolbook" panose="02040604050505020304" pitchFamily="18" charset="0"/>
            </a:endParaRPr>
          </a:p>
          <a:p>
            <a:pPr>
              <a:lnSpc>
                <a:spcPct val="120000"/>
              </a:lnSpc>
            </a:pPr>
            <a:r>
              <a:rPr lang="fr-FR" sz="1800" dirty="0">
                <a:latin typeface="Century Schoolbook" panose="02040604050505020304" pitchFamily="18" charset="0"/>
              </a:rPr>
              <a:t>Je lui ai décoché un regard sévère avec un </a:t>
            </a:r>
            <a:r>
              <a:rPr lang="fr-FR" sz="1800" b="1" dirty="0">
                <a:latin typeface="Century Schoolbook" panose="02040604050505020304" pitchFamily="18" charset="0"/>
              </a:rPr>
              <a:t>sourire jocondien</a:t>
            </a:r>
            <a:r>
              <a:rPr lang="fr-FR" sz="1800" dirty="0">
                <a:latin typeface="Century Schoolbook" panose="02040604050505020304" pitchFamily="18" charset="0"/>
              </a:rPr>
              <a:t>. </a:t>
            </a:r>
          </a:p>
          <a:p>
            <a:pPr>
              <a:lnSpc>
                <a:spcPct val="120000"/>
              </a:lnSpc>
            </a:pPr>
            <a:endParaRPr lang="fr-FR" sz="1800" dirty="0">
              <a:latin typeface="Century Schoolbook" panose="02040604050505020304" pitchFamily="18" charset="0"/>
            </a:endParaRPr>
          </a:p>
          <a:p>
            <a:pPr>
              <a:lnSpc>
                <a:spcPct val="120000"/>
              </a:lnSpc>
            </a:pPr>
            <a:r>
              <a:rPr lang="fr-FR" sz="1800" b="1" dirty="0">
                <a:latin typeface="Century Schoolbook" panose="02040604050505020304" pitchFamily="18" charset="0"/>
              </a:rPr>
              <a:t>Le Sud-Ouest de l’Angleterre </a:t>
            </a:r>
            <a:r>
              <a:rPr lang="fr-FR" sz="1800" dirty="0">
                <a:latin typeface="Century Schoolbook" panose="02040604050505020304" pitchFamily="18" charset="0"/>
              </a:rPr>
              <a:t>(Devon, Somerset, Dorset et Cornouailles) est un endroit idéal pour les jardins, en raison de son climat doux et humide.</a:t>
            </a:r>
          </a:p>
          <a:p>
            <a:pPr>
              <a:lnSpc>
                <a:spcPct val="120000"/>
              </a:lnSpc>
            </a:pPr>
            <a:endParaRPr lang="fr-FR" sz="1800" dirty="0">
              <a:latin typeface="Century Schoolbook" panose="02040604050505020304" pitchFamily="18" charset="0"/>
            </a:endParaRPr>
          </a:p>
          <a:p>
            <a:pPr>
              <a:lnSpc>
                <a:spcPct val="120000"/>
              </a:lnSpc>
            </a:pPr>
            <a:r>
              <a:rPr lang="fr-FR" sz="1800" dirty="0">
                <a:latin typeface="Century Schoolbook" panose="02040604050505020304" pitchFamily="18" charset="0"/>
              </a:rPr>
              <a:t>Toutes les </a:t>
            </a:r>
            <a:r>
              <a:rPr lang="fr-FR" sz="1800" b="1" dirty="0">
                <a:latin typeface="Century Schoolbook" panose="02040604050505020304" pitchFamily="18" charset="0"/>
              </a:rPr>
              <a:t>public </a:t>
            </a:r>
            <a:r>
              <a:rPr lang="fr-FR" sz="1800" b="1" dirty="0" err="1">
                <a:latin typeface="Century Schoolbook" panose="02040604050505020304" pitchFamily="18" charset="0"/>
              </a:rPr>
              <a:t>schools</a:t>
            </a:r>
            <a:r>
              <a:rPr lang="fr-FR" sz="1800" b="1" dirty="0">
                <a:latin typeface="Century Schoolbook" panose="02040604050505020304" pitchFamily="18" charset="0"/>
              </a:rPr>
              <a:t> </a:t>
            </a:r>
            <a:r>
              <a:rPr lang="fr-FR" sz="1800" dirty="0">
                <a:latin typeface="Century Schoolbook" panose="02040604050505020304" pitchFamily="18" charset="0"/>
              </a:rPr>
              <a:t>pratiquent la sélection sous une forme ou une autre. Certaines s’apparentent plus aujourd’hui aux meilleurs établissements publics</a:t>
            </a:r>
            <a:r>
              <a:rPr lang="fr-FR" sz="1800" b="1" dirty="0">
                <a:latin typeface="Century Schoolbook" panose="02040604050505020304" pitchFamily="18" charset="0"/>
              </a:rPr>
              <a:t> d’Europe</a:t>
            </a:r>
            <a:r>
              <a:rPr lang="fr-FR" sz="1800" dirty="0">
                <a:latin typeface="Century Schoolbook" panose="02040604050505020304" pitchFamily="18" charset="0"/>
              </a:rPr>
              <a:t>, tels les lycées Henri IV et Louis-le-Grand à Paris qu’aux établissements britanniques, quels qu’ils soient</a:t>
            </a:r>
          </a:p>
        </p:txBody>
      </p:sp>
    </p:spTree>
    <p:extLst>
      <p:ext uri="{BB962C8B-B14F-4D97-AF65-F5344CB8AC3E}">
        <p14:creationId xmlns:p14="http://schemas.microsoft.com/office/powerpoint/2010/main" val="610151137"/>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533D97DF-8699-05BD-AB89-5997ACF11256}"/>
              </a:ext>
            </a:extLst>
          </p:cNvPr>
          <p:cNvSpPr>
            <a:spLocks noGrp="1"/>
          </p:cNvSpPr>
          <p:nvPr>
            <p:ph idx="1"/>
          </p:nvPr>
        </p:nvSpPr>
        <p:spPr>
          <a:xfrm>
            <a:off x="290513" y="1125778"/>
            <a:ext cx="5383530" cy="5459291"/>
          </a:xfrm>
          <a:solidFill>
            <a:schemeClr val="bg1"/>
          </a:solidFill>
        </p:spPr>
        <p:txBody>
          <a:bodyPr>
            <a:normAutofit/>
          </a:bodyPr>
          <a:lstStyle/>
          <a:p>
            <a:pPr>
              <a:lnSpc>
                <a:spcPct val="107000"/>
              </a:lnSpc>
              <a:spcAft>
                <a:spcPts val="800"/>
              </a:spcAft>
              <a:buSzPts val="1100"/>
            </a:pPr>
            <a:r>
              <a:rPr lang="en-GB" sz="1800" dirty="0">
                <a:effectLst/>
                <a:latin typeface="Century Schoolbook" panose="02040604050505020304" pitchFamily="18" charset="0"/>
                <a:ea typeface="MS Mincho" panose="02020609040205080304" pitchFamily="49" charset="-128"/>
                <a:cs typeface="Arial" panose="020B0604020202020204" pitchFamily="34" charset="0"/>
              </a:rPr>
              <a:t>The nearest village was </a:t>
            </a:r>
            <a:r>
              <a:rPr lang="en-GB" sz="1800" b="1" dirty="0">
                <a:effectLst/>
                <a:latin typeface="Century Schoolbook" panose="02040604050505020304" pitchFamily="18" charset="0"/>
                <a:ea typeface="MS Mincho" panose="02020609040205080304" pitchFamily="49" charset="-128"/>
                <a:cs typeface="Arial" panose="020B0604020202020204" pitchFamily="34" charset="0"/>
              </a:rPr>
              <a:t>2 miles away</a:t>
            </a:r>
            <a:r>
              <a:rPr lang="en-GB" sz="1800" dirty="0">
                <a:effectLst/>
                <a:latin typeface="Century Schoolbook" panose="02040604050505020304" pitchFamily="18" charset="0"/>
                <a:ea typeface="MS Mincho" panose="02020609040205080304" pitchFamily="49" charset="-128"/>
                <a:cs typeface="Arial" panose="020B0604020202020204" pitchFamily="34" charset="0"/>
              </a:rPr>
              <a:t>.</a:t>
            </a:r>
          </a:p>
          <a:p>
            <a:pPr>
              <a:lnSpc>
                <a:spcPct val="107000"/>
              </a:lnSpc>
              <a:spcAft>
                <a:spcPts val="800"/>
              </a:spcAft>
              <a:buSzPts val="1100"/>
            </a:pPr>
            <a:r>
              <a:rPr lang="en-GB" sz="1800" dirty="0">
                <a:effectLst/>
                <a:latin typeface="Century Schoolbook" panose="02040604050505020304" pitchFamily="18" charset="0"/>
                <a:ea typeface="MS Mincho" panose="02020609040205080304" pitchFamily="49" charset="-128"/>
                <a:cs typeface="Arial" panose="020B0604020202020204" pitchFamily="34" charset="0"/>
              </a:rPr>
              <a:t>The museum is </a:t>
            </a:r>
            <a:r>
              <a:rPr lang="en-GB" sz="1800" b="1" dirty="0">
                <a:effectLst/>
                <a:latin typeface="Century Schoolbook" panose="02040604050505020304" pitchFamily="18" charset="0"/>
                <a:ea typeface="MS Mincho" panose="02020609040205080304" pitchFamily="49" charset="-128"/>
                <a:cs typeface="Arial" panose="020B0604020202020204" pitchFamily="34" charset="0"/>
              </a:rPr>
              <a:t>two blocks</a:t>
            </a:r>
            <a:r>
              <a:rPr lang="en-GB" sz="1800" dirty="0">
                <a:effectLst/>
                <a:latin typeface="Century Schoolbook" panose="02040604050505020304" pitchFamily="18" charset="0"/>
                <a:ea typeface="MS Mincho" panose="02020609040205080304" pitchFamily="49" charset="-128"/>
                <a:cs typeface="Arial" panose="020B0604020202020204" pitchFamily="34" charset="0"/>
              </a:rPr>
              <a:t> from here.</a:t>
            </a:r>
          </a:p>
          <a:p>
            <a:pPr>
              <a:lnSpc>
                <a:spcPct val="107000"/>
              </a:lnSpc>
              <a:buSzPts val="1100"/>
            </a:pPr>
            <a:r>
              <a:rPr lang="en-GB" sz="1800" dirty="0">
                <a:effectLst/>
                <a:latin typeface="Century Schoolbook" panose="02040604050505020304" pitchFamily="18" charset="0"/>
                <a:ea typeface="MS Mincho" panose="02020609040205080304" pitchFamily="49" charset="-128"/>
                <a:cs typeface="Arial" panose="020B0604020202020204" pitchFamily="34" charset="0"/>
              </a:rPr>
              <a:t>We went out </a:t>
            </a:r>
            <a:r>
              <a:rPr lang="en-GB" sz="1800" b="1" dirty="0">
                <a:effectLst/>
                <a:latin typeface="Century Schoolbook" panose="02040604050505020304" pitchFamily="18" charset="0"/>
                <a:ea typeface="MS Mincho" panose="02020609040205080304" pitchFamily="49" charset="-128"/>
                <a:cs typeface="Arial" panose="020B0604020202020204" pitchFamily="34" charset="0"/>
              </a:rPr>
              <a:t>a couple of times</a:t>
            </a:r>
            <a:r>
              <a:rPr lang="en-GB" sz="1800" dirty="0">
                <a:effectLst/>
                <a:latin typeface="Century Schoolbook" panose="02040604050505020304" pitchFamily="18" charset="0"/>
                <a:ea typeface="MS Mincho" panose="02020609040205080304" pitchFamily="49" charset="-128"/>
                <a:cs typeface="Arial" panose="020B0604020202020204" pitchFamily="34" charset="0"/>
              </a:rPr>
              <a:t> together last month.</a:t>
            </a:r>
          </a:p>
          <a:p>
            <a:pPr>
              <a:lnSpc>
                <a:spcPct val="107000"/>
              </a:lnSpc>
              <a:spcAft>
                <a:spcPts val="800"/>
              </a:spcAft>
              <a:buSzPts val="1100"/>
            </a:pPr>
            <a:r>
              <a:rPr lang="en-GB" sz="1800" dirty="0">
                <a:effectLst/>
                <a:latin typeface="Century Schoolbook" panose="02040604050505020304" pitchFamily="18" charset="0"/>
                <a:ea typeface="MS Mincho" panose="02020609040205080304" pitchFamily="49" charset="-128"/>
                <a:cs typeface="Arial" panose="020B0604020202020204" pitchFamily="34" charset="0"/>
              </a:rPr>
              <a:t>She wore plenty of make-up in the right places and the cigarette she was poking at me had a built-on mouthpiece about </a:t>
            </a:r>
            <a:r>
              <a:rPr lang="en-GB" sz="1800" b="1" dirty="0">
                <a:effectLst/>
                <a:latin typeface="Century Schoolbook" panose="02040604050505020304" pitchFamily="18" charset="0"/>
                <a:ea typeface="MS Mincho" panose="02020609040205080304" pitchFamily="49" charset="-128"/>
                <a:cs typeface="Arial" panose="020B0604020202020204" pitchFamily="34" charset="0"/>
              </a:rPr>
              <a:t>three inches</a:t>
            </a:r>
            <a:r>
              <a:rPr lang="en-GB" sz="1800" dirty="0">
                <a:effectLst/>
                <a:latin typeface="Century Schoolbook" panose="02040604050505020304" pitchFamily="18" charset="0"/>
                <a:ea typeface="MS Mincho" panose="02020609040205080304" pitchFamily="49" charset="-128"/>
                <a:cs typeface="Arial" panose="020B0604020202020204" pitchFamily="34" charset="0"/>
              </a:rPr>
              <a:t> long. </a:t>
            </a:r>
          </a:p>
          <a:p>
            <a:pPr>
              <a:lnSpc>
                <a:spcPct val="115000"/>
              </a:lnSpc>
              <a:spcAft>
                <a:spcPts val="800"/>
              </a:spcAft>
              <a:buSzPts val="1100"/>
            </a:pPr>
            <a:r>
              <a:rPr lang="en-GB" sz="1800" dirty="0">
                <a:effectLst/>
                <a:latin typeface="Century Schoolbook" panose="02040604050505020304" pitchFamily="18" charset="0"/>
                <a:ea typeface="MS Mincho" panose="02020609040205080304" pitchFamily="49" charset="-128"/>
                <a:cs typeface="Arial" panose="020B0604020202020204" pitchFamily="34" charset="0"/>
              </a:rPr>
              <a:t>He checks the statistics of his journey on the digital dashboard display. Distance covered: </a:t>
            </a:r>
            <a:r>
              <a:rPr lang="en-GB" sz="1800" b="1" dirty="0">
                <a:effectLst/>
                <a:latin typeface="Century Schoolbook" panose="02040604050505020304" pitchFamily="18" charset="0"/>
                <a:ea typeface="MS Mincho" panose="02020609040205080304" pitchFamily="49" charset="-128"/>
                <a:cs typeface="Arial" panose="020B0604020202020204" pitchFamily="34" charset="0"/>
              </a:rPr>
              <a:t>9.8 miles</a:t>
            </a:r>
            <a:r>
              <a:rPr lang="en-GB" sz="1800" dirty="0">
                <a:effectLst/>
                <a:latin typeface="Century Schoolbook" panose="02040604050505020304" pitchFamily="18" charset="0"/>
                <a:ea typeface="MS Mincho" panose="02020609040205080304" pitchFamily="49" charset="-128"/>
                <a:cs typeface="Arial" panose="020B0604020202020204" pitchFamily="34" charset="0"/>
              </a:rPr>
              <a:t>. Journey time: 25mns 14 sec. Average for the morning rush-hour. Petrol consumption: </a:t>
            </a:r>
            <a:r>
              <a:rPr lang="en-GB" sz="1800" b="1" dirty="0">
                <a:effectLst/>
                <a:latin typeface="Century Schoolbook" panose="02040604050505020304" pitchFamily="18" charset="0"/>
                <a:ea typeface="MS Mincho" panose="02020609040205080304" pitchFamily="49" charset="-128"/>
                <a:cs typeface="Arial" panose="020B0604020202020204" pitchFamily="34" charset="0"/>
              </a:rPr>
              <a:t>17.26 m.p.g.</a:t>
            </a:r>
            <a:r>
              <a:rPr lang="en-GB" sz="1800" dirty="0">
                <a:effectLst/>
                <a:latin typeface="Century Schoolbook" panose="02040604050505020304" pitchFamily="18" charset="0"/>
                <a:ea typeface="MS Mincho" panose="02020609040205080304" pitchFamily="49" charset="-128"/>
                <a:cs typeface="Arial" panose="020B0604020202020204" pitchFamily="34" charset="0"/>
              </a:rPr>
              <a:t> (Lodge, </a:t>
            </a:r>
            <a:r>
              <a:rPr lang="en-GB" sz="1800" i="1" dirty="0">
                <a:effectLst/>
                <a:latin typeface="Century Schoolbook" panose="02040604050505020304" pitchFamily="18" charset="0"/>
                <a:ea typeface="MS Mincho" panose="02020609040205080304" pitchFamily="49" charset="-128"/>
                <a:cs typeface="Arial" panose="020B0604020202020204" pitchFamily="34" charset="0"/>
              </a:rPr>
              <a:t>Nice Work</a:t>
            </a:r>
            <a:r>
              <a:rPr lang="en-GB" sz="1800" dirty="0">
                <a:effectLst/>
                <a:latin typeface="Century Schoolbook" panose="02040604050505020304" pitchFamily="18" charset="0"/>
                <a:ea typeface="MS Mincho" panose="02020609040205080304" pitchFamily="49" charset="-128"/>
                <a:cs typeface="Arial" panose="020B0604020202020204" pitchFamily="34" charset="0"/>
              </a:rPr>
              <a:t>)</a:t>
            </a:r>
          </a:p>
          <a:p>
            <a:pPr>
              <a:lnSpc>
                <a:spcPct val="115000"/>
              </a:lnSpc>
              <a:spcAft>
                <a:spcPts val="800"/>
              </a:spcAft>
              <a:buSzPts val="1100"/>
            </a:pPr>
            <a:endParaRPr lang="en-GB" sz="1800" dirty="0">
              <a:latin typeface="Calibri" panose="020F0502020204030204" pitchFamily="34" charset="0"/>
              <a:ea typeface="MS Mincho" panose="02020609040205080304" pitchFamily="49" charset="-128"/>
              <a:cs typeface="Arial" panose="020B0604020202020204" pitchFamily="34" charset="0"/>
            </a:endParaRPr>
          </a:p>
          <a:p>
            <a:pPr>
              <a:lnSpc>
                <a:spcPct val="115000"/>
              </a:lnSpc>
              <a:spcAft>
                <a:spcPts val="800"/>
              </a:spcAft>
              <a:buSzPts val="1100"/>
            </a:pPr>
            <a:endParaRPr lang="en-GB" sz="1800" dirty="0">
              <a:effectLst/>
              <a:latin typeface="Calibri" panose="020F0502020204030204" pitchFamily="34" charset="0"/>
              <a:ea typeface="MS Mincho" panose="02020609040205080304" pitchFamily="49" charset="-128"/>
              <a:cs typeface="Arial" panose="020B0604020202020204" pitchFamily="34" charset="0"/>
            </a:endParaRPr>
          </a:p>
        </p:txBody>
      </p:sp>
      <p:sp>
        <p:nvSpPr>
          <p:cNvPr id="2" name="TextBox 1">
            <a:extLst>
              <a:ext uri="{FF2B5EF4-FFF2-40B4-BE49-F238E27FC236}">
                <a16:creationId xmlns:a16="http://schemas.microsoft.com/office/drawing/2014/main" id="{3E92A9CD-66BE-8C40-46BE-8A621782A949}"/>
              </a:ext>
            </a:extLst>
          </p:cNvPr>
          <p:cNvSpPr txBox="1"/>
          <p:nvPr/>
        </p:nvSpPr>
        <p:spPr>
          <a:xfrm>
            <a:off x="3173253" y="285751"/>
            <a:ext cx="5942172" cy="523220"/>
          </a:xfrm>
          <a:prstGeom prst="rect">
            <a:avLst/>
          </a:prstGeom>
          <a:solidFill>
            <a:schemeClr val="bg1"/>
          </a:solidFill>
        </p:spPr>
        <p:txBody>
          <a:bodyPr wrap="square" rtlCol="0">
            <a:spAutoFit/>
          </a:bodyPr>
          <a:lstStyle/>
          <a:p>
            <a:pPr algn="ctr"/>
            <a:r>
              <a:rPr lang="en-GB" sz="2800" b="1" dirty="0">
                <a:solidFill>
                  <a:srgbClr val="C00000"/>
                </a:solidFill>
                <a:latin typeface="Century Schoolbook" panose="02040604050505020304" pitchFamily="18" charset="0"/>
                <a:ea typeface="MS Mincho" panose="02020609040205080304" pitchFamily="49" charset="-128"/>
                <a:cs typeface="Arial" panose="020B0604020202020204" pitchFamily="34" charset="0"/>
              </a:rPr>
              <a:t>Des expressions </a:t>
            </a:r>
            <a:r>
              <a:rPr lang="en-GB" sz="2800" b="1" dirty="0" err="1">
                <a:solidFill>
                  <a:srgbClr val="C00000"/>
                </a:solidFill>
                <a:latin typeface="Century Schoolbook" panose="02040604050505020304" pitchFamily="18" charset="0"/>
                <a:ea typeface="MS Mincho" panose="02020609040205080304" pitchFamily="49" charset="-128"/>
                <a:cs typeface="Arial" panose="020B0604020202020204" pitchFamily="34" charset="0"/>
              </a:rPr>
              <a:t>numériques</a:t>
            </a:r>
            <a:endParaRPr lang="en-GB" sz="2800" b="1" dirty="0">
              <a:solidFill>
                <a:srgbClr val="C00000"/>
              </a:solidFill>
              <a:latin typeface="Century Schoolbook" panose="02040604050505020304" pitchFamily="18" charset="0"/>
              <a:ea typeface="MS Mincho" panose="02020609040205080304" pitchFamily="49" charset="-128"/>
              <a:cs typeface="Arial" panose="020B0604020202020204" pitchFamily="34" charset="0"/>
            </a:endParaRPr>
          </a:p>
        </p:txBody>
      </p:sp>
      <p:sp>
        <p:nvSpPr>
          <p:cNvPr id="3" name="TextBox 2">
            <a:extLst>
              <a:ext uri="{FF2B5EF4-FFF2-40B4-BE49-F238E27FC236}">
                <a16:creationId xmlns:a16="http://schemas.microsoft.com/office/drawing/2014/main" id="{259E8A45-F6D7-F8C9-D080-F70849B0EB42}"/>
              </a:ext>
            </a:extLst>
          </p:cNvPr>
          <p:cNvSpPr txBox="1"/>
          <p:nvPr/>
        </p:nvSpPr>
        <p:spPr>
          <a:xfrm>
            <a:off x="5959315" y="994960"/>
            <a:ext cx="5942172" cy="5720925"/>
          </a:xfrm>
          <a:prstGeom prst="rect">
            <a:avLst/>
          </a:prstGeom>
          <a:solidFill>
            <a:schemeClr val="bg1"/>
          </a:solidFill>
        </p:spPr>
        <p:txBody>
          <a:bodyPr wrap="square" rtlCol="0">
            <a:spAutoFit/>
          </a:bodyPr>
          <a:lstStyle/>
          <a:p>
            <a:pPr marL="285750" indent="-285750">
              <a:lnSpc>
                <a:spcPct val="120000"/>
              </a:lnSpc>
              <a:buFont typeface="Arial" panose="020B0604020202020204" pitchFamily="34" charset="0"/>
              <a:buChar char="•"/>
            </a:pPr>
            <a:r>
              <a:rPr lang="fr-FR" sz="1800" dirty="0">
                <a:latin typeface="Century Schoolbook" panose="02040604050505020304" pitchFamily="18" charset="0"/>
              </a:rPr>
              <a:t>Le village le plus proche était à </a:t>
            </a:r>
            <a:r>
              <a:rPr lang="fr-FR" sz="1800" b="1" dirty="0">
                <a:latin typeface="Century Schoolbook" panose="02040604050505020304" pitchFamily="18" charset="0"/>
              </a:rPr>
              <a:t>deux ou trois kilomètres </a:t>
            </a:r>
            <a:r>
              <a:rPr lang="fr-FR" sz="1800" dirty="0">
                <a:latin typeface="Century Schoolbook" panose="02040604050505020304" pitchFamily="18" charset="0"/>
              </a:rPr>
              <a:t>de là.</a:t>
            </a:r>
          </a:p>
          <a:p>
            <a:pPr>
              <a:lnSpc>
                <a:spcPct val="120000"/>
              </a:lnSpc>
            </a:pPr>
            <a:endParaRPr lang="fr-FR" sz="1800" dirty="0">
              <a:latin typeface="Century Schoolbook" panose="02040604050505020304" pitchFamily="18" charset="0"/>
            </a:endParaRPr>
          </a:p>
          <a:p>
            <a:pPr marL="285750" indent="-285750">
              <a:lnSpc>
                <a:spcPct val="120000"/>
              </a:lnSpc>
              <a:buFont typeface="Arial" panose="020B0604020202020204" pitchFamily="34" charset="0"/>
              <a:buChar char="•"/>
            </a:pPr>
            <a:r>
              <a:rPr lang="fr-FR" sz="1800" dirty="0">
                <a:latin typeface="Century Schoolbook" panose="02040604050505020304" pitchFamily="18" charset="0"/>
              </a:rPr>
              <a:t>Le musée se trouve </a:t>
            </a:r>
            <a:r>
              <a:rPr lang="fr-FR" sz="1800" b="1" dirty="0">
                <a:latin typeface="Century Schoolbook" panose="02040604050505020304" pitchFamily="18" charset="0"/>
              </a:rPr>
              <a:t>à deux rues </a:t>
            </a:r>
            <a:r>
              <a:rPr lang="fr-FR" sz="1800" dirty="0">
                <a:latin typeface="Century Schoolbook" panose="02040604050505020304" pitchFamily="18" charset="0"/>
              </a:rPr>
              <a:t>d’ici.</a:t>
            </a:r>
          </a:p>
          <a:p>
            <a:pPr marL="285750" indent="-285750">
              <a:lnSpc>
                <a:spcPct val="120000"/>
              </a:lnSpc>
              <a:buFont typeface="Arial" panose="020B0604020202020204" pitchFamily="34" charset="0"/>
              <a:buChar char="•"/>
            </a:pPr>
            <a:endParaRPr lang="fr-FR" sz="1800" dirty="0">
              <a:latin typeface="Century Schoolbook" panose="02040604050505020304" pitchFamily="18" charset="0"/>
            </a:endParaRPr>
          </a:p>
          <a:p>
            <a:pPr marL="285750" indent="-285750">
              <a:lnSpc>
                <a:spcPct val="120000"/>
              </a:lnSpc>
              <a:buFont typeface="Arial" panose="020B0604020202020204" pitchFamily="34" charset="0"/>
              <a:buChar char="•"/>
            </a:pPr>
            <a:r>
              <a:rPr lang="fr-FR" sz="1800" dirty="0">
                <a:latin typeface="Century Schoolbook" panose="02040604050505020304" pitchFamily="18" charset="0"/>
              </a:rPr>
              <a:t>Nous sommes sortis </a:t>
            </a:r>
            <a:r>
              <a:rPr lang="fr-FR" sz="1800" b="1" dirty="0">
                <a:latin typeface="Century Schoolbook" panose="02040604050505020304" pitchFamily="18" charset="0"/>
              </a:rPr>
              <a:t>deux ou trois fois </a:t>
            </a:r>
            <a:r>
              <a:rPr lang="fr-FR" sz="1800" dirty="0">
                <a:latin typeface="Century Schoolbook" panose="02040604050505020304" pitchFamily="18" charset="0"/>
              </a:rPr>
              <a:t>le mois dernier.</a:t>
            </a:r>
          </a:p>
          <a:p>
            <a:pPr marL="285750" indent="-285750">
              <a:lnSpc>
                <a:spcPct val="120000"/>
              </a:lnSpc>
              <a:buFont typeface="Arial" panose="020B0604020202020204" pitchFamily="34" charset="0"/>
              <a:buChar char="•"/>
            </a:pPr>
            <a:r>
              <a:rPr lang="fr-FR" sz="1800" dirty="0">
                <a:latin typeface="Century Schoolbook" panose="02040604050505020304" pitchFamily="18" charset="0"/>
              </a:rPr>
              <a:t>Elle était maquillée aux bons endroits et la cigarette qu'elle me tendait avait un embout intégré d'environ </a:t>
            </a:r>
            <a:r>
              <a:rPr lang="fr-FR" sz="1800" b="1" dirty="0">
                <a:latin typeface="Century Schoolbook" panose="02040604050505020304" pitchFamily="18" charset="0"/>
              </a:rPr>
              <a:t>10 cm de long</a:t>
            </a:r>
            <a:r>
              <a:rPr lang="fr-FR" sz="1800" dirty="0">
                <a:latin typeface="Century Schoolbook" panose="02040604050505020304" pitchFamily="18" charset="0"/>
              </a:rPr>
              <a:t>.</a:t>
            </a:r>
          </a:p>
          <a:p>
            <a:pPr marL="285750" indent="-285750">
              <a:lnSpc>
                <a:spcPct val="120000"/>
              </a:lnSpc>
              <a:buFont typeface="Arial" panose="020B0604020202020204" pitchFamily="34" charset="0"/>
              <a:buChar char="•"/>
            </a:pPr>
            <a:endParaRPr lang="fr-FR" sz="1800" dirty="0">
              <a:latin typeface="Century Schoolbook" panose="02040604050505020304" pitchFamily="18" charset="0"/>
            </a:endParaRPr>
          </a:p>
          <a:p>
            <a:pPr marL="285750" indent="-285750">
              <a:lnSpc>
                <a:spcPct val="120000"/>
              </a:lnSpc>
              <a:buFont typeface="Arial" panose="020B0604020202020204" pitchFamily="34" charset="0"/>
              <a:buChar char="•"/>
            </a:pPr>
            <a:r>
              <a:rPr lang="fr-FR" sz="1800" dirty="0" err="1">
                <a:latin typeface="Century Schoolbook" panose="02040604050505020304" pitchFamily="18" charset="0"/>
              </a:rPr>
              <a:t>ll</a:t>
            </a:r>
            <a:r>
              <a:rPr lang="fr-FR" sz="1800" dirty="0">
                <a:latin typeface="Century Schoolbook" panose="02040604050505020304" pitchFamily="18" charset="0"/>
              </a:rPr>
              <a:t> vérifie les statistiques de son trajet sur l'écran du tableau de bord numérique. Distance parcourue: </a:t>
            </a:r>
            <a:r>
              <a:rPr lang="fr-FR" sz="1800" b="1" dirty="0">
                <a:latin typeface="Century Schoolbook" panose="02040604050505020304" pitchFamily="18" charset="0"/>
              </a:rPr>
              <a:t>15,7 kms</a:t>
            </a:r>
            <a:r>
              <a:rPr lang="fr-FR" sz="1800" dirty="0">
                <a:latin typeface="Century Schoolbook" panose="02040604050505020304" pitchFamily="18" charset="0"/>
              </a:rPr>
              <a:t>. Durée du trajet : 25mns 14 sec. Dans la moyenne pour l'heure de pointe du matin. Consommation d'essence </a:t>
            </a:r>
            <a:r>
              <a:rPr lang="fr-FR" sz="1800" b="1" dirty="0">
                <a:latin typeface="Century Schoolbook" panose="02040604050505020304" pitchFamily="18" charset="0"/>
              </a:rPr>
              <a:t>: 64,3 litres</a:t>
            </a:r>
            <a:r>
              <a:rPr lang="fr-FR" sz="1800" dirty="0">
                <a:latin typeface="Century Schoolbook" panose="02040604050505020304" pitchFamily="18" charset="0"/>
              </a:rPr>
              <a:t>.</a:t>
            </a:r>
          </a:p>
          <a:p>
            <a:pPr>
              <a:lnSpc>
                <a:spcPct val="120000"/>
              </a:lnSpc>
            </a:pPr>
            <a:endParaRPr lang="fr-FR" sz="1800" dirty="0"/>
          </a:p>
        </p:txBody>
      </p:sp>
    </p:spTree>
    <p:extLst>
      <p:ext uri="{BB962C8B-B14F-4D97-AF65-F5344CB8AC3E}">
        <p14:creationId xmlns:p14="http://schemas.microsoft.com/office/powerpoint/2010/main" val="2716127447"/>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533D97DF-8699-05BD-AB89-5997ACF11256}"/>
              </a:ext>
            </a:extLst>
          </p:cNvPr>
          <p:cNvSpPr>
            <a:spLocks noGrp="1"/>
          </p:cNvSpPr>
          <p:nvPr>
            <p:ph idx="1"/>
          </p:nvPr>
        </p:nvSpPr>
        <p:spPr>
          <a:xfrm>
            <a:off x="541777" y="1218435"/>
            <a:ext cx="5554223" cy="5139501"/>
          </a:xfrm>
          <a:solidFill>
            <a:schemeClr val="bg1"/>
          </a:solidFill>
        </p:spPr>
        <p:txBody>
          <a:bodyPr>
            <a:normAutofit fontScale="70000" lnSpcReduction="20000"/>
          </a:bodyPr>
          <a:lstStyle/>
          <a:p>
            <a:pPr>
              <a:lnSpc>
                <a:spcPct val="107000"/>
              </a:lnSpc>
              <a:spcAft>
                <a:spcPts val="800"/>
              </a:spcAft>
              <a:buSzPts val="1100"/>
            </a:pPr>
            <a:r>
              <a:rPr lang="en-GB" sz="2800" dirty="0">
                <a:effectLst/>
                <a:latin typeface="Century Schoolbook" panose="02040604050505020304" pitchFamily="18" charset="0"/>
                <a:ea typeface="MS Mincho" panose="02020609040205080304" pitchFamily="49" charset="-128"/>
                <a:cs typeface="Arial" panose="020B0604020202020204" pitchFamily="34" charset="0"/>
              </a:rPr>
              <a:t>“Monday 27 January - </a:t>
            </a:r>
            <a:r>
              <a:rPr lang="en-GB" sz="2800" b="1" dirty="0">
                <a:effectLst/>
                <a:latin typeface="Century Schoolbook" panose="02040604050505020304" pitchFamily="18" charset="0"/>
                <a:ea typeface="MS Mincho" panose="02020609040205080304" pitchFamily="49" charset="-128"/>
                <a:cs typeface="Arial" panose="020B0604020202020204" pitchFamily="34" charset="0"/>
              </a:rPr>
              <a:t>9 </a:t>
            </a:r>
            <a:r>
              <a:rPr lang="en-GB" sz="2800" b="1" dirty="0" err="1">
                <a:effectLst/>
                <a:latin typeface="Century Schoolbook" panose="02040604050505020304" pitchFamily="18" charset="0"/>
                <a:ea typeface="MS Mincho" panose="02020609040205080304" pitchFamily="49" charset="-128"/>
                <a:cs typeface="Arial" panose="020B0604020202020204" pitchFamily="34" charset="0"/>
              </a:rPr>
              <a:t>st</a:t>
            </a:r>
            <a:r>
              <a:rPr lang="en-GB" sz="2800" b="1" dirty="0">
                <a:effectLst/>
                <a:latin typeface="Century Schoolbook" panose="02040604050505020304" pitchFamily="18" charset="0"/>
                <a:ea typeface="MS Mincho" panose="02020609040205080304" pitchFamily="49" charset="-128"/>
                <a:cs typeface="Arial" panose="020B0604020202020204" pitchFamily="34" charset="0"/>
              </a:rPr>
              <a:t> 3</a:t>
            </a:r>
            <a:r>
              <a:rPr lang="en-GB" sz="2800" dirty="0">
                <a:effectLst/>
                <a:latin typeface="Century Schoolbook" panose="02040604050505020304" pitchFamily="18" charset="0"/>
                <a:ea typeface="MS Mincho" panose="02020609040205080304" pitchFamily="49" charset="-128"/>
                <a:cs typeface="Arial" panose="020B0604020202020204" pitchFamily="34" charset="0"/>
              </a:rPr>
              <a:t> (total fat groove), boyfriends 1 (hurrah !), shags 3 (hurrah !), calories </a:t>
            </a:r>
            <a:r>
              <a:rPr lang="en-GB" sz="2800" b="1" dirty="0">
                <a:effectLst/>
                <a:latin typeface="Century Schoolbook" panose="02040604050505020304" pitchFamily="18" charset="0"/>
                <a:ea typeface="MS Mincho" panose="02020609040205080304" pitchFamily="49" charset="-128"/>
                <a:cs typeface="Arial" panose="020B0604020202020204" pitchFamily="34" charset="0"/>
              </a:rPr>
              <a:t>2,100</a:t>
            </a:r>
            <a:r>
              <a:rPr lang="en-GB" sz="2800" dirty="0">
                <a:effectLst/>
                <a:latin typeface="Century Schoolbook" panose="02040604050505020304" pitchFamily="18" charset="0"/>
                <a:ea typeface="MS Mincho" panose="02020609040205080304" pitchFamily="49" charset="-128"/>
                <a:cs typeface="Arial" panose="020B0604020202020204" pitchFamily="34" charset="0"/>
              </a:rPr>
              <a:t>, calories used up by shags 600, so total calories 1,500 (exemplary).’’ (Fielding, </a:t>
            </a:r>
            <a:r>
              <a:rPr lang="en-GB" sz="2800" i="1" dirty="0">
                <a:effectLst/>
                <a:latin typeface="Century Schoolbook" panose="02040604050505020304" pitchFamily="18" charset="0"/>
                <a:ea typeface="MS Mincho" panose="02020609040205080304" pitchFamily="49" charset="-128"/>
                <a:cs typeface="Arial" panose="020B0604020202020204" pitchFamily="34" charset="0"/>
              </a:rPr>
              <a:t>Bridget Jones : The Edge of Reason</a:t>
            </a:r>
            <a:r>
              <a:rPr lang="en-GB" sz="2800" dirty="0">
                <a:effectLst/>
                <a:latin typeface="Century Schoolbook" panose="02040604050505020304" pitchFamily="18" charset="0"/>
                <a:ea typeface="MS Mincho" panose="02020609040205080304" pitchFamily="49" charset="-128"/>
                <a:cs typeface="Arial" panose="020B0604020202020204" pitchFamily="34" charset="0"/>
              </a:rPr>
              <a:t>)</a:t>
            </a:r>
          </a:p>
          <a:p>
            <a:pPr>
              <a:lnSpc>
                <a:spcPct val="115000"/>
              </a:lnSpc>
              <a:spcAft>
                <a:spcPts val="800"/>
              </a:spcAft>
              <a:buSzPts val="1100"/>
            </a:pPr>
            <a:r>
              <a:rPr lang="en-GB" sz="2800" dirty="0">
                <a:effectLst/>
                <a:latin typeface="Century Schoolbook" panose="02040604050505020304" pitchFamily="18" charset="0"/>
                <a:ea typeface="MS Mincho" panose="02020609040205080304" pitchFamily="49" charset="-128"/>
                <a:cs typeface="Arial" panose="020B0604020202020204" pitchFamily="34" charset="0"/>
              </a:rPr>
              <a:t> “The Yukon lay a mile wide and hidden under </a:t>
            </a:r>
            <a:r>
              <a:rPr lang="en-GB" sz="2800" b="1" dirty="0">
                <a:effectLst/>
                <a:latin typeface="Century Schoolbook" panose="02040604050505020304" pitchFamily="18" charset="0"/>
                <a:ea typeface="MS Mincho" panose="02020609040205080304" pitchFamily="49" charset="-128"/>
                <a:cs typeface="Arial" panose="020B0604020202020204" pitchFamily="34" charset="0"/>
              </a:rPr>
              <a:t>three feet</a:t>
            </a:r>
            <a:r>
              <a:rPr lang="en-GB" sz="2800" dirty="0">
                <a:effectLst/>
                <a:latin typeface="Century Schoolbook" panose="02040604050505020304" pitchFamily="18" charset="0"/>
                <a:ea typeface="MS Mincho" panose="02020609040205080304" pitchFamily="49" charset="-128"/>
                <a:cs typeface="Arial" panose="020B0604020202020204" pitchFamily="34" charset="0"/>
              </a:rPr>
              <a:t> of ice.” (J. London).</a:t>
            </a:r>
          </a:p>
          <a:p>
            <a:pPr>
              <a:lnSpc>
                <a:spcPct val="107000"/>
              </a:lnSpc>
              <a:spcAft>
                <a:spcPts val="800"/>
              </a:spcAft>
              <a:buSzPts val="1100"/>
            </a:pPr>
            <a:r>
              <a:rPr lang="en-GB" sz="2800" dirty="0">
                <a:effectLst/>
                <a:latin typeface="Century Schoolbook" panose="02040604050505020304" pitchFamily="18" charset="0"/>
                <a:ea typeface="MS Mincho" panose="02020609040205080304" pitchFamily="49" charset="-128"/>
                <a:cs typeface="Arial" panose="020B0604020202020204" pitchFamily="34" charset="0"/>
              </a:rPr>
              <a:t>It was </a:t>
            </a:r>
            <a:r>
              <a:rPr lang="en-GB" sz="2800" b="1" dirty="0">
                <a:effectLst/>
                <a:latin typeface="Century Schoolbook" panose="02040604050505020304" pitchFamily="18" charset="0"/>
                <a:ea typeface="MS Mincho" panose="02020609040205080304" pitchFamily="49" charset="-128"/>
                <a:cs typeface="Arial" panose="020B0604020202020204" pitchFamily="34" charset="0"/>
              </a:rPr>
              <a:t>thirty yards</a:t>
            </a:r>
            <a:r>
              <a:rPr lang="en-GB" sz="2800" dirty="0">
                <a:effectLst/>
                <a:latin typeface="Century Schoolbook" panose="02040604050505020304" pitchFamily="18" charset="0"/>
                <a:ea typeface="MS Mincho" panose="02020609040205080304" pitchFamily="49" charset="-128"/>
                <a:cs typeface="Arial" panose="020B0604020202020204" pitchFamily="34" charset="0"/>
              </a:rPr>
              <a:t> from the garage to the front door.</a:t>
            </a:r>
          </a:p>
          <a:p>
            <a:pPr>
              <a:lnSpc>
                <a:spcPct val="107000"/>
              </a:lnSpc>
              <a:spcAft>
                <a:spcPts val="800"/>
              </a:spcAft>
              <a:buSzPts val="1100"/>
            </a:pPr>
            <a:r>
              <a:rPr lang="en-GB" sz="2800" dirty="0">
                <a:effectLst/>
                <a:latin typeface="Century Schoolbook" panose="02040604050505020304" pitchFamily="18" charset="0"/>
                <a:ea typeface="MS Mincho" panose="02020609040205080304" pitchFamily="49" charset="-128"/>
                <a:cs typeface="Arial" panose="020B0604020202020204" pitchFamily="34" charset="0"/>
              </a:rPr>
              <a:t>“He steps on to the bathroom scales. </a:t>
            </a:r>
            <a:r>
              <a:rPr lang="en-GB" sz="2800" b="1" dirty="0">
                <a:effectLst/>
                <a:latin typeface="Century Schoolbook" panose="02040604050505020304" pitchFamily="18" charset="0"/>
                <a:ea typeface="MS Mincho" panose="02020609040205080304" pitchFamily="49" charset="-128"/>
                <a:cs typeface="Arial" panose="020B0604020202020204" pitchFamily="34" charset="0"/>
              </a:rPr>
              <a:t>Ten stones, two ounces</a:t>
            </a:r>
            <a:r>
              <a:rPr lang="en-GB" sz="2800" dirty="0">
                <a:effectLst/>
                <a:latin typeface="Century Schoolbook" panose="02040604050505020304" pitchFamily="18" charset="0"/>
                <a:ea typeface="MS Mincho" panose="02020609040205080304" pitchFamily="49" charset="-128"/>
                <a:cs typeface="Arial" panose="020B0604020202020204" pitchFamily="34" charset="0"/>
              </a:rPr>
              <a:t>. Quite enough for a man only </a:t>
            </a:r>
            <a:r>
              <a:rPr lang="en-GB" sz="2800" b="1" dirty="0">
                <a:effectLst/>
                <a:latin typeface="Century Schoolbook" panose="02040604050505020304" pitchFamily="18" charset="0"/>
                <a:ea typeface="MS Mincho" panose="02020609040205080304" pitchFamily="49" charset="-128"/>
                <a:cs typeface="Arial" panose="020B0604020202020204" pitchFamily="34" charset="0"/>
              </a:rPr>
              <a:t>five feet, five and half inches tall.”</a:t>
            </a:r>
            <a:r>
              <a:rPr lang="en-GB" sz="2800" dirty="0">
                <a:effectLst/>
                <a:latin typeface="Century Schoolbook" panose="02040604050505020304" pitchFamily="18" charset="0"/>
                <a:ea typeface="MS Mincho" panose="02020609040205080304" pitchFamily="49" charset="-128"/>
                <a:cs typeface="Arial" panose="020B0604020202020204" pitchFamily="34" charset="0"/>
              </a:rPr>
              <a:t> (Lodge)</a:t>
            </a:r>
          </a:p>
          <a:p>
            <a:pPr marL="342900" indent="-342900">
              <a:lnSpc>
                <a:spcPct val="107000"/>
              </a:lnSpc>
              <a:spcAft>
                <a:spcPts val="800"/>
              </a:spcAft>
              <a:buSzPts val="1100"/>
              <a:buFont typeface="+mj-lt"/>
              <a:buAutoNum type="arabicPeriod"/>
            </a:pPr>
            <a:endParaRPr lang="fr-FR" dirty="0">
              <a:latin typeface="Century Schoolbook" panose="02040604050505020304" pitchFamily="18" charset="0"/>
            </a:endParaRPr>
          </a:p>
        </p:txBody>
      </p:sp>
      <p:sp>
        <p:nvSpPr>
          <p:cNvPr id="2" name="TextBox 1">
            <a:extLst>
              <a:ext uri="{FF2B5EF4-FFF2-40B4-BE49-F238E27FC236}">
                <a16:creationId xmlns:a16="http://schemas.microsoft.com/office/drawing/2014/main" id="{D2D302FB-54FC-414D-E527-58518ED636AD}"/>
              </a:ext>
            </a:extLst>
          </p:cNvPr>
          <p:cNvSpPr txBox="1"/>
          <p:nvPr/>
        </p:nvSpPr>
        <p:spPr>
          <a:xfrm>
            <a:off x="3200400" y="365565"/>
            <a:ext cx="5497018" cy="523220"/>
          </a:xfrm>
          <a:prstGeom prst="rect">
            <a:avLst/>
          </a:prstGeom>
          <a:solidFill>
            <a:schemeClr val="bg1"/>
          </a:solidFill>
        </p:spPr>
        <p:txBody>
          <a:bodyPr wrap="none" rtlCol="0">
            <a:spAutoFit/>
          </a:bodyPr>
          <a:lstStyle/>
          <a:p>
            <a:r>
              <a:rPr lang="en-US" sz="2800" b="1" dirty="0">
                <a:solidFill>
                  <a:srgbClr val="C00000"/>
                </a:solidFill>
                <a:latin typeface="Century Schoolbook" panose="02040604050505020304" pitchFamily="18" charset="0"/>
              </a:rPr>
              <a:t>Des expressions </a:t>
            </a:r>
            <a:r>
              <a:rPr lang="en-US" sz="2800" b="1" dirty="0" err="1">
                <a:solidFill>
                  <a:srgbClr val="C00000"/>
                </a:solidFill>
                <a:latin typeface="Century Schoolbook" panose="02040604050505020304" pitchFamily="18" charset="0"/>
              </a:rPr>
              <a:t>numériques</a:t>
            </a:r>
            <a:endParaRPr lang="en-US" sz="2800" b="1" dirty="0">
              <a:solidFill>
                <a:srgbClr val="C00000"/>
              </a:solidFill>
              <a:latin typeface="Century Schoolbook" panose="02040604050505020304" pitchFamily="18" charset="0"/>
            </a:endParaRPr>
          </a:p>
        </p:txBody>
      </p:sp>
      <p:sp>
        <p:nvSpPr>
          <p:cNvPr id="5" name="TextBox 4">
            <a:extLst>
              <a:ext uri="{FF2B5EF4-FFF2-40B4-BE49-F238E27FC236}">
                <a16:creationId xmlns:a16="http://schemas.microsoft.com/office/drawing/2014/main" id="{C380496D-5C36-1EFD-A99A-9AF9050FA415}"/>
              </a:ext>
            </a:extLst>
          </p:cNvPr>
          <p:cNvSpPr txBox="1"/>
          <p:nvPr/>
        </p:nvSpPr>
        <p:spPr>
          <a:xfrm>
            <a:off x="6357938" y="1114424"/>
            <a:ext cx="5401823" cy="5378011"/>
          </a:xfrm>
          <a:prstGeom prst="rect">
            <a:avLst/>
          </a:prstGeom>
          <a:solidFill>
            <a:schemeClr val="bg1"/>
          </a:solidFill>
        </p:spPr>
        <p:txBody>
          <a:bodyPr wrap="square" rtlCol="0">
            <a:spAutoFit/>
          </a:bodyPr>
          <a:lstStyle/>
          <a:p>
            <a:pPr marL="285750" indent="-285750">
              <a:lnSpc>
                <a:spcPct val="120000"/>
              </a:lnSpc>
              <a:buFont typeface="Arial" panose="020B0604020202020204" pitchFamily="34" charset="0"/>
              <a:buChar char="•"/>
            </a:pPr>
            <a:r>
              <a:rPr lang="fr-FR" dirty="0">
                <a:latin typeface="Century Schoolbook" panose="02040604050505020304" pitchFamily="18" charset="0"/>
              </a:rPr>
              <a:t>Lundi le 27 janvier - </a:t>
            </a:r>
            <a:r>
              <a:rPr lang="fr-FR" sz="1800" b="1" dirty="0">
                <a:latin typeface="Century Schoolbook" panose="02040604050505020304" pitchFamily="18" charset="0"/>
              </a:rPr>
              <a:t>58,7 kg </a:t>
            </a:r>
            <a:r>
              <a:rPr lang="fr-FR" sz="1800" dirty="0">
                <a:latin typeface="Century Schoolbook" panose="02040604050505020304" pitchFamily="18" charset="0"/>
              </a:rPr>
              <a:t>(ne suis plus qu’un bourrelet) [...]  </a:t>
            </a:r>
            <a:r>
              <a:rPr lang="fr-FR" sz="1800" b="1" dirty="0">
                <a:latin typeface="Century Schoolbook" panose="02040604050505020304" pitchFamily="18" charset="0"/>
              </a:rPr>
              <a:t>2 100, </a:t>
            </a:r>
            <a:r>
              <a:rPr lang="fr-FR" sz="1800" dirty="0">
                <a:latin typeface="Century Schoolbook" panose="02040604050505020304" pitchFamily="18" charset="0"/>
              </a:rPr>
              <a:t>calories éliminées par baise : 600, donc calories restantes: </a:t>
            </a:r>
            <a:r>
              <a:rPr lang="fr-FR" sz="1800" b="1" dirty="0">
                <a:latin typeface="Century Schoolbook" panose="02040604050505020304" pitchFamily="18" charset="0"/>
              </a:rPr>
              <a:t>1 500 </a:t>
            </a:r>
            <a:r>
              <a:rPr lang="fr-FR" sz="1800" dirty="0">
                <a:latin typeface="Century Schoolbook" panose="02040604050505020304" pitchFamily="18" charset="0"/>
              </a:rPr>
              <a:t>(exemplaire).</a:t>
            </a:r>
          </a:p>
          <a:p>
            <a:pPr>
              <a:lnSpc>
                <a:spcPct val="120000"/>
              </a:lnSpc>
            </a:pPr>
            <a:endParaRPr lang="fr-FR" sz="1800" dirty="0">
              <a:latin typeface="Century Schoolbook" panose="02040604050505020304" pitchFamily="18" charset="0"/>
            </a:endParaRPr>
          </a:p>
          <a:p>
            <a:pPr marL="285750" indent="-285750">
              <a:lnSpc>
                <a:spcPct val="120000"/>
              </a:lnSpc>
              <a:buFont typeface="Arial" panose="020B0604020202020204" pitchFamily="34" charset="0"/>
              <a:buChar char="•"/>
            </a:pPr>
            <a:r>
              <a:rPr lang="fr-FR" sz="1800" dirty="0">
                <a:latin typeface="Century Schoolbook" panose="02040604050505020304" pitchFamily="18" charset="0"/>
              </a:rPr>
              <a:t>Le Yukon s’étalait sur une largeur de plus de quinze cents mètres, caché sous </a:t>
            </a:r>
            <a:r>
              <a:rPr lang="fr-FR" sz="1800" b="1" dirty="0">
                <a:latin typeface="Century Schoolbook" panose="02040604050505020304" pitchFamily="18" charset="0"/>
              </a:rPr>
              <a:t>un mètre </a:t>
            </a:r>
            <a:r>
              <a:rPr lang="fr-FR" sz="1800" dirty="0">
                <a:latin typeface="Century Schoolbook" panose="02040604050505020304" pitchFamily="18" charset="0"/>
              </a:rPr>
              <a:t>de glace. »</a:t>
            </a:r>
          </a:p>
          <a:p>
            <a:pPr>
              <a:lnSpc>
                <a:spcPct val="120000"/>
              </a:lnSpc>
            </a:pPr>
            <a:endParaRPr lang="fr-FR" sz="1800" dirty="0">
              <a:latin typeface="Century Schoolbook" panose="02040604050505020304" pitchFamily="18" charset="0"/>
            </a:endParaRPr>
          </a:p>
          <a:p>
            <a:pPr marL="285750" indent="-285750">
              <a:lnSpc>
                <a:spcPct val="120000"/>
              </a:lnSpc>
              <a:buFont typeface="Arial" panose="020B0604020202020204" pitchFamily="34" charset="0"/>
              <a:buChar char="•"/>
            </a:pPr>
            <a:r>
              <a:rPr lang="fr-FR" sz="1800" dirty="0" err="1">
                <a:latin typeface="Century Schoolbook" panose="02040604050505020304" pitchFamily="18" charset="0"/>
              </a:rPr>
              <a:t>ll</a:t>
            </a:r>
            <a:r>
              <a:rPr lang="fr-FR" sz="1800" dirty="0">
                <a:latin typeface="Century Schoolbook" panose="02040604050505020304" pitchFamily="18" charset="0"/>
              </a:rPr>
              <a:t> n’y avait guère plus </a:t>
            </a:r>
            <a:r>
              <a:rPr lang="fr-FR" sz="1800" b="1" dirty="0">
                <a:latin typeface="Century Schoolbook" panose="02040604050505020304" pitchFamily="18" charset="0"/>
              </a:rPr>
              <a:t>d’une trentaine de mètres </a:t>
            </a:r>
            <a:r>
              <a:rPr lang="fr-FR" sz="1800" dirty="0">
                <a:latin typeface="Century Schoolbook" panose="02040604050505020304" pitchFamily="18" charset="0"/>
              </a:rPr>
              <a:t>entre le garage et la porte d’</a:t>
            </a:r>
            <a:r>
              <a:rPr lang="fr-FR" sz="1800" dirty="0" err="1">
                <a:latin typeface="Century Schoolbook" panose="02040604050505020304" pitchFamily="18" charset="0"/>
              </a:rPr>
              <a:t>entr</a:t>
            </a:r>
            <a:r>
              <a:rPr lang="en-GB" sz="1800" dirty="0" err="1">
                <a:latin typeface="Century Schoolbook" panose="02040604050505020304" pitchFamily="18" charset="0"/>
              </a:rPr>
              <a:t>é</a:t>
            </a:r>
            <a:r>
              <a:rPr lang="fr-FR" sz="1800" dirty="0">
                <a:latin typeface="Century Schoolbook" panose="02040604050505020304" pitchFamily="18" charset="0"/>
              </a:rPr>
              <a:t>e</a:t>
            </a:r>
            <a:r>
              <a:rPr lang="fr-FR" sz="1800" b="1" dirty="0">
                <a:latin typeface="Century Schoolbook" panose="02040604050505020304" pitchFamily="18" charset="0"/>
              </a:rPr>
              <a:t>. </a:t>
            </a:r>
          </a:p>
          <a:p>
            <a:pPr>
              <a:lnSpc>
                <a:spcPct val="120000"/>
              </a:lnSpc>
            </a:pPr>
            <a:endParaRPr lang="fr-FR" b="1" dirty="0">
              <a:latin typeface="Century Schoolbook" panose="02040604050505020304" pitchFamily="18" charset="0"/>
            </a:endParaRPr>
          </a:p>
          <a:p>
            <a:pPr marL="285750" indent="-285750">
              <a:lnSpc>
                <a:spcPct val="120000"/>
              </a:lnSpc>
              <a:buFont typeface="Arial" panose="020B0604020202020204" pitchFamily="34" charset="0"/>
              <a:buChar char="•"/>
            </a:pPr>
            <a:r>
              <a:rPr lang="fr-FR" sz="1800" dirty="0">
                <a:latin typeface="Century Schoolbook" panose="02040604050505020304" pitchFamily="18" charset="0"/>
              </a:rPr>
              <a:t>« Il monte sur le pèse-personne. </a:t>
            </a:r>
            <a:r>
              <a:rPr lang="fr-FR" sz="1800" b="1" dirty="0">
                <a:latin typeface="Century Schoolbook" panose="02040604050505020304" pitchFamily="18" charset="0"/>
              </a:rPr>
              <a:t>Soixante-quatre kilos</a:t>
            </a:r>
            <a:r>
              <a:rPr lang="fr-FR" sz="1800" dirty="0">
                <a:latin typeface="Century Schoolbook" panose="02040604050505020304" pitchFamily="18" charset="0"/>
              </a:rPr>
              <a:t>. C’est bien assez pour un homme qui ne mesure qu’</a:t>
            </a:r>
            <a:r>
              <a:rPr lang="fr-FR" sz="1800" b="1" dirty="0">
                <a:latin typeface="Century Schoolbook" panose="02040604050505020304" pitchFamily="18" charset="0"/>
              </a:rPr>
              <a:t>un mètre soixante-quatre</a:t>
            </a:r>
            <a:r>
              <a:rPr lang="fr-FR" sz="1800" dirty="0">
                <a:latin typeface="Century Schoolbook" panose="02040604050505020304" pitchFamily="18" charset="0"/>
              </a:rPr>
              <a:t>. »</a:t>
            </a:r>
          </a:p>
        </p:txBody>
      </p:sp>
    </p:spTree>
    <p:extLst>
      <p:ext uri="{BB962C8B-B14F-4D97-AF65-F5344CB8AC3E}">
        <p14:creationId xmlns:p14="http://schemas.microsoft.com/office/powerpoint/2010/main" val="340181163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533D97DF-8699-05BD-AB89-5997ACF11256}"/>
              </a:ext>
            </a:extLst>
          </p:cNvPr>
          <p:cNvSpPr>
            <a:spLocks noGrp="1"/>
          </p:cNvSpPr>
          <p:nvPr>
            <p:ph idx="1"/>
          </p:nvPr>
        </p:nvSpPr>
        <p:spPr>
          <a:xfrm>
            <a:off x="1071563" y="1357313"/>
            <a:ext cx="6086475" cy="3671887"/>
          </a:xfrm>
        </p:spPr>
        <p:txBody>
          <a:bodyPr>
            <a:normAutofit/>
          </a:bodyPr>
          <a:lstStyle/>
          <a:p>
            <a:pPr marL="0" indent="0">
              <a:lnSpc>
                <a:spcPct val="107000"/>
              </a:lnSpc>
              <a:spcAft>
                <a:spcPts val="800"/>
              </a:spcAft>
              <a:buNone/>
            </a:pPr>
            <a:r>
              <a:rPr lang="en-GB" sz="1800" dirty="0">
                <a:effectLst/>
                <a:latin typeface="Calibri" panose="020F0502020204030204" pitchFamily="34" charset="0"/>
                <a:ea typeface="MS Mincho" panose="02020609040205080304" pitchFamily="49" charset="-128"/>
                <a:cs typeface="Arial" panose="020B0604020202020204" pitchFamily="34" charset="0"/>
              </a:rPr>
              <a:t> </a:t>
            </a:r>
          </a:p>
          <a:p>
            <a:pPr>
              <a:lnSpc>
                <a:spcPct val="107000"/>
              </a:lnSpc>
              <a:spcAft>
                <a:spcPts val="800"/>
              </a:spcAft>
              <a:buSzPts val="1100"/>
            </a:pPr>
            <a:r>
              <a:rPr lang="en-GB" sz="2400" dirty="0">
                <a:effectLst/>
                <a:latin typeface="Century Schoolbook" panose="02040604050505020304" pitchFamily="18" charset="0"/>
                <a:ea typeface="MS Mincho" panose="02020609040205080304" pitchFamily="49" charset="-128"/>
                <a:cs typeface="Arial" panose="020B0604020202020204" pitchFamily="34" charset="0"/>
              </a:rPr>
              <a:t>I’m not going to repeat it to you a </a:t>
            </a:r>
            <a:r>
              <a:rPr lang="en-GB" sz="2400" b="1" dirty="0">
                <a:effectLst/>
                <a:latin typeface="Century Schoolbook" panose="02040604050505020304" pitchFamily="18" charset="0"/>
                <a:ea typeface="MS Mincho" panose="02020609040205080304" pitchFamily="49" charset="-128"/>
                <a:cs typeface="Arial" panose="020B0604020202020204" pitchFamily="34" charset="0"/>
              </a:rPr>
              <a:t>hundred times</a:t>
            </a:r>
            <a:r>
              <a:rPr lang="en-GB" sz="2400" dirty="0">
                <a:effectLst/>
                <a:latin typeface="Century Schoolbook" panose="02040604050505020304" pitchFamily="18" charset="0"/>
                <a:ea typeface="MS Mincho" panose="02020609040205080304" pitchFamily="49" charset="-128"/>
                <a:cs typeface="Arial" panose="020B0604020202020204" pitchFamily="34" charset="0"/>
              </a:rPr>
              <a:t>.</a:t>
            </a:r>
          </a:p>
          <a:p>
            <a:pPr>
              <a:lnSpc>
                <a:spcPct val="107000"/>
              </a:lnSpc>
              <a:spcAft>
                <a:spcPts val="800"/>
              </a:spcAft>
              <a:buSzPts val="1100"/>
            </a:pPr>
            <a:r>
              <a:rPr lang="en-GB" sz="2400" dirty="0">
                <a:effectLst/>
                <a:latin typeface="Century Schoolbook" panose="02040604050505020304" pitchFamily="18" charset="0"/>
                <a:ea typeface="MS Mincho" panose="02020609040205080304" pitchFamily="49" charset="-128"/>
                <a:cs typeface="Arial" panose="020B0604020202020204" pitchFamily="34" charset="0"/>
              </a:rPr>
              <a:t>He was </a:t>
            </a:r>
            <a:r>
              <a:rPr lang="en-GB" sz="2400" b="1" dirty="0">
                <a:effectLst/>
                <a:latin typeface="Century Schoolbook" panose="02040604050505020304" pitchFamily="18" charset="0"/>
                <a:ea typeface="MS Mincho" panose="02020609040205080304" pitchFamily="49" charset="-128"/>
                <a:cs typeface="Arial" panose="020B0604020202020204" pitchFamily="34" charset="0"/>
              </a:rPr>
              <a:t>within an inch</a:t>
            </a:r>
            <a:r>
              <a:rPr lang="en-GB" sz="2400" dirty="0">
                <a:effectLst/>
                <a:latin typeface="Century Schoolbook" panose="02040604050505020304" pitchFamily="18" charset="0"/>
                <a:ea typeface="MS Mincho" panose="02020609040205080304" pitchFamily="49" charset="-128"/>
                <a:cs typeface="Arial" panose="020B0604020202020204" pitchFamily="34" charset="0"/>
              </a:rPr>
              <a:t> of succeeding. </a:t>
            </a:r>
          </a:p>
          <a:p>
            <a:pPr>
              <a:lnSpc>
                <a:spcPct val="107000"/>
              </a:lnSpc>
              <a:spcAft>
                <a:spcPts val="800"/>
              </a:spcAft>
              <a:buSzPts val="1100"/>
            </a:pPr>
            <a:r>
              <a:rPr lang="en-GB" sz="2400" dirty="0">
                <a:effectLst/>
                <a:latin typeface="Century Schoolbook" panose="02040604050505020304" pitchFamily="18" charset="0"/>
                <a:ea typeface="MS Mincho" panose="02020609040205080304" pitchFamily="49" charset="-128"/>
                <a:cs typeface="Arial" panose="020B0604020202020204" pitchFamily="34" charset="0"/>
              </a:rPr>
              <a:t>Sorry, what did you say? I was </a:t>
            </a:r>
            <a:r>
              <a:rPr lang="en-GB" sz="2400" b="1" dirty="0">
                <a:effectLst/>
                <a:latin typeface="Century Schoolbook" panose="02040604050505020304" pitchFamily="18" charset="0"/>
                <a:ea typeface="MS Mincho" panose="02020609040205080304" pitchFamily="49" charset="-128"/>
                <a:cs typeface="Arial" panose="020B0604020202020204" pitchFamily="34" charset="0"/>
              </a:rPr>
              <a:t>miles away</a:t>
            </a:r>
            <a:r>
              <a:rPr lang="en-GB" sz="2400" dirty="0">
                <a:effectLst/>
                <a:latin typeface="Century Schoolbook" panose="02040604050505020304" pitchFamily="18" charset="0"/>
                <a:ea typeface="MS Mincho" panose="02020609040205080304" pitchFamily="49" charset="-128"/>
                <a:cs typeface="Arial" panose="020B0604020202020204" pitchFamily="34" charset="0"/>
              </a:rPr>
              <a:t> for a minute.</a:t>
            </a:r>
          </a:p>
          <a:p>
            <a:pPr marL="0" indent="0">
              <a:buNone/>
            </a:pPr>
            <a:endParaRPr lang="fr-FR" dirty="0">
              <a:latin typeface="Century Schoolbook" panose="02040604050505020304" pitchFamily="18" charset="0"/>
            </a:endParaRPr>
          </a:p>
        </p:txBody>
      </p:sp>
      <p:sp>
        <p:nvSpPr>
          <p:cNvPr id="2" name="TextBox 1">
            <a:extLst>
              <a:ext uri="{FF2B5EF4-FFF2-40B4-BE49-F238E27FC236}">
                <a16:creationId xmlns:a16="http://schemas.microsoft.com/office/drawing/2014/main" id="{D2D302FB-54FC-414D-E527-58518ED636AD}"/>
              </a:ext>
            </a:extLst>
          </p:cNvPr>
          <p:cNvSpPr txBox="1"/>
          <p:nvPr/>
        </p:nvSpPr>
        <p:spPr>
          <a:xfrm>
            <a:off x="1846431" y="500063"/>
            <a:ext cx="5812810" cy="523220"/>
          </a:xfrm>
          <a:prstGeom prst="rect">
            <a:avLst/>
          </a:prstGeom>
          <a:noFill/>
        </p:spPr>
        <p:txBody>
          <a:bodyPr wrap="none" rtlCol="0">
            <a:spAutoFit/>
          </a:bodyPr>
          <a:lstStyle/>
          <a:p>
            <a:pPr algn="ctr"/>
            <a:r>
              <a:rPr lang="en-US" sz="2800" b="1" dirty="0">
                <a:solidFill>
                  <a:srgbClr val="C00000"/>
                </a:solidFill>
                <a:latin typeface="Century Schoolbook" panose="02040604050505020304" pitchFamily="18" charset="0"/>
              </a:rPr>
              <a:t>Des expressions </a:t>
            </a:r>
            <a:r>
              <a:rPr lang="en-US" sz="2800" b="1" dirty="0" err="1">
                <a:solidFill>
                  <a:srgbClr val="C00000"/>
                </a:solidFill>
                <a:latin typeface="Century Schoolbook" panose="02040604050505020304" pitchFamily="18" charset="0"/>
              </a:rPr>
              <a:t>idiomatiques</a:t>
            </a:r>
            <a:r>
              <a:rPr lang="en-US" sz="2800" b="1" dirty="0">
                <a:solidFill>
                  <a:srgbClr val="C00000"/>
                </a:solidFill>
                <a:latin typeface="Century Schoolbook" panose="02040604050505020304" pitchFamily="18" charset="0"/>
              </a:rPr>
              <a:t> </a:t>
            </a:r>
          </a:p>
        </p:txBody>
      </p:sp>
      <p:sp>
        <p:nvSpPr>
          <p:cNvPr id="3" name="TextBox 2">
            <a:extLst>
              <a:ext uri="{FF2B5EF4-FFF2-40B4-BE49-F238E27FC236}">
                <a16:creationId xmlns:a16="http://schemas.microsoft.com/office/drawing/2014/main" id="{43094FA6-015D-A1C7-EABF-7C23AE734FE9}"/>
              </a:ext>
            </a:extLst>
          </p:cNvPr>
          <p:cNvSpPr txBox="1"/>
          <p:nvPr/>
        </p:nvSpPr>
        <p:spPr>
          <a:xfrm>
            <a:off x="7191374" y="1454934"/>
            <a:ext cx="3929063" cy="3948132"/>
          </a:xfrm>
          <a:prstGeom prst="rect">
            <a:avLst/>
          </a:prstGeom>
          <a:noFill/>
        </p:spPr>
        <p:txBody>
          <a:bodyPr wrap="square" rtlCol="0">
            <a:spAutoFit/>
          </a:bodyPr>
          <a:lstStyle/>
          <a:p>
            <a:pPr marL="342900" indent="-342900">
              <a:lnSpc>
                <a:spcPct val="120000"/>
              </a:lnSpc>
              <a:buFont typeface="Arial" panose="020B0604020202020204" pitchFamily="34" charset="0"/>
              <a:buChar char="•"/>
            </a:pPr>
            <a:r>
              <a:rPr lang="fr-FR" sz="2400" dirty="0">
                <a:latin typeface="Century Schoolbook" panose="02040604050505020304" pitchFamily="18" charset="0"/>
              </a:rPr>
              <a:t>Je ne vais pas te le répéter </a:t>
            </a:r>
            <a:r>
              <a:rPr lang="fr-FR" sz="2400" b="1" dirty="0">
                <a:latin typeface="Century Schoolbook" panose="02040604050505020304" pitchFamily="18" charset="0"/>
              </a:rPr>
              <a:t>trente-six fois</a:t>
            </a:r>
            <a:r>
              <a:rPr lang="fr-FR" sz="2400" dirty="0">
                <a:latin typeface="Century Schoolbook" panose="02040604050505020304" pitchFamily="18" charset="0"/>
              </a:rPr>
              <a:t>.</a:t>
            </a:r>
          </a:p>
          <a:p>
            <a:pPr marL="342900" indent="-342900">
              <a:lnSpc>
                <a:spcPct val="120000"/>
              </a:lnSpc>
              <a:buFont typeface="Arial" panose="020B0604020202020204" pitchFamily="34" charset="0"/>
              <a:buChar char="•"/>
            </a:pPr>
            <a:r>
              <a:rPr lang="fr-FR" sz="2400" dirty="0">
                <a:latin typeface="Century Schoolbook" panose="02040604050505020304" pitchFamily="18" charset="0"/>
              </a:rPr>
              <a:t>Il était </a:t>
            </a:r>
            <a:r>
              <a:rPr lang="fr-FR" sz="2400" b="1" dirty="0">
                <a:latin typeface="Century Schoolbook" panose="02040604050505020304" pitchFamily="18" charset="0"/>
              </a:rPr>
              <a:t>à deux doigts </a:t>
            </a:r>
            <a:r>
              <a:rPr lang="fr-FR" sz="2400" dirty="0">
                <a:latin typeface="Century Schoolbook" panose="02040604050505020304" pitchFamily="18" charset="0"/>
              </a:rPr>
              <a:t>de réussir.</a:t>
            </a:r>
          </a:p>
          <a:p>
            <a:pPr marL="342900" indent="-342900">
              <a:lnSpc>
                <a:spcPct val="120000"/>
              </a:lnSpc>
              <a:buFont typeface="Arial" panose="020B0604020202020204" pitchFamily="34" charset="0"/>
              <a:buChar char="•"/>
            </a:pPr>
            <a:r>
              <a:rPr lang="fr-FR" sz="2400" dirty="0">
                <a:latin typeface="Century Schoolbook" panose="02040604050505020304" pitchFamily="18" charset="0"/>
              </a:rPr>
              <a:t>Pardon? J’étais </a:t>
            </a:r>
            <a:r>
              <a:rPr lang="fr-FR" sz="2400" b="1" dirty="0">
                <a:latin typeface="Century Schoolbook" panose="02040604050505020304" pitchFamily="18" charset="0"/>
              </a:rPr>
              <a:t>complètement ailleurs </a:t>
            </a:r>
            <a:r>
              <a:rPr lang="fr-FR" sz="2400" dirty="0">
                <a:latin typeface="Century Schoolbook" panose="02040604050505020304" pitchFamily="18" charset="0"/>
              </a:rPr>
              <a:t>/ je rêvais / je </a:t>
            </a:r>
            <a:r>
              <a:rPr lang="fr-FR" sz="2400" dirty="0" err="1">
                <a:latin typeface="Century Schoolbook" panose="02040604050505020304" pitchFamily="18" charset="0"/>
              </a:rPr>
              <a:t>révassais</a:t>
            </a:r>
            <a:endParaRPr lang="fr-FR" sz="2400" dirty="0">
              <a:latin typeface="Century Schoolbook" panose="02040604050505020304" pitchFamily="18" charset="0"/>
            </a:endParaRPr>
          </a:p>
          <a:p>
            <a:pPr>
              <a:lnSpc>
                <a:spcPct val="120000"/>
              </a:lnSpc>
            </a:pPr>
            <a:endParaRPr lang="en-US" dirty="0"/>
          </a:p>
        </p:txBody>
      </p:sp>
      <p:sp>
        <p:nvSpPr>
          <p:cNvPr id="6" name="TextBox 5">
            <a:extLst>
              <a:ext uri="{FF2B5EF4-FFF2-40B4-BE49-F238E27FC236}">
                <a16:creationId xmlns:a16="http://schemas.microsoft.com/office/drawing/2014/main" id="{F666C8B3-23CD-1E78-BA12-398092E8F96D}"/>
              </a:ext>
            </a:extLst>
          </p:cNvPr>
          <p:cNvSpPr txBox="1"/>
          <p:nvPr/>
        </p:nvSpPr>
        <p:spPr>
          <a:xfrm>
            <a:off x="0" y="5329238"/>
            <a:ext cx="12192000" cy="1528762"/>
          </a:xfrm>
          <a:prstGeom prst="rect">
            <a:avLst/>
          </a:prstGeom>
          <a:solidFill>
            <a:srgbClr val="0070C0"/>
          </a:solidFill>
        </p:spPr>
        <p:txBody>
          <a:bodyPr wrap="square" rtlCol="0">
            <a:spAutoFit/>
          </a:bodyPr>
          <a:lstStyle/>
          <a:p>
            <a:endParaRPr lang="en-US" dirty="0"/>
          </a:p>
        </p:txBody>
      </p:sp>
    </p:spTree>
    <p:extLst>
      <p:ext uri="{BB962C8B-B14F-4D97-AF65-F5344CB8AC3E}">
        <p14:creationId xmlns:p14="http://schemas.microsoft.com/office/powerpoint/2010/main" val="1956815802"/>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70C0">
            <a:alpha val="79000"/>
          </a:srgb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39F463-FC8D-4B43-8897-AD676A59E8A2}"/>
              </a:ext>
            </a:extLst>
          </p:cNvPr>
          <p:cNvSpPr>
            <a:spLocks noGrp="1"/>
          </p:cNvSpPr>
          <p:nvPr>
            <p:ph type="title"/>
          </p:nvPr>
        </p:nvSpPr>
        <p:spPr>
          <a:xfrm>
            <a:off x="1387995" y="608494"/>
            <a:ext cx="6431702" cy="1188720"/>
          </a:xfrm>
          <a:solidFill>
            <a:srgbClr val="FFFFFF"/>
          </a:solidFill>
          <a:ln>
            <a:solidFill>
              <a:srgbClr val="404040"/>
            </a:solidFill>
          </a:ln>
        </p:spPr>
        <p:txBody>
          <a:bodyPr>
            <a:normAutofit fontScale="90000"/>
          </a:bodyPr>
          <a:lstStyle/>
          <a:p>
            <a:r>
              <a:rPr lang="en-US" b="1" dirty="0">
                <a:solidFill>
                  <a:srgbClr val="262626"/>
                </a:solidFill>
                <a:latin typeface="Century Schoolbook" panose="02040604050505020304" pitchFamily="18" charset="0"/>
              </a:rPr>
              <a:t>Pour la </a:t>
            </a:r>
            <a:r>
              <a:rPr lang="en-US" b="1" dirty="0" err="1">
                <a:solidFill>
                  <a:srgbClr val="262626"/>
                </a:solidFill>
                <a:latin typeface="Century Schoolbook" panose="02040604050505020304" pitchFamily="18" charset="0"/>
              </a:rPr>
              <a:t>prochaine</a:t>
            </a:r>
            <a:r>
              <a:rPr lang="en-US" b="1" dirty="0">
                <a:solidFill>
                  <a:srgbClr val="262626"/>
                </a:solidFill>
                <a:latin typeface="Century Schoolbook" panose="02040604050505020304" pitchFamily="18" charset="0"/>
              </a:rPr>
              <a:t> </a:t>
            </a:r>
            <a:r>
              <a:rPr lang="en-US" b="1" dirty="0" err="1">
                <a:solidFill>
                  <a:srgbClr val="262626"/>
                </a:solidFill>
                <a:latin typeface="Century Schoolbook" panose="02040604050505020304" pitchFamily="18" charset="0"/>
              </a:rPr>
              <a:t>fois</a:t>
            </a:r>
            <a:endParaRPr lang="en-US" b="1" dirty="0">
              <a:solidFill>
                <a:srgbClr val="262626"/>
              </a:solidFill>
              <a:latin typeface="Century Schoolbook" panose="02040604050505020304" pitchFamily="18" charset="0"/>
            </a:endParaRPr>
          </a:p>
        </p:txBody>
      </p:sp>
      <p:sp>
        <p:nvSpPr>
          <p:cNvPr id="3" name="Content Placeholder 2">
            <a:extLst>
              <a:ext uri="{FF2B5EF4-FFF2-40B4-BE49-F238E27FC236}">
                <a16:creationId xmlns:a16="http://schemas.microsoft.com/office/drawing/2014/main" id="{D3677816-7CAA-484C-BDF5-AD03AD06A8AA}"/>
              </a:ext>
            </a:extLst>
          </p:cNvPr>
          <p:cNvSpPr>
            <a:spLocks noGrp="1"/>
          </p:cNvSpPr>
          <p:nvPr>
            <p:ph idx="1"/>
          </p:nvPr>
        </p:nvSpPr>
        <p:spPr>
          <a:xfrm>
            <a:off x="811731" y="2663263"/>
            <a:ext cx="8616048" cy="3106916"/>
          </a:xfrm>
        </p:spPr>
        <p:txBody>
          <a:bodyPr>
            <a:normAutofit/>
          </a:bodyPr>
          <a:lstStyle/>
          <a:p>
            <a:r>
              <a:rPr lang="en-US" sz="3600" dirty="0" err="1">
                <a:solidFill>
                  <a:srgbClr val="FFFFFF"/>
                </a:solidFill>
                <a:latin typeface="Century Schoolbook" panose="02040604050505020304" pitchFamily="18" charset="0"/>
              </a:rPr>
              <a:t>Semaine</a:t>
            </a:r>
            <a:r>
              <a:rPr lang="en-US" sz="3600" dirty="0">
                <a:solidFill>
                  <a:srgbClr val="FFFFFF"/>
                </a:solidFill>
                <a:latin typeface="Century Schoolbook" panose="02040604050505020304" pitchFamily="18" charset="0"/>
              </a:rPr>
              <a:t> 5	Version 6 </a:t>
            </a:r>
            <a:r>
              <a:rPr lang="en-US" sz="3600" dirty="0" err="1">
                <a:solidFill>
                  <a:srgbClr val="FFFFFF"/>
                </a:solidFill>
                <a:latin typeface="Century Schoolbook" panose="02040604050505020304" pitchFamily="18" charset="0"/>
              </a:rPr>
              <a:t>à</a:t>
            </a:r>
            <a:r>
              <a:rPr lang="en-US" sz="3600" dirty="0">
                <a:solidFill>
                  <a:srgbClr val="FFFFFF"/>
                </a:solidFill>
                <a:latin typeface="Century Schoolbook" panose="02040604050505020304" pitchFamily="18" charset="0"/>
              </a:rPr>
              <a:t> </a:t>
            </a:r>
            <a:r>
              <a:rPr lang="en-US" sz="3600" dirty="0" err="1">
                <a:solidFill>
                  <a:srgbClr val="FFFFFF"/>
                </a:solidFill>
                <a:latin typeface="Century Schoolbook" panose="02040604050505020304" pitchFamily="18" charset="0"/>
              </a:rPr>
              <a:t>préparer</a:t>
            </a:r>
            <a:r>
              <a:rPr lang="en-US" sz="3600" dirty="0">
                <a:solidFill>
                  <a:srgbClr val="FFFFFF"/>
                </a:solidFill>
                <a:latin typeface="Century Schoolbook" panose="02040604050505020304" pitchFamily="18" charset="0"/>
              </a:rPr>
              <a:t>			</a:t>
            </a:r>
          </a:p>
          <a:p>
            <a:r>
              <a:rPr lang="en-US" sz="3600" dirty="0" err="1">
                <a:solidFill>
                  <a:srgbClr val="FFFFFF"/>
                </a:solidFill>
                <a:latin typeface="Century Schoolbook" panose="02040604050505020304" pitchFamily="18" charset="0"/>
              </a:rPr>
              <a:t>Semaine</a:t>
            </a:r>
            <a:r>
              <a:rPr lang="en-US" sz="3600" dirty="0">
                <a:solidFill>
                  <a:srgbClr val="FFFFFF"/>
                </a:solidFill>
                <a:latin typeface="Century Schoolbook" panose="02040604050505020304" pitchFamily="18" charset="0"/>
              </a:rPr>
              <a:t> 7	</a:t>
            </a:r>
            <a:r>
              <a:rPr lang="en-US" sz="3600" dirty="0" err="1">
                <a:solidFill>
                  <a:srgbClr val="FFFFFF"/>
                </a:solidFill>
                <a:latin typeface="Century Schoolbook" panose="02040604050505020304" pitchFamily="18" charset="0"/>
              </a:rPr>
              <a:t>Thème</a:t>
            </a:r>
            <a:r>
              <a:rPr lang="en-US" sz="3600" dirty="0">
                <a:solidFill>
                  <a:srgbClr val="FFFFFF"/>
                </a:solidFill>
                <a:latin typeface="Century Schoolbook" panose="02040604050505020304" pitchFamily="18" charset="0"/>
              </a:rPr>
              <a:t> 5 (sur Rwanda) 				</a:t>
            </a:r>
            <a:r>
              <a:rPr lang="en-US" sz="3600" dirty="0" err="1">
                <a:solidFill>
                  <a:srgbClr val="FFFFFF"/>
                </a:solidFill>
                <a:latin typeface="Century Schoolbook" panose="02040604050505020304" pitchFamily="18" charset="0"/>
              </a:rPr>
              <a:t>à</a:t>
            </a:r>
            <a:r>
              <a:rPr lang="en-US" sz="3600" dirty="0">
                <a:solidFill>
                  <a:srgbClr val="FFFFFF"/>
                </a:solidFill>
                <a:latin typeface="Century Schoolbook" panose="02040604050505020304" pitchFamily="18" charset="0"/>
              </a:rPr>
              <a:t> </a:t>
            </a:r>
            <a:r>
              <a:rPr lang="en-US" sz="3600" dirty="0" err="1">
                <a:solidFill>
                  <a:srgbClr val="FFFFFF"/>
                </a:solidFill>
                <a:latin typeface="Century Schoolbook" panose="02040604050505020304" pitchFamily="18" charset="0"/>
              </a:rPr>
              <a:t>préparer</a:t>
            </a:r>
            <a:r>
              <a:rPr lang="en-US" sz="3600" dirty="0">
                <a:solidFill>
                  <a:srgbClr val="FFFFFF"/>
                </a:solidFill>
                <a:latin typeface="Century Schoolbook" panose="02040604050505020304" pitchFamily="18" charset="0"/>
              </a:rPr>
              <a:t> </a:t>
            </a:r>
            <a:r>
              <a:rPr lang="en-US" sz="3600" dirty="0">
                <a:solidFill>
                  <a:srgbClr val="FFFFFF"/>
                </a:solidFill>
              </a:rPr>
              <a:t>			</a:t>
            </a:r>
          </a:p>
        </p:txBody>
      </p:sp>
      <p:pic>
        <p:nvPicPr>
          <p:cNvPr id="5" name="Picture 4">
            <a:extLst>
              <a:ext uri="{FF2B5EF4-FFF2-40B4-BE49-F238E27FC236}">
                <a16:creationId xmlns:a16="http://schemas.microsoft.com/office/drawing/2014/main" id="{0C831D41-D8A0-4CAC-95FC-12AF208A79C0}"/>
              </a:ext>
            </a:extLst>
          </p:cNvPr>
          <p:cNvPicPr>
            <a:picLocks noChangeAspect="1"/>
          </p:cNvPicPr>
          <p:nvPr/>
        </p:nvPicPr>
        <p:blipFill rotWithShape="1">
          <a:blip r:embed="rId2"/>
          <a:srcRect r="52606"/>
          <a:stretch/>
        </p:blipFill>
        <p:spPr>
          <a:xfrm>
            <a:off x="8863989" y="1797214"/>
            <a:ext cx="2658169" cy="3743788"/>
          </a:xfrm>
          <a:prstGeom prst="rect">
            <a:avLst/>
          </a:prstGeom>
        </p:spPr>
      </p:pic>
    </p:spTree>
    <p:extLst>
      <p:ext uri="{BB962C8B-B14F-4D97-AF65-F5344CB8AC3E}">
        <p14:creationId xmlns:p14="http://schemas.microsoft.com/office/powerpoint/2010/main" val="8024232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E5EE432-AA9A-5A68-496A-0C729C30C973}"/>
              </a:ext>
            </a:extLst>
          </p:cNvPr>
          <p:cNvPicPr>
            <a:picLocks noChangeAspect="1"/>
          </p:cNvPicPr>
          <p:nvPr/>
        </p:nvPicPr>
        <p:blipFill>
          <a:blip r:embed="rId2"/>
          <a:stretch>
            <a:fillRect/>
          </a:stretch>
        </p:blipFill>
        <p:spPr>
          <a:xfrm>
            <a:off x="0" y="5467758"/>
            <a:ext cx="12192000" cy="1397778"/>
          </a:xfrm>
          <a:prstGeom prst="rect">
            <a:avLst/>
          </a:prstGeom>
        </p:spPr>
      </p:pic>
      <p:sp>
        <p:nvSpPr>
          <p:cNvPr id="7" name="Content Placeholder 6">
            <a:extLst>
              <a:ext uri="{FF2B5EF4-FFF2-40B4-BE49-F238E27FC236}">
                <a16:creationId xmlns:a16="http://schemas.microsoft.com/office/drawing/2014/main" id="{533D97DF-8699-05BD-AB89-5997ACF11256}"/>
              </a:ext>
            </a:extLst>
          </p:cNvPr>
          <p:cNvSpPr>
            <a:spLocks noGrp="1"/>
          </p:cNvSpPr>
          <p:nvPr>
            <p:ph idx="1"/>
          </p:nvPr>
        </p:nvSpPr>
        <p:spPr>
          <a:xfrm>
            <a:off x="445732" y="1325703"/>
            <a:ext cx="8633460" cy="4206594"/>
          </a:xfrm>
        </p:spPr>
        <p:txBody>
          <a:bodyPr>
            <a:normAutofit/>
          </a:bodyPr>
          <a:lstStyle/>
          <a:p>
            <a:r>
              <a:rPr lang="fr-FR" sz="2400" b="1" kern="100" dirty="0">
                <a:solidFill>
                  <a:srgbClr val="C00000"/>
                </a:solidFill>
                <a:effectLst/>
                <a:latin typeface="Century Schoolbook" panose="02040604050505020304" pitchFamily="18" charset="0"/>
                <a:ea typeface="Calibri" panose="020F0502020204030204" pitchFamily="34" charset="0"/>
              </a:rPr>
              <a:t>Niveau 1. Connaître les bases</a:t>
            </a:r>
            <a:endParaRPr lang="en-GB" sz="2400" b="1" kern="100" dirty="0">
              <a:solidFill>
                <a:srgbClr val="C00000"/>
              </a:solidFill>
              <a:effectLst/>
              <a:latin typeface="Century Schoolbook" panose="02040604050505020304" pitchFamily="18" charset="0"/>
              <a:ea typeface="Calibri" panose="020F0502020204030204" pitchFamily="34" charset="0"/>
            </a:endParaRPr>
          </a:p>
          <a:p>
            <a:r>
              <a:rPr lang="fr-FR" sz="2400" kern="100" dirty="0">
                <a:effectLst/>
                <a:latin typeface="Century Schoolbook" panose="02040604050505020304" pitchFamily="18" charset="0"/>
                <a:ea typeface="Calibri" panose="020F0502020204030204" pitchFamily="34" charset="0"/>
              </a:rPr>
              <a:t>Bien maîtriser la grammaire et la syntaxe</a:t>
            </a:r>
            <a:endParaRPr lang="en-GB" sz="2400" kern="100" dirty="0">
              <a:effectLst/>
              <a:latin typeface="Century Schoolbook" panose="02040604050505020304" pitchFamily="18" charset="0"/>
              <a:ea typeface="Calibri" panose="020F0502020204030204" pitchFamily="34" charset="0"/>
            </a:endParaRPr>
          </a:p>
          <a:p>
            <a:r>
              <a:rPr lang="fr-FR" sz="2400" kern="100" dirty="0">
                <a:effectLst/>
                <a:latin typeface="Century Schoolbook" panose="02040604050505020304" pitchFamily="18" charset="0"/>
                <a:ea typeface="Calibri" panose="020F0502020204030204" pitchFamily="34" charset="0"/>
              </a:rPr>
              <a:t>Connaître les défis particuliers de la traduction anglais-français (les participes, la voix passive…)</a:t>
            </a:r>
            <a:endParaRPr lang="en-GB" sz="2400" kern="100" dirty="0">
              <a:effectLst/>
              <a:latin typeface="Century Schoolbook" panose="02040604050505020304" pitchFamily="18" charset="0"/>
              <a:ea typeface="Calibri" panose="020F0502020204030204" pitchFamily="34" charset="0"/>
            </a:endParaRPr>
          </a:p>
          <a:p>
            <a:pPr marL="0" indent="0">
              <a:buNone/>
            </a:pPr>
            <a:r>
              <a:rPr lang="fr-FR" sz="2400" kern="100" dirty="0">
                <a:effectLst/>
                <a:latin typeface="Century Schoolbook" panose="02040604050505020304" pitchFamily="18" charset="0"/>
                <a:ea typeface="Calibri" panose="020F0502020204030204" pitchFamily="34" charset="0"/>
              </a:rPr>
              <a:t> </a:t>
            </a:r>
            <a:endParaRPr lang="en-GB" sz="2400" kern="100" dirty="0">
              <a:effectLst/>
              <a:latin typeface="Century Schoolbook" panose="02040604050505020304" pitchFamily="18" charset="0"/>
              <a:ea typeface="Calibri" panose="020F0502020204030204" pitchFamily="34" charset="0"/>
            </a:endParaRPr>
          </a:p>
          <a:p>
            <a:r>
              <a:rPr lang="fr-FR" sz="2400" b="1" kern="100" dirty="0">
                <a:solidFill>
                  <a:srgbClr val="C00000"/>
                </a:solidFill>
                <a:effectLst/>
                <a:latin typeface="Century Schoolbook" panose="02040604050505020304" pitchFamily="18" charset="0"/>
                <a:ea typeface="Calibri" panose="020F0502020204030204" pitchFamily="34" charset="0"/>
              </a:rPr>
              <a:t>Niveau 2. Maîtriser l’art de traduire</a:t>
            </a:r>
            <a:endParaRPr lang="en-GB" sz="2400" b="1" kern="100" dirty="0">
              <a:solidFill>
                <a:srgbClr val="C00000"/>
              </a:solidFill>
              <a:effectLst/>
              <a:latin typeface="Century Schoolbook" panose="02040604050505020304" pitchFamily="18" charset="0"/>
              <a:ea typeface="Calibri" panose="020F0502020204030204" pitchFamily="34" charset="0"/>
            </a:endParaRPr>
          </a:p>
          <a:p>
            <a:r>
              <a:rPr lang="fr-FR" sz="2400" kern="100" dirty="0">
                <a:effectLst/>
                <a:latin typeface="Century Schoolbook" panose="02040604050505020304" pitchFamily="18" charset="0"/>
                <a:ea typeface="Calibri" panose="020F0502020204030204" pitchFamily="34" charset="0"/>
              </a:rPr>
              <a:t>Prendre des décisions plus nuancées</a:t>
            </a:r>
            <a:endParaRPr lang="en-GB" sz="2400" kern="100" dirty="0">
              <a:effectLst/>
              <a:latin typeface="Century Schoolbook" panose="02040604050505020304" pitchFamily="18" charset="0"/>
              <a:ea typeface="Calibri" panose="020F0502020204030204" pitchFamily="34" charset="0"/>
            </a:endParaRPr>
          </a:p>
          <a:p>
            <a:r>
              <a:rPr lang="fr-FR" sz="2400" kern="100" dirty="0">
                <a:effectLst/>
                <a:latin typeface="Century Schoolbook" panose="02040604050505020304" pitchFamily="18" charset="0"/>
                <a:ea typeface="Calibri" panose="020F0502020204030204" pitchFamily="34" charset="0"/>
              </a:rPr>
              <a:t>Choisir entre les différents « mondes possibles » (Umberto Eco) de la traduction</a:t>
            </a:r>
            <a:endParaRPr lang="en-GB" sz="2400" kern="100" dirty="0">
              <a:effectLst/>
              <a:latin typeface="Century Schoolbook" panose="02040604050505020304" pitchFamily="18" charset="0"/>
              <a:ea typeface="Calibri" panose="020F0502020204030204" pitchFamily="34" charset="0"/>
            </a:endParaRPr>
          </a:p>
          <a:p>
            <a:endParaRPr lang="en-GB" sz="2400" kern="100" dirty="0">
              <a:effectLst/>
              <a:latin typeface="Century Schoolbook" panose="02040604050505020304" pitchFamily="18" charset="0"/>
              <a:ea typeface="Calibri" panose="020F0502020204030204" pitchFamily="34" charset="0"/>
            </a:endParaRPr>
          </a:p>
          <a:p>
            <a:pPr marL="0" indent="0">
              <a:buNone/>
            </a:pPr>
            <a:endParaRPr lang="en-US" dirty="0"/>
          </a:p>
        </p:txBody>
      </p:sp>
      <p:pic>
        <p:nvPicPr>
          <p:cNvPr id="3" name="Picture 2">
            <a:extLst>
              <a:ext uri="{FF2B5EF4-FFF2-40B4-BE49-F238E27FC236}">
                <a16:creationId xmlns:a16="http://schemas.microsoft.com/office/drawing/2014/main" id="{2CF10EE0-271A-93D0-020F-2F61E7E27430}"/>
              </a:ext>
            </a:extLst>
          </p:cNvPr>
          <p:cNvPicPr>
            <a:picLocks noChangeAspect="1"/>
          </p:cNvPicPr>
          <p:nvPr/>
        </p:nvPicPr>
        <p:blipFill>
          <a:blip r:embed="rId3"/>
          <a:stretch>
            <a:fillRect/>
          </a:stretch>
        </p:blipFill>
        <p:spPr>
          <a:xfrm>
            <a:off x="9079192" y="939659"/>
            <a:ext cx="2805468" cy="4351338"/>
          </a:xfrm>
          <a:prstGeom prst="rect">
            <a:avLst/>
          </a:prstGeom>
        </p:spPr>
      </p:pic>
      <p:sp>
        <p:nvSpPr>
          <p:cNvPr id="5" name="TextBox 4">
            <a:extLst>
              <a:ext uri="{FF2B5EF4-FFF2-40B4-BE49-F238E27FC236}">
                <a16:creationId xmlns:a16="http://schemas.microsoft.com/office/drawing/2014/main" id="{849EB9B2-93E5-EEC9-1E0F-9DF19AD40A71}"/>
              </a:ext>
            </a:extLst>
          </p:cNvPr>
          <p:cNvSpPr txBox="1"/>
          <p:nvPr/>
        </p:nvSpPr>
        <p:spPr>
          <a:xfrm>
            <a:off x="599440" y="311510"/>
            <a:ext cx="7846060" cy="1107996"/>
          </a:xfrm>
          <a:prstGeom prst="rect">
            <a:avLst/>
          </a:prstGeom>
          <a:noFill/>
        </p:spPr>
        <p:txBody>
          <a:bodyPr wrap="square" rtlCol="0">
            <a:spAutoFit/>
          </a:bodyPr>
          <a:lstStyle/>
          <a:p>
            <a:pPr marL="0" indent="0">
              <a:buNone/>
            </a:pPr>
            <a:r>
              <a:rPr lang="en-US" sz="2400" b="1" dirty="0" err="1">
                <a:solidFill>
                  <a:srgbClr val="C00000"/>
                </a:solidFill>
                <a:latin typeface="Century Schoolbook" panose="02040604050505020304" pitchFamily="18" charset="0"/>
              </a:rPr>
              <a:t>Qu’est-ce</a:t>
            </a:r>
            <a:r>
              <a:rPr lang="en-US" sz="2400" b="1" dirty="0">
                <a:solidFill>
                  <a:srgbClr val="C00000"/>
                </a:solidFill>
                <a:latin typeface="Century Schoolbook" panose="02040604050505020304" pitchFamily="18" charset="0"/>
              </a:rPr>
              <a:t> </a:t>
            </a:r>
            <a:r>
              <a:rPr lang="en-US" sz="2400" b="1" dirty="0" err="1">
                <a:solidFill>
                  <a:srgbClr val="C00000"/>
                </a:solidFill>
                <a:latin typeface="Century Schoolbook" panose="02040604050505020304" pitchFamily="18" charset="0"/>
              </a:rPr>
              <a:t>qu’un</a:t>
            </a:r>
            <a:r>
              <a:rPr lang="en-US" sz="2400" b="1" dirty="0">
                <a:solidFill>
                  <a:srgbClr val="C00000"/>
                </a:solidFill>
                <a:latin typeface="Century Schoolbook" panose="02040604050505020304" pitchFamily="18" charset="0"/>
              </a:rPr>
              <a:t> </a:t>
            </a:r>
            <a:r>
              <a:rPr lang="en-US" sz="2400" b="1" dirty="0" err="1">
                <a:solidFill>
                  <a:srgbClr val="C00000"/>
                </a:solidFill>
                <a:latin typeface="Century Schoolbook" panose="02040604050505020304" pitchFamily="18" charset="0"/>
              </a:rPr>
              <a:t>traducteur</a:t>
            </a:r>
            <a:r>
              <a:rPr lang="en-US" sz="2400" b="1" dirty="0">
                <a:solidFill>
                  <a:srgbClr val="C00000"/>
                </a:solidFill>
                <a:latin typeface="Century Schoolbook" panose="02040604050505020304" pitchFamily="18" charset="0"/>
              </a:rPr>
              <a:t>? Un </a:t>
            </a:r>
            <a:r>
              <a:rPr lang="en-US" sz="2400" b="1" dirty="0" err="1">
                <a:solidFill>
                  <a:srgbClr val="C00000"/>
                </a:solidFill>
                <a:latin typeface="Century Schoolbook" panose="02040604050505020304" pitchFamily="18" charset="0"/>
              </a:rPr>
              <a:t>technicien</a:t>
            </a:r>
            <a:r>
              <a:rPr lang="en-US" sz="2400" b="1" dirty="0">
                <a:solidFill>
                  <a:srgbClr val="C00000"/>
                </a:solidFill>
                <a:latin typeface="Century Schoolbook" panose="02040604050505020304" pitchFamily="18" charset="0"/>
              </a:rPr>
              <a:t>? Un artiste? Les deux </a:t>
            </a:r>
            <a:r>
              <a:rPr lang="en-US" sz="2400" b="1" dirty="0" err="1">
                <a:solidFill>
                  <a:srgbClr val="C00000"/>
                </a:solidFill>
                <a:latin typeface="Century Schoolbook" panose="02040604050505020304" pitchFamily="18" charset="0"/>
              </a:rPr>
              <a:t>à</a:t>
            </a:r>
            <a:r>
              <a:rPr lang="en-US" sz="2400" b="1" dirty="0">
                <a:solidFill>
                  <a:srgbClr val="C00000"/>
                </a:solidFill>
                <a:latin typeface="Century Schoolbook" panose="02040604050505020304" pitchFamily="18" charset="0"/>
              </a:rPr>
              <a:t> la </a:t>
            </a:r>
            <a:r>
              <a:rPr lang="en-US" sz="2400" b="1" dirty="0" err="1">
                <a:solidFill>
                  <a:srgbClr val="C00000"/>
                </a:solidFill>
                <a:latin typeface="Century Schoolbook" panose="02040604050505020304" pitchFamily="18" charset="0"/>
              </a:rPr>
              <a:t>fois</a:t>
            </a:r>
            <a:r>
              <a:rPr lang="en-US" sz="2400" b="1" dirty="0">
                <a:solidFill>
                  <a:srgbClr val="C00000"/>
                </a:solidFill>
                <a:latin typeface="Century Schoolbook" panose="02040604050505020304" pitchFamily="18" charset="0"/>
              </a:rPr>
              <a:t>?</a:t>
            </a:r>
            <a:endParaRPr lang="en-US" b="1" dirty="0">
              <a:latin typeface="Century Schoolbook" panose="02040604050505020304" pitchFamily="18" charset="0"/>
            </a:endParaRPr>
          </a:p>
          <a:p>
            <a:endParaRPr lang="en-US" dirty="0"/>
          </a:p>
        </p:txBody>
      </p:sp>
    </p:spTree>
    <p:extLst>
      <p:ext uri="{BB962C8B-B14F-4D97-AF65-F5344CB8AC3E}">
        <p14:creationId xmlns:p14="http://schemas.microsoft.com/office/powerpoint/2010/main" val="2089590366"/>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E5EE432-AA9A-5A68-496A-0C729C30C973}"/>
              </a:ext>
            </a:extLst>
          </p:cNvPr>
          <p:cNvPicPr>
            <a:picLocks noChangeAspect="1"/>
          </p:cNvPicPr>
          <p:nvPr/>
        </p:nvPicPr>
        <p:blipFill>
          <a:blip r:embed="rId2"/>
          <a:stretch>
            <a:fillRect/>
          </a:stretch>
        </p:blipFill>
        <p:spPr>
          <a:xfrm>
            <a:off x="0" y="5467758"/>
            <a:ext cx="12192000" cy="1397778"/>
          </a:xfrm>
          <a:prstGeom prst="rect">
            <a:avLst/>
          </a:prstGeom>
        </p:spPr>
      </p:pic>
      <p:sp>
        <p:nvSpPr>
          <p:cNvPr id="7" name="Content Placeholder 6">
            <a:extLst>
              <a:ext uri="{FF2B5EF4-FFF2-40B4-BE49-F238E27FC236}">
                <a16:creationId xmlns:a16="http://schemas.microsoft.com/office/drawing/2014/main" id="{533D97DF-8699-05BD-AB89-5997ACF11256}"/>
              </a:ext>
            </a:extLst>
          </p:cNvPr>
          <p:cNvSpPr>
            <a:spLocks noGrp="1"/>
          </p:cNvSpPr>
          <p:nvPr>
            <p:ph idx="1"/>
          </p:nvPr>
        </p:nvSpPr>
        <p:spPr>
          <a:xfrm>
            <a:off x="417195" y="400050"/>
            <a:ext cx="11357610" cy="4910545"/>
          </a:xfrm>
        </p:spPr>
        <p:txBody>
          <a:bodyPr>
            <a:normAutofit fontScale="92500" lnSpcReduction="20000"/>
          </a:bodyPr>
          <a:lstStyle/>
          <a:p>
            <a:pPr marL="0" indent="0">
              <a:buNone/>
            </a:pPr>
            <a:r>
              <a:rPr lang="en-US" b="1" dirty="0">
                <a:latin typeface="Century Schoolbook" panose="02040604050505020304" pitchFamily="18" charset="0"/>
              </a:rPr>
              <a:t>A. </a:t>
            </a:r>
            <a:r>
              <a:rPr lang="fr-FR" b="1" dirty="0">
                <a:latin typeface="Century Schoolbook" panose="02040604050505020304" pitchFamily="18" charset="0"/>
              </a:rPr>
              <a:t>Thème 4 corrigé: quelques défis particuliers de la traduction anglais-français</a:t>
            </a:r>
          </a:p>
          <a:p>
            <a:pPr lvl="1"/>
            <a:endParaRPr lang="fr-FR" dirty="0">
              <a:latin typeface="Century Schoolbook" panose="02040604050505020304" pitchFamily="18" charset="0"/>
            </a:endParaRPr>
          </a:p>
          <a:p>
            <a:pPr lvl="1"/>
            <a:r>
              <a:rPr lang="fr-FR" dirty="0">
                <a:latin typeface="Century Schoolbook" panose="02040604050505020304" pitchFamily="18" charset="0"/>
              </a:rPr>
              <a:t>Les articles</a:t>
            </a:r>
          </a:p>
          <a:p>
            <a:pPr lvl="1"/>
            <a:r>
              <a:rPr lang="fr-FR" dirty="0">
                <a:latin typeface="Century Schoolbook" panose="02040604050505020304" pitchFamily="18" charset="0"/>
              </a:rPr>
              <a:t>Les constructions verbales</a:t>
            </a:r>
          </a:p>
          <a:p>
            <a:pPr lvl="1"/>
            <a:r>
              <a:rPr lang="fr-FR" dirty="0">
                <a:latin typeface="Century Schoolbook" panose="02040604050505020304" pitchFamily="18" charset="0"/>
              </a:rPr>
              <a:t>Le choix des temps</a:t>
            </a:r>
          </a:p>
          <a:p>
            <a:pPr lvl="1"/>
            <a:r>
              <a:rPr lang="fr-FR" dirty="0">
                <a:latin typeface="Century Schoolbook" panose="02040604050505020304" pitchFamily="18" charset="0"/>
              </a:rPr>
              <a:t>Le passif</a:t>
            </a:r>
          </a:p>
          <a:p>
            <a:pPr lvl="1"/>
            <a:r>
              <a:rPr lang="fr-FR" dirty="0">
                <a:latin typeface="Century Schoolbook" panose="02040604050505020304" pitchFamily="18" charset="0"/>
              </a:rPr>
              <a:t>Le conditionnel de rumeur</a:t>
            </a:r>
          </a:p>
          <a:p>
            <a:pPr lvl="1"/>
            <a:r>
              <a:rPr lang="fr-FR" dirty="0">
                <a:latin typeface="Century Schoolbook" panose="02040604050505020304" pitchFamily="18" charset="0"/>
              </a:rPr>
              <a:t>Le vocabulaire: ‘to </a:t>
            </a:r>
            <a:r>
              <a:rPr lang="fr-FR" dirty="0" err="1">
                <a:latin typeface="Century Schoolbook" panose="02040604050505020304" pitchFamily="18" charset="0"/>
              </a:rPr>
              <a:t>feel</a:t>
            </a:r>
            <a:r>
              <a:rPr lang="fr-FR" dirty="0">
                <a:latin typeface="Century Schoolbook" panose="02040604050505020304" pitchFamily="18" charset="0"/>
              </a:rPr>
              <a:t>’</a:t>
            </a:r>
          </a:p>
          <a:p>
            <a:pPr lvl="1"/>
            <a:r>
              <a:rPr lang="fr-FR" dirty="0">
                <a:latin typeface="Century Schoolbook" panose="02040604050505020304" pitchFamily="18" charset="0"/>
              </a:rPr>
              <a:t>L’infinitif nominal</a:t>
            </a:r>
          </a:p>
          <a:p>
            <a:pPr lvl="1"/>
            <a:endParaRPr lang="fr-FR" dirty="0">
              <a:latin typeface="Century Schoolbook" panose="02040604050505020304" pitchFamily="18" charset="0"/>
            </a:endParaRPr>
          </a:p>
          <a:p>
            <a:pPr marL="0" indent="0">
              <a:buNone/>
            </a:pPr>
            <a:r>
              <a:rPr lang="fr-FR" b="1" dirty="0">
                <a:latin typeface="Century Schoolbook" panose="02040604050505020304" pitchFamily="18" charset="0"/>
              </a:rPr>
              <a:t>B. Maîtriser l’art de traduire: comment effecteur l’adaptation culturelle</a:t>
            </a:r>
          </a:p>
          <a:p>
            <a:pPr lvl="1"/>
            <a:endParaRPr lang="fr-FR" i="1" dirty="0">
              <a:latin typeface="Century Schoolbook" panose="02040604050505020304" pitchFamily="18" charset="0"/>
            </a:endParaRPr>
          </a:p>
          <a:p>
            <a:pPr lvl="1"/>
            <a:r>
              <a:rPr lang="fr-FR" i="1" dirty="0">
                <a:latin typeface="Century Schoolbook" panose="02040604050505020304" pitchFamily="18" charset="0"/>
              </a:rPr>
              <a:t>Bridget </a:t>
            </a:r>
            <a:r>
              <a:rPr lang="fr-FR" i="1" dirty="0" err="1">
                <a:latin typeface="Century Schoolbook" panose="02040604050505020304" pitchFamily="18" charset="0"/>
              </a:rPr>
              <a:t>Jones’s</a:t>
            </a:r>
            <a:r>
              <a:rPr lang="fr-FR" i="1" dirty="0">
                <a:latin typeface="Century Schoolbook" panose="02040604050505020304" pitchFamily="18" charset="0"/>
              </a:rPr>
              <a:t> </a:t>
            </a:r>
            <a:r>
              <a:rPr lang="fr-FR" i="1" dirty="0" err="1">
                <a:latin typeface="Century Schoolbook" panose="02040604050505020304" pitchFamily="18" charset="0"/>
              </a:rPr>
              <a:t>Diary</a:t>
            </a:r>
            <a:r>
              <a:rPr lang="fr-FR" dirty="0">
                <a:latin typeface="Century Schoolbook" panose="02040604050505020304" pitchFamily="18" charset="0"/>
              </a:rPr>
              <a:t>: exercice de groupe</a:t>
            </a:r>
          </a:p>
          <a:p>
            <a:pPr lvl="1"/>
            <a:r>
              <a:rPr lang="fr-FR" dirty="0">
                <a:latin typeface="Century Schoolbook" panose="02040604050505020304" pitchFamily="18" charset="0"/>
              </a:rPr>
              <a:t>Revoir les exemples préparés pour la classe</a:t>
            </a:r>
          </a:p>
        </p:txBody>
      </p:sp>
    </p:spTree>
    <p:extLst>
      <p:ext uri="{BB962C8B-B14F-4D97-AF65-F5344CB8AC3E}">
        <p14:creationId xmlns:p14="http://schemas.microsoft.com/office/powerpoint/2010/main" val="2317316719"/>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A65C7-47BD-246B-0A7D-567A92040116}"/>
              </a:ext>
            </a:extLst>
          </p:cNvPr>
          <p:cNvSpPr>
            <a:spLocks noGrp="1"/>
          </p:cNvSpPr>
          <p:nvPr>
            <p:ph type="title"/>
          </p:nvPr>
        </p:nvSpPr>
        <p:spPr>
          <a:xfrm>
            <a:off x="2688430" y="167005"/>
            <a:ext cx="6815139" cy="747395"/>
          </a:xfrm>
          <a:solidFill>
            <a:schemeClr val="bg1"/>
          </a:solidFill>
        </p:spPr>
        <p:txBody>
          <a:bodyPr>
            <a:noAutofit/>
          </a:bodyPr>
          <a:lstStyle/>
          <a:p>
            <a:pPr algn="ctr"/>
            <a:r>
              <a:rPr lang="en-GB" sz="3200" b="1" dirty="0">
                <a:solidFill>
                  <a:srgbClr val="C00000"/>
                </a:solidFill>
                <a:latin typeface="Century Schoolbook" panose="02040604050505020304" pitchFamily="18" charset="0"/>
                <a:cs typeface="Calibri" panose="020F0502020204030204" pitchFamily="34" charset="0"/>
              </a:rPr>
              <a:t>A. </a:t>
            </a:r>
            <a:r>
              <a:rPr lang="en-GB" sz="3200" b="1" dirty="0" err="1">
                <a:solidFill>
                  <a:srgbClr val="C00000"/>
                </a:solidFill>
                <a:latin typeface="Century Schoolbook" panose="02040604050505020304" pitchFamily="18" charset="0"/>
                <a:cs typeface="Calibri" panose="020F0502020204030204" pitchFamily="34" charset="0"/>
              </a:rPr>
              <a:t>Thème</a:t>
            </a:r>
            <a:r>
              <a:rPr lang="en-GB" sz="3200" b="1" dirty="0">
                <a:solidFill>
                  <a:srgbClr val="C00000"/>
                </a:solidFill>
                <a:latin typeface="Century Schoolbook" panose="02040604050505020304" pitchFamily="18" charset="0"/>
                <a:cs typeface="Calibri" panose="020F0502020204030204" pitchFamily="34" charset="0"/>
              </a:rPr>
              <a:t> 4 </a:t>
            </a:r>
            <a:r>
              <a:rPr lang="en-GB" sz="3200" b="1" dirty="0" err="1">
                <a:solidFill>
                  <a:srgbClr val="C00000"/>
                </a:solidFill>
                <a:latin typeface="Century Schoolbook" panose="02040604050505020304" pitchFamily="18" charset="0"/>
                <a:cs typeface="Calibri" panose="020F0502020204030204" pitchFamily="34" charset="0"/>
              </a:rPr>
              <a:t>corrigé</a:t>
            </a:r>
            <a:r>
              <a:rPr lang="en-GB" sz="3200" b="1" dirty="0">
                <a:solidFill>
                  <a:srgbClr val="C00000"/>
                </a:solidFill>
                <a:latin typeface="Century Schoolbook" panose="02040604050505020304" pitchFamily="18" charset="0"/>
                <a:cs typeface="Calibri" panose="020F0502020204030204" pitchFamily="34" charset="0"/>
              </a:rPr>
              <a:t>. Les articles</a:t>
            </a:r>
          </a:p>
        </p:txBody>
      </p:sp>
      <p:sp>
        <p:nvSpPr>
          <p:cNvPr id="3" name="Content Placeholder 2">
            <a:extLst>
              <a:ext uri="{FF2B5EF4-FFF2-40B4-BE49-F238E27FC236}">
                <a16:creationId xmlns:a16="http://schemas.microsoft.com/office/drawing/2014/main" id="{05B989FE-E9E7-F03F-D306-CAA808FE0AB9}"/>
              </a:ext>
            </a:extLst>
          </p:cNvPr>
          <p:cNvSpPr>
            <a:spLocks noGrp="1"/>
          </p:cNvSpPr>
          <p:nvPr>
            <p:ph sz="half" idx="1"/>
          </p:nvPr>
        </p:nvSpPr>
        <p:spPr>
          <a:xfrm>
            <a:off x="312420" y="914400"/>
            <a:ext cx="5356860" cy="5943599"/>
          </a:xfrm>
          <a:solidFill>
            <a:schemeClr val="accent1">
              <a:lumMod val="20000"/>
              <a:lumOff val="80000"/>
            </a:schemeClr>
          </a:solidFill>
        </p:spPr>
        <p:txBody>
          <a:bodyPr>
            <a:normAutofit fontScale="47500" lnSpcReduction="20000"/>
          </a:bodyPr>
          <a:lstStyle/>
          <a:p>
            <a:pPr marL="342900" lvl="0" indent="-342900">
              <a:lnSpc>
                <a:spcPct val="150000"/>
              </a:lnSpc>
              <a:buFont typeface="+mj-lt"/>
              <a:buAutoNum type="arabicPeriod"/>
              <a:tabLst>
                <a:tab pos="457200" algn="l"/>
              </a:tabLst>
            </a:pPr>
            <a:r>
              <a:rPr lang="fr-FR" sz="4200" dirty="0">
                <a:effectLst/>
                <a:latin typeface="Calibri" panose="020F0502020204030204" pitchFamily="34" charset="0"/>
                <a:ea typeface="Times New Roman" panose="02020603050405020304" pitchFamily="18" charset="0"/>
                <a:cs typeface="Calibri" panose="020F0502020204030204" pitchFamily="34" charset="0"/>
              </a:rPr>
              <a:t>La laïcité est devenue une/ l’ expression de l’insistance</a:t>
            </a:r>
            <a:endParaRPr lang="en-GB" sz="42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nSpc>
                <a:spcPct val="150000"/>
              </a:lnSpc>
              <a:buFont typeface="+mj-lt"/>
              <a:buAutoNum type="arabicPeriod"/>
              <a:tabLst>
                <a:tab pos="457200" algn="l"/>
              </a:tabLst>
            </a:pPr>
            <a:r>
              <a:rPr lang="fr-FR" sz="4200" dirty="0">
                <a:effectLst/>
                <a:latin typeface="Calibri" panose="020F0502020204030204" pitchFamily="34" charset="0"/>
                <a:ea typeface="Times New Roman" panose="02020603050405020304" pitchFamily="18" charset="0"/>
                <a:cs typeface="Calibri" panose="020F0502020204030204" pitchFamily="34" charset="0"/>
              </a:rPr>
              <a:t>Un professeur du / de lycée</a:t>
            </a:r>
            <a:endParaRPr lang="en-GB" sz="42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nSpc>
                <a:spcPct val="150000"/>
              </a:lnSpc>
              <a:buFont typeface="+mj-lt"/>
              <a:buAutoNum type="arabicPeriod"/>
              <a:tabLst>
                <a:tab pos="457200" algn="l"/>
              </a:tabLst>
            </a:pPr>
            <a:r>
              <a:rPr lang="fr-FR" sz="4200" dirty="0">
                <a:effectLst/>
                <a:latin typeface="Calibri" panose="020F0502020204030204" pitchFamily="34" charset="0"/>
                <a:ea typeface="Times New Roman" panose="02020603050405020304" pitchFamily="18" charset="0"/>
                <a:cs typeface="Calibri" panose="020F0502020204030204" pitchFamily="34" charset="0"/>
              </a:rPr>
              <a:t>La liberté d’expression / de l’expression</a:t>
            </a:r>
          </a:p>
          <a:p>
            <a:pPr marL="342900" indent="-342900">
              <a:lnSpc>
                <a:spcPct val="150000"/>
              </a:lnSpc>
              <a:buFont typeface="+mj-lt"/>
              <a:buAutoNum type="arabicPeriod"/>
              <a:tabLst>
                <a:tab pos="457200" algn="l"/>
              </a:tabLst>
            </a:pPr>
            <a:r>
              <a:rPr lang="fr-FR" sz="4200" dirty="0">
                <a:effectLst/>
                <a:latin typeface="Calibri" panose="020F0502020204030204" pitchFamily="34" charset="0"/>
                <a:ea typeface="Times New Roman" panose="02020603050405020304" pitchFamily="18" charset="0"/>
                <a:cs typeface="Calibri" panose="020F0502020204030204" pitchFamily="34" charset="0"/>
              </a:rPr>
              <a:t>Un certificat de / de la virginité</a:t>
            </a:r>
          </a:p>
          <a:p>
            <a:pPr marL="342900" indent="-342900">
              <a:lnSpc>
                <a:spcPct val="150000"/>
              </a:lnSpc>
              <a:buFont typeface="+mj-lt"/>
              <a:buAutoNum type="arabicPeriod"/>
              <a:tabLst>
                <a:tab pos="457200" algn="l"/>
              </a:tabLst>
            </a:pPr>
            <a:r>
              <a:rPr lang="fr-FR" sz="4200" dirty="0">
                <a:effectLst/>
                <a:latin typeface="Calibri" panose="020F0502020204030204" pitchFamily="34" charset="0"/>
                <a:ea typeface="Times New Roman" panose="02020603050405020304" pitchFamily="18" charset="0"/>
                <a:cs typeface="Calibri" panose="020F0502020204030204" pitchFamily="34" charset="0"/>
              </a:rPr>
              <a:t>Un acte du mariage / de mariage</a:t>
            </a:r>
            <a:endParaRPr lang="en-GB" sz="42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nSpc>
                <a:spcPct val="150000"/>
              </a:lnSpc>
              <a:buFont typeface="+mj-lt"/>
              <a:buAutoNum type="arabicPeriod"/>
              <a:tabLst>
                <a:tab pos="457200" algn="l"/>
              </a:tabLst>
            </a:pPr>
            <a:r>
              <a:rPr lang="fr-FR" sz="4200" dirty="0">
                <a:effectLst/>
                <a:latin typeface="Calibri" panose="020F0502020204030204" pitchFamily="34" charset="0"/>
                <a:ea typeface="Times New Roman" panose="02020603050405020304" pitchFamily="18" charset="0"/>
                <a:cs typeface="Calibri" panose="020F0502020204030204" pitchFamily="34" charset="0"/>
              </a:rPr>
              <a:t>Le projet de loi met en place les / des contrôles plus stricts </a:t>
            </a:r>
            <a:endParaRPr lang="en-GB" sz="42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nSpc>
                <a:spcPct val="150000"/>
              </a:lnSpc>
              <a:buFont typeface="+mj-lt"/>
              <a:buAutoNum type="arabicPeriod"/>
              <a:tabLst>
                <a:tab pos="457200" algn="l"/>
              </a:tabLst>
            </a:pPr>
            <a:r>
              <a:rPr lang="fr-FR" sz="4200" dirty="0" err="1">
                <a:effectLst/>
                <a:latin typeface="Calibri" panose="020F0502020204030204" pitchFamily="34" charset="0"/>
                <a:ea typeface="Times New Roman" panose="02020603050405020304" pitchFamily="18" charset="0"/>
                <a:cs typeface="Calibri" panose="020F0502020204030204" pitchFamily="34" charset="0"/>
              </a:rPr>
              <a:t>Some</a:t>
            </a:r>
            <a:r>
              <a:rPr lang="fr-FR" sz="4200" dirty="0">
                <a:effectLst/>
                <a:latin typeface="Calibri" panose="020F0502020204030204" pitchFamily="34" charset="0"/>
                <a:ea typeface="Times New Roman" panose="02020603050405020304" pitchFamily="18" charset="0"/>
                <a:cs typeface="Calibri" panose="020F0502020204030204" pitchFamily="34" charset="0"/>
              </a:rPr>
              <a:t> </a:t>
            </a:r>
            <a:r>
              <a:rPr lang="fr-FR" sz="4200" dirty="0" err="1">
                <a:effectLst/>
                <a:latin typeface="Calibri" panose="020F0502020204030204" pitchFamily="34" charset="0"/>
                <a:ea typeface="Times New Roman" panose="02020603050405020304" pitchFamily="18" charset="0"/>
                <a:cs typeface="Calibri" panose="020F0502020204030204" pitchFamily="34" charset="0"/>
              </a:rPr>
              <a:t>religious</a:t>
            </a:r>
            <a:r>
              <a:rPr lang="fr-FR" sz="4200" dirty="0">
                <a:effectLst/>
                <a:latin typeface="Calibri" panose="020F0502020204030204" pitchFamily="34" charset="0"/>
                <a:ea typeface="Times New Roman" panose="02020603050405020304" pitchFamily="18" charset="0"/>
                <a:cs typeface="Calibri" panose="020F0502020204030204" pitchFamily="34" charset="0"/>
              </a:rPr>
              <a:t> mariages: un nombre des / de mariages religieux</a:t>
            </a:r>
            <a:endParaRPr lang="en-GB" sz="4200" dirty="0">
              <a:effectLst/>
              <a:latin typeface="Calibri" panose="020F0502020204030204" pitchFamily="34" charset="0"/>
              <a:ea typeface="Times New Roman" panose="02020603050405020304" pitchFamily="18" charset="0"/>
              <a:cs typeface="Calibri" panose="020F0502020204030204" pitchFamily="34" charset="0"/>
            </a:endParaRPr>
          </a:p>
          <a:p>
            <a:pPr marL="0" indent="0">
              <a:buNone/>
            </a:pPr>
            <a:endParaRPr lang="en-GB" dirty="0"/>
          </a:p>
        </p:txBody>
      </p:sp>
      <p:sp>
        <p:nvSpPr>
          <p:cNvPr id="4" name="Content Placeholder 3">
            <a:extLst>
              <a:ext uri="{FF2B5EF4-FFF2-40B4-BE49-F238E27FC236}">
                <a16:creationId xmlns:a16="http://schemas.microsoft.com/office/drawing/2014/main" id="{CEBFAEF5-238B-06B6-95F3-F8ED7739BFD6}"/>
              </a:ext>
            </a:extLst>
          </p:cNvPr>
          <p:cNvSpPr>
            <a:spLocks noGrp="1"/>
          </p:cNvSpPr>
          <p:nvPr>
            <p:ph sz="half" idx="2"/>
          </p:nvPr>
        </p:nvSpPr>
        <p:spPr>
          <a:xfrm>
            <a:off x="5669280" y="914400"/>
            <a:ext cx="6210300" cy="5943599"/>
          </a:xfrm>
          <a:solidFill>
            <a:schemeClr val="accent2">
              <a:lumMod val="20000"/>
              <a:lumOff val="80000"/>
            </a:schemeClr>
          </a:solidFill>
        </p:spPr>
        <p:txBody>
          <a:bodyPr>
            <a:normAutofit fontScale="47500" lnSpcReduction="20000"/>
          </a:bodyPr>
          <a:lstStyle/>
          <a:p>
            <a:pPr marL="342900" lvl="0" indent="-342900">
              <a:lnSpc>
                <a:spcPct val="150000"/>
              </a:lnSpc>
              <a:buFont typeface="+mj-lt"/>
              <a:buAutoNum type="arabicPeriod"/>
              <a:tabLst>
                <a:tab pos="457200" algn="l"/>
              </a:tabLst>
            </a:pPr>
            <a:r>
              <a:rPr lang="fr-FR" sz="4200" dirty="0">
                <a:effectLst/>
                <a:latin typeface="Calibri" panose="020F0502020204030204" pitchFamily="34" charset="0"/>
                <a:ea typeface="Times New Roman" panose="02020603050405020304" pitchFamily="18" charset="0"/>
                <a:cs typeface="Calibri" panose="020F0502020204030204" pitchFamily="34" charset="0"/>
              </a:rPr>
              <a:t>La laïcité est devenue </a:t>
            </a:r>
            <a:r>
              <a:rPr lang="fr-FR" sz="4200" b="1" dirty="0">
                <a:effectLst/>
                <a:latin typeface="Calibri" panose="020F0502020204030204" pitchFamily="34" charset="0"/>
                <a:ea typeface="Times New Roman" panose="02020603050405020304" pitchFamily="18" charset="0"/>
                <a:cs typeface="Calibri" panose="020F0502020204030204" pitchFamily="34" charset="0"/>
              </a:rPr>
              <a:t>l’</a:t>
            </a:r>
            <a:r>
              <a:rPr lang="fr-FR" sz="4200" dirty="0">
                <a:effectLst/>
                <a:latin typeface="Calibri" panose="020F0502020204030204" pitchFamily="34" charset="0"/>
                <a:ea typeface="Times New Roman" panose="02020603050405020304" pitchFamily="18" charset="0"/>
                <a:cs typeface="Calibri" panose="020F0502020204030204" pitchFamily="34" charset="0"/>
              </a:rPr>
              <a:t> expression de l’insistance: contexte défini: on parle d’une expression spécifique</a:t>
            </a:r>
            <a:endParaRPr lang="en-GB" sz="42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nSpc>
                <a:spcPct val="150000"/>
              </a:lnSpc>
              <a:buFont typeface="+mj-lt"/>
              <a:buAutoNum type="arabicPeriod"/>
              <a:tabLst>
                <a:tab pos="457200" algn="l"/>
              </a:tabLst>
            </a:pPr>
            <a:r>
              <a:rPr lang="fr-FR" sz="4200" dirty="0">
                <a:effectLst/>
                <a:latin typeface="Calibri" panose="020F0502020204030204" pitchFamily="34" charset="0"/>
                <a:ea typeface="Times New Roman" panose="02020603050405020304" pitchFamily="18" charset="0"/>
                <a:cs typeface="Calibri" panose="020F0502020204030204" pitchFamily="34" charset="0"/>
              </a:rPr>
              <a:t>Un professeur </a:t>
            </a:r>
            <a:r>
              <a:rPr lang="fr-FR" sz="4200" b="1" dirty="0">
                <a:effectLst/>
                <a:latin typeface="Calibri" panose="020F0502020204030204" pitchFamily="34" charset="0"/>
                <a:ea typeface="Times New Roman" panose="02020603050405020304" pitchFamily="18" charset="0"/>
                <a:cs typeface="Calibri" panose="020F0502020204030204" pitchFamily="34" charset="0"/>
              </a:rPr>
              <a:t>de</a:t>
            </a:r>
            <a:r>
              <a:rPr lang="fr-FR" sz="4200" dirty="0">
                <a:effectLst/>
                <a:latin typeface="Calibri" panose="020F0502020204030204" pitchFamily="34" charset="0"/>
                <a:ea typeface="Times New Roman" panose="02020603050405020304" pitchFamily="18" charset="0"/>
                <a:cs typeface="Calibri" panose="020F0502020204030204" pitchFamily="34" charset="0"/>
              </a:rPr>
              <a:t> lycée (</a:t>
            </a:r>
            <a:r>
              <a:rPr lang="fr-FR" sz="4200" dirty="0">
                <a:latin typeface="Calibri" panose="020F0502020204030204" pitchFamily="34" charset="0"/>
                <a:ea typeface="Times New Roman" panose="02020603050405020304" pitchFamily="18" charset="0"/>
                <a:cs typeface="Calibri" panose="020F0502020204030204" pitchFamily="34" charset="0"/>
              </a:rPr>
              <a:t> vs </a:t>
            </a:r>
            <a:r>
              <a:rPr lang="fr-FR" sz="4200" dirty="0">
                <a:effectLst/>
                <a:latin typeface="Calibri" panose="020F0502020204030204" pitchFamily="34" charset="0"/>
                <a:ea typeface="Times New Roman" panose="02020603050405020304" pitchFamily="18" charset="0"/>
                <a:cs typeface="Calibri" panose="020F0502020204030204" pitchFamily="34" charset="0"/>
              </a:rPr>
              <a:t>le professeur du lycée)</a:t>
            </a:r>
            <a:endParaRPr lang="en-GB" sz="42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nSpc>
                <a:spcPct val="150000"/>
              </a:lnSpc>
              <a:buFont typeface="+mj-lt"/>
              <a:buAutoNum type="arabicPeriod"/>
              <a:tabLst>
                <a:tab pos="457200" algn="l"/>
              </a:tabLst>
            </a:pPr>
            <a:r>
              <a:rPr lang="fr-FR" sz="4200" dirty="0">
                <a:effectLst/>
                <a:latin typeface="Calibri" panose="020F0502020204030204" pitchFamily="34" charset="0"/>
                <a:ea typeface="Times New Roman" panose="02020603050405020304" pitchFamily="18" charset="0"/>
                <a:cs typeface="Calibri" panose="020F0502020204030204" pitchFamily="34" charset="0"/>
              </a:rPr>
              <a:t>La liberté </a:t>
            </a:r>
            <a:r>
              <a:rPr lang="fr-FR" sz="4200" b="1" dirty="0">
                <a:effectLst/>
                <a:latin typeface="Calibri" panose="020F0502020204030204" pitchFamily="34" charset="0"/>
                <a:ea typeface="Times New Roman" panose="02020603050405020304" pitchFamily="18" charset="0"/>
                <a:cs typeface="Calibri" panose="020F0502020204030204" pitchFamily="34" charset="0"/>
              </a:rPr>
              <a:t>d’</a:t>
            </a:r>
            <a:r>
              <a:rPr lang="fr-FR" sz="4200" dirty="0">
                <a:effectLst/>
                <a:latin typeface="Calibri" panose="020F0502020204030204" pitchFamily="34" charset="0"/>
                <a:ea typeface="Times New Roman" panose="02020603050405020304" pitchFamily="18" charset="0"/>
                <a:cs typeface="Calibri" panose="020F0502020204030204" pitchFamily="34" charset="0"/>
              </a:rPr>
              <a:t>expression (caractérisation du nom liberté)</a:t>
            </a:r>
          </a:p>
          <a:p>
            <a:pPr marL="342900" indent="-342900">
              <a:lnSpc>
                <a:spcPct val="150000"/>
              </a:lnSpc>
              <a:buFont typeface="+mj-lt"/>
              <a:buAutoNum type="arabicPeriod"/>
              <a:tabLst>
                <a:tab pos="457200" algn="l"/>
              </a:tabLst>
            </a:pPr>
            <a:r>
              <a:rPr lang="fr-FR" sz="4200" dirty="0">
                <a:effectLst/>
                <a:latin typeface="Calibri" panose="020F0502020204030204" pitchFamily="34" charset="0"/>
                <a:ea typeface="Times New Roman" panose="02020603050405020304" pitchFamily="18" charset="0"/>
                <a:cs typeface="Calibri" panose="020F0502020204030204" pitchFamily="34" charset="0"/>
              </a:rPr>
              <a:t>Un certificat </a:t>
            </a:r>
            <a:r>
              <a:rPr lang="fr-FR" sz="4200" b="1" dirty="0">
                <a:effectLst/>
                <a:latin typeface="Calibri" panose="020F0502020204030204" pitchFamily="34" charset="0"/>
                <a:ea typeface="Times New Roman" panose="02020603050405020304" pitchFamily="18" charset="0"/>
                <a:cs typeface="Calibri" panose="020F0502020204030204" pitchFamily="34" charset="0"/>
              </a:rPr>
              <a:t>de </a:t>
            </a:r>
            <a:r>
              <a:rPr lang="fr-FR" sz="4200" dirty="0">
                <a:effectLst/>
                <a:latin typeface="Calibri" panose="020F0502020204030204" pitchFamily="34" charset="0"/>
                <a:ea typeface="Times New Roman" panose="02020603050405020304" pitchFamily="18" charset="0"/>
                <a:cs typeface="Calibri" panose="020F0502020204030204" pitchFamily="34" charset="0"/>
              </a:rPr>
              <a:t>virginité (caractérisation du nom certificat)</a:t>
            </a:r>
          </a:p>
          <a:p>
            <a:pPr marL="342900" indent="-342900">
              <a:lnSpc>
                <a:spcPct val="150000"/>
              </a:lnSpc>
              <a:buFont typeface="+mj-lt"/>
              <a:buAutoNum type="arabicPeriod"/>
              <a:tabLst>
                <a:tab pos="457200" algn="l"/>
              </a:tabLst>
            </a:pPr>
            <a:r>
              <a:rPr lang="fr-FR" sz="4200" dirty="0">
                <a:effectLst/>
                <a:latin typeface="Calibri" panose="020F0502020204030204" pitchFamily="34" charset="0"/>
                <a:ea typeface="Times New Roman" panose="02020603050405020304" pitchFamily="18" charset="0"/>
                <a:cs typeface="Calibri" panose="020F0502020204030204" pitchFamily="34" charset="0"/>
              </a:rPr>
              <a:t>Un acte </a:t>
            </a:r>
            <a:r>
              <a:rPr lang="fr-FR" sz="4200" b="1" dirty="0">
                <a:effectLst/>
                <a:latin typeface="Calibri" panose="020F0502020204030204" pitchFamily="34" charset="0"/>
                <a:ea typeface="Times New Roman" panose="02020603050405020304" pitchFamily="18" charset="0"/>
                <a:cs typeface="Calibri" panose="020F0502020204030204" pitchFamily="34" charset="0"/>
              </a:rPr>
              <a:t>de </a:t>
            </a:r>
            <a:r>
              <a:rPr lang="fr-FR" sz="4200" dirty="0">
                <a:effectLst/>
                <a:latin typeface="Calibri" panose="020F0502020204030204" pitchFamily="34" charset="0"/>
                <a:ea typeface="Times New Roman" panose="02020603050405020304" pitchFamily="18" charset="0"/>
                <a:cs typeface="Calibri" panose="020F0502020204030204" pitchFamily="34" charset="0"/>
              </a:rPr>
              <a:t>mariage (caractérisation du nom acte)</a:t>
            </a:r>
            <a:endParaRPr lang="en-GB" sz="42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nSpc>
                <a:spcPct val="150000"/>
              </a:lnSpc>
              <a:buFont typeface="+mj-lt"/>
              <a:buAutoNum type="arabicPeriod"/>
              <a:tabLst>
                <a:tab pos="457200" algn="l"/>
              </a:tabLst>
            </a:pPr>
            <a:r>
              <a:rPr lang="fr-FR" sz="4200" dirty="0">
                <a:effectLst/>
                <a:latin typeface="Calibri" panose="020F0502020204030204" pitchFamily="34" charset="0"/>
                <a:ea typeface="Times New Roman" panose="02020603050405020304" pitchFamily="18" charset="0"/>
                <a:cs typeface="Calibri" panose="020F0502020204030204" pitchFamily="34" charset="0"/>
              </a:rPr>
              <a:t>Le projet de loi met en place </a:t>
            </a:r>
            <a:r>
              <a:rPr lang="fr-FR" sz="4200" b="1" dirty="0">
                <a:effectLst/>
                <a:latin typeface="Calibri" panose="020F0502020204030204" pitchFamily="34" charset="0"/>
                <a:ea typeface="Times New Roman" panose="02020603050405020304" pitchFamily="18" charset="0"/>
                <a:cs typeface="Calibri" panose="020F0502020204030204" pitchFamily="34" charset="0"/>
              </a:rPr>
              <a:t>des </a:t>
            </a:r>
            <a:r>
              <a:rPr lang="fr-FR" sz="4200" dirty="0">
                <a:effectLst/>
                <a:latin typeface="Calibri" panose="020F0502020204030204" pitchFamily="34" charset="0"/>
                <a:ea typeface="Times New Roman" panose="02020603050405020304" pitchFamily="18" charset="0"/>
                <a:cs typeface="Calibri" panose="020F0502020204030204" pitchFamily="34" charset="0"/>
              </a:rPr>
              <a:t>contrôles plus stricts (contexte indéterminé- un certain nombre de contrôles)</a:t>
            </a:r>
            <a:endParaRPr lang="en-GB" sz="42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nSpc>
                <a:spcPct val="150000"/>
              </a:lnSpc>
              <a:buFont typeface="+mj-lt"/>
              <a:buAutoNum type="arabicPeriod"/>
              <a:tabLst>
                <a:tab pos="457200" algn="l"/>
              </a:tabLst>
            </a:pPr>
            <a:r>
              <a:rPr lang="fr-FR" sz="4200" dirty="0">
                <a:latin typeface="Calibri" panose="020F0502020204030204" pitchFamily="34" charset="0"/>
                <a:ea typeface="Times New Roman" panose="02020603050405020304" pitchFamily="18" charset="0"/>
                <a:cs typeface="Calibri" panose="020F0502020204030204" pitchFamily="34" charset="0"/>
              </a:rPr>
              <a:t>U</a:t>
            </a:r>
            <a:r>
              <a:rPr lang="fr-FR" sz="4200" dirty="0">
                <a:effectLst/>
                <a:latin typeface="Calibri" panose="020F0502020204030204" pitchFamily="34" charset="0"/>
                <a:ea typeface="Times New Roman" panose="02020603050405020304" pitchFamily="18" charset="0"/>
                <a:cs typeface="Calibri" panose="020F0502020204030204" pitchFamily="34" charset="0"/>
              </a:rPr>
              <a:t>n nombre </a:t>
            </a:r>
            <a:r>
              <a:rPr lang="fr-FR" sz="4200" b="1" dirty="0">
                <a:effectLst/>
                <a:latin typeface="Calibri" panose="020F0502020204030204" pitchFamily="34" charset="0"/>
                <a:ea typeface="Times New Roman" panose="02020603050405020304" pitchFamily="18" charset="0"/>
                <a:cs typeface="Calibri" panose="020F0502020204030204" pitchFamily="34" charset="0"/>
              </a:rPr>
              <a:t>de</a:t>
            </a:r>
            <a:r>
              <a:rPr lang="fr-FR" sz="4200" dirty="0">
                <a:effectLst/>
                <a:latin typeface="Calibri" panose="020F0502020204030204" pitchFamily="34" charset="0"/>
                <a:ea typeface="Times New Roman" panose="02020603050405020304" pitchFamily="18" charset="0"/>
                <a:cs typeface="Calibri" panose="020F0502020204030204" pitchFamily="34" charset="0"/>
              </a:rPr>
              <a:t> mariages religieux (expression de la quantité)</a:t>
            </a:r>
            <a:endParaRPr lang="en-GB" sz="4200" dirty="0">
              <a:effectLst/>
              <a:latin typeface="Calibri" panose="020F0502020204030204" pitchFamily="34" charset="0"/>
              <a:ea typeface="Times New Roman" panose="02020603050405020304" pitchFamily="18" charset="0"/>
              <a:cs typeface="Calibri" panose="020F0502020204030204" pitchFamily="34" charset="0"/>
            </a:endParaRPr>
          </a:p>
          <a:p>
            <a:endParaRPr lang="en-GB" dirty="0"/>
          </a:p>
        </p:txBody>
      </p:sp>
    </p:spTree>
    <p:extLst>
      <p:ext uri="{BB962C8B-B14F-4D97-AF65-F5344CB8AC3E}">
        <p14:creationId xmlns:p14="http://schemas.microsoft.com/office/powerpoint/2010/main" val="4047403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566BC-9F76-F231-319F-BFF89E960686}"/>
              </a:ext>
            </a:extLst>
          </p:cNvPr>
          <p:cNvSpPr>
            <a:spLocks noGrp="1"/>
          </p:cNvSpPr>
          <p:nvPr>
            <p:ph type="title"/>
          </p:nvPr>
        </p:nvSpPr>
        <p:spPr>
          <a:xfrm>
            <a:off x="3764280" y="106680"/>
            <a:ext cx="4107180" cy="457200"/>
          </a:xfrm>
          <a:solidFill>
            <a:schemeClr val="bg1"/>
          </a:solidFill>
        </p:spPr>
        <p:txBody>
          <a:bodyPr>
            <a:noAutofit/>
          </a:bodyPr>
          <a:lstStyle/>
          <a:p>
            <a:pPr algn="ctr"/>
            <a:r>
              <a:rPr lang="en-GB" sz="2400" dirty="0">
                <a:latin typeface="Century Schoolbook" panose="02040604050505020304" pitchFamily="18" charset="0"/>
              </a:rPr>
              <a:t>Les constructions </a:t>
            </a:r>
            <a:r>
              <a:rPr lang="en-GB" sz="2400" dirty="0" err="1">
                <a:latin typeface="Century Schoolbook" panose="02040604050505020304" pitchFamily="18" charset="0"/>
              </a:rPr>
              <a:t>verbales</a:t>
            </a:r>
            <a:endParaRPr lang="en-GB" sz="2400" dirty="0">
              <a:latin typeface="Century Schoolbook" panose="02040604050505020304" pitchFamily="18" charset="0"/>
            </a:endParaRPr>
          </a:p>
        </p:txBody>
      </p:sp>
      <p:sp>
        <p:nvSpPr>
          <p:cNvPr id="3" name="Content Placeholder 2">
            <a:extLst>
              <a:ext uri="{FF2B5EF4-FFF2-40B4-BE49-F238E27FC236}">
                <a16:creationId xmlns:a16="http://schemas.microsoft.com/office/drawing/2014/main" id="{978DFB04-6D6C-A5F7-0D72-2BC7B5A71A36}"/>
              </a:ext>
            </a:extLst>
          </p:cNvPr>
          <p:cNvSpPr>
            <a:spLocks noGrp="1"/>
          </p:cNvSpPr>
          <p:nvPr>
            <p:ph sz="half" idx="1"/>
          </p:nvPr>
        </p:nvSpPr>
        <p:spPr>
          <a:xfrm>
            <a:off x="297180" y="717549"/>
            <a:ext cx="5374958" cy="6033771"/>
          </a:xfrm>
          <a:solidFill>
            <a:schemeClr val="tx2">
              <a:lumMod val="10000"/>
              <a:lumOff val="90000"/>
            </a:schemeClr>
          </a:solidFill>
        </p:spPr>
        <p:txBody>
          <a:bodyPr>
            <a:normAutofit fontScale="25000" lnSpcReduction="20000"/>
          </a:bodyPr>
          <a:lstStyle/>
          <a:p>
            <a:pPr marL="342900" lvl="0" indent="-342900">
              <a:lnSpc>
                <a:spcPct val="120000"/>
              </a:lnSpc>
              <a:buFont typeface="+mj-lt"/>
              <a:buAutoNum type="arabicPeriod"/>
              <a:tabLst>
                <a:tab pos="457200" algn="l"/>
              </a:tabLst>
            </a:pPr>
            <a:r>
              <a:rPr lang="en-GB" sz="7200" dirty="0">
                <a:effectLst/>
                <a:latin typeface="Century Schoolbook" panose="02040604050505020304" pitchFamily="18" charset="0"/>
                <a:ea typeface="Times New Roman" panose="02020603050405020304" pitchFamily="18" charset="0"/>
                <a:cs typeface="Calibri" panose="020F0502020204030204" pitchFamily="34" charset="0"/>
              </a:rPr>
              <a:t>To show someone something</a:t>
            </a:r>
          </a:p>
          <a:p>
            <a:pPr marL="342900" lvl="0" indent="-342900">
              <a:lnSpc>
                <a:spcPct val="120000"/>
              </a:lnSpc>
              <a:buFont typeface="+mj-lt"/>
              <a:buAutoNum type="arabicPeriod"/>
              <a:tabLst>
                <a:tab pos="457200" algn="l"/>
              </a:tabLst>
            </a:pPr>
            <a:r>
              <a:rPr lang="en-GB" sz="7200" dirty="0">
                <a:effectLst/>
                <a:latin typeface="Century Schoolbook" panose="02040604050505020304" pitchFamily="18" charset="0"/>
                <a:ea typeface="Times New Roman" panose="02020603050405020304" pitchFamily="18" charset="0"/>
                <a:cs typeface="Calibri" panose="020F0502020204030204" pitchFamily="34" charset="0"/>
              </a:rPr>
              <a:t>To ask someone something</a:t>
            </a:r>
          </a:p>
          <a:p>
            <a:pPr marL="342900" lvl="0" indent="-342900">
              <a:lnSpc>
                <a:spcPct val="120000"/>
              </a:lnSpc>
              <a:buFont typeface="+mj-lt"/>
              <a:buAutoNum type="arabicPeriod"/>
              <a:tabLst>
                <a:tab pos="457200" algn="l"/>
              </a:tabLst>
            </a:pPr>
            <a:r>
              <a:rPr lang="en-GB" sz="7200" dirty="0">
                <a:effectLst/>
                <a:latin typeface="Century Schoolbook" panose="02040604050505020304" pitchFamily="18" charset="0"/>
                <a:ea typeface="Times New Roman" panose="02020603050405020304" pitchFamily="18" charset="0"/>
                <a:cs typeface="Calibri" panose="020F0502020204030204" pitchFamily="34" charset="0"/>
              </a:rPr>
              <a:t>To think about something (</a:t>
            </a:r>
            <a:r>
              <a:rPr lang="en-GB" sz="7200" dirty="0" err="1">
                <a:effectLst/>
                <a:latin typeface="Century Schoolbook" panose="02040604050505020304" pitchFamily="18" charset="0"/>
                <a:ea typeface="Times New Roman" panose="02020603050405020304" pitchFamily="18" charset="0"/>
                <a:cs typeface="Calibri" panose="020F0502020204030204" pitchFamily="34" charset="0"/>
              </a:rPr>
              <a:t>réfléchir</a:t>
            </a:r>
            <a:r>
              <a:rPr lang="en-GB" sz="7200" dirty="0">
                <a:effectLst/>
                <a:latin typeface="Century Schoolbook" panose="02040604050505020304" pitchFamily="18" charset="0"/>
                <a:ea typeface="Times New Roman" panose="02020603050405020304" pitchFamily="18" charset="0"/>
                <a:cs typeface="Calibri" panose="020F0502020204030204" pitchFamily="34" charset="0"/>
              </a:rPr>
              <a:t>)</a:t>
            </a:r>
          </a:p>
          <a:p>
            <a:pPr marL="342900" lvl="0" indent="-342900">
              <a:lnSpc>
                <a:spcPct val="120000"/>
              </a:lnSpc>
              <a:buFont typeface="+mj-lt"/>
              <a:buAutoNum type="arabicPeriod"/>
              <a:tabLst>
                <a:tab pos="457200" algn="l"/>
              </a:tabLst>
            </a:pPr>
            <a:r>
              <a:rPr lang="en-GB" sz="7200" dirty="0">
                <a:effectLst/>
                <a:latin typeface="Century Schoolbook" panose="02040604050505020304" pitchFamily="18" charset="0"/>
                <a:ea typeface="Times New Roman" panose="02020603050405020304" pitchFamily="18" charset="0"/>
                <a:cs typeface="Calibri" panose="020F0502020204030204" pitchFamily="34" charset="0"/>
              </a:rPr>
              <a:t>To want to do something</a:t>
            </a:r>
          </a:p>
          <a:p>
            <a:pPr marL="342900" lvl="0" indent="-342900">
              <a:lnSpc>
                <a:spcPct val="120000"/>
              </a:lnSpc>
              <a:buFont typeface="+mj-lt"/>
              <a:buAutoNum type="arabicPeriod"/>
              <a:tabLst>
                <a:tab pos="457200" algn="l"/>
              </a:tabLst>
            </a:pPr>
            <a:r>
              <a:rPr lang="en-GB" sz="7200" dirty="0">
                <a:effectLst/>
                <a:latin typeface="Century Schoolbook" panose="02040604050505020304" pitchFamily="18" charset="0"/>
                <a:ea typeface="Times New Roman" panose="02020603050405020304" pitchFamily="18" charset="0"/>
                <a:cs typeface="Calibri" panose="020F0502020204030204" pitchFamily="34" charset="0"/>
              </a:rPr>
              <a:t>To strike someone</a:t>
            </a:r>
          </a:p>
          <a:p>
            <a:pPr marL="342900" lvl="0" indent="-342900">
              <a:lnSpc>
                <a:spcPct val="120000"/>
              </a:lnSpc>
              <a:buFont typeface="+mj-lt"/>
              <a:buAutoNum type="arabicPeriod"/>
              <a:tabLst>
                <a:tab pos="457200" algn="l"/>
              </a:tabLst>
            </a:pPr>
            <a:r>
              <a:rPr lang="en-GB" sz="7200" dirty="0">
                <a:effectLst/>
                <a:latin typeface="Century Schoolbook" panose="02040604050505020304" pitchFamily="18" charset="0"/>
                <a:ea typeface="Times New Roman" panose="02020603050405020304" pitchFamily="18" charset="0"/>
                <a:cs typeface="Calibri" panose="020F0502020204030204" pitchFamily="34" charset="0"/>
              </a:rPr>
              <a:t>To fund something/ to pay for something</a:t>
            </a:r>
          </a:p>
          <a:p>
            <a:pPr marL="342900" lvl="0" indent="-342900">
              <a:lnSpc>
                <a:spcPct val="120000"/>
              </a:lnSpc>
              <a:buFont typeface="+mj-lt"/>
              <a:buAutoNum type="arabicPeriod"/>
              <a:tabLst>
                <a:tab pos="457200" algn="l"/>
              </a:tabLst>
            </a:pPr>
            <a:r>
              <a:rPr lang="en-GB" sz="7200" dirty="0">
                <a:effectLst/>
                <a:latin typeface="Century Schoolbook" panose="02040604050505020304" pitchFamily="18" charset="0"/>
                <a:ea typeface="Times New Roman" panose="02020603050405020304" pitchFamily="18" charset="0"/>
                <a:cs typeface="Calibri" panose="020F0502020204030204" pitchFamily="34" charset="0"/>
              </a:rPr>
              <a:t>To give someone something</a:t>
            </a:r>
          </a:p>
          <a:p>
            <a:pPr marL="342900" lvl="0" indent="-342900">
              <a:lnSpc>
                <a:spcPct val="120000"/>
              </a:lnSpc>
              <a:buFont typeface="+mj-lt"/>
              <a:buAutoNum type="arabicPeriod"/>
              <a:tabLst>
                <a:tab pos="457200" algn="l"/>
              </a:tabLst>
            </a:pPr>
            <a:r>
              <a:rPr lang="en-GB" sz="7200" dirty="0">
                <a:effectLst/>
                <a:latin typeface="Century Schoolbook" panose="02040604050505020304" pitchFamily="18" charset="0"/>
                <a:ea typeface="Times New Roman" panose="02020603050405020304" pitchFamily="18" charset="0"/>
                <a:cs typeface="Calibri" panose="020F0502020204030204" pitchFamily="34" charset="0"/>
              </a:rPr>
              <a:t>To incite hatred</a:t>
            </a:r>
          </a:p>
          <a:p>
            <a:pPr marL="342900" lvl="0" indent="-342900">
              <a:lnSpc>
                <a:spcPct val="120000"/>
              </a:lnSpc>
              <a:buFont typeface="+mj-lt"/>
              <a:buAutoNum type="arabicPeriod"/>
              <a:tabLst>
                <a:tab pos="457200" algn="l"/>
              </a:tabLst>
            </a:pPr>
            <a:r>
              <a:rPr lang="en-GB" sz="7200" dirty="0">
                <a:effectLst/>
                <a:latin typeface="Century Schoolbook" panose="02040604050505020304" pitchFamily="18" charset="0"/>
                <a:ea typeface="Times New Roman" panose="02020603050405020304" pitchFamily="18" charset="0"/>
                <a:cs typeface="Calibri" panose="020F0502020204030204" pitchFamily="34" charset="0"/>
              </a:rPr>
              <a:t>To encourage someone to do something</a:t>
            </a:r>
          </a:p>
          <a:p>
            <a:pPr marL="342900" lvl="0" indent="-342900">
              <a:lnSpc>
                <a:spcPct val="120000"/>
              </a:lnSpc>
              <a:buFont typeface="+mj-lt"/>
              <a:buAutoNum type="arabicPeriod"/>
              <a:tabLst>
                <a:tab pos="457200" algn="l"/>
              </a:tabLst>
            </a:pPr>
            <a:r>
              <a:rPr lang="en-GB" sz="7200" dirty="0">
                <a:effectLst/>
                <a:latin typeface="Century Schoolbook" panose="02040604050505020304" pitchFamily="18" charset="0"/>
                <a:ea typeface="Times New Roman" panose="02020603050405020304" pitchFamily="18" charset="0"/>
                <a:cs typeface="Calibri" panose="020F0502020204030204" pitchFamily="34" charset="0"/>
              </a:rPr>
              <a:t>To coerce someone into doing something</a:t>
            </a:r>
          </a:p>
          <a:p>
            <a:pPr marL="342900" lvl="0" indent="-342900">
              <a:lnSpc>
                <a:spcPct val="120000"/>
              </a:lnSpc>
              <a:buFont typeface="+mj-lt"/>
              <a:buAutoNum type="arabicPeriod"/>
              <a:tabLst>
                <a:tab pos="457200" algn="l"/>
              </a:tabLst>
            </a:pPr>
            <a:r>
              <a:rPr lang="en-GB" sz="7200" dirty="0">
                <a:effectLst/>
                <a:latin typeface="Century Schoolbook" panose="02040604050505020304" pitchFamily="18" charset="0"/>
                <a:ea typeface="Times New Roman" panose="02020603050405020304" pitchFamily="18" charset="0"/>
                <a:cs typeface="Calibri" panose="020F0502020204030204" pitchFamily="34" charset="0"/>
              </a:rPr>
              <a:t>To forbid someone from doing something</a:t>
            </a:r>
          </a:p>
          <a:p>
            <a:pPr marL="342900" lvl="0" indent="-342900">
              <a:lnSpc>
                <a:spcPct val="120000"/>
              </a:lnSpc>
              <a:buFont typeface="+mj-lt"/>
              <a:buAutoNum type="arabicPeriod"/>
              <a:tabLst>
                <a:tab pos="457200" algn="l"/>
              </a:tabLst>
            </a:pPr>
            <a:r>
              <a:rPr lang="en-GB" sz="7200" dirty="0">
                <a:effectLst/>
                <a:latin typeface="Century Schoolbook" panose="02040604050505020304" pitchFamily="18" charset="0"/>
                <a:ea typeface="Times New Roman" panose="02020603050405020304" pitchFamily="18" charset="0"/>
                <a:cs typeface="Calibri" panose="020F0502020204030204" pitchFamily="34" charset="0"/>
              </a:rPr>
              <a:t>To prevent someone from doing something</a:t>
            </a:r>
          </a:p>
          <a:p>
            <a:pPr marL="342900" lvl="0" indent="-342900">
              <a:lnSpc>
                <a:spcPct val="120000"/>
              </a:lnSpc>
              <a:buFont typeface="+mj-lt"/>
              <a:buAutoNum type="arabicPeriod"/>
              <a:tabLst>
                <a:tab pos="457200" algn="l"/>
              </a:tabLst>
            </a:pPr>
            <a:r>
              <a:rPr lang="en-GB" sz="7200" dirty="0">
                <a:effectLst/>
                <a:latin typeface="Century Schoolbook" panose="02040604050505020304" pitchFamily="18" charset="0"/>
                <a:ea typeface="Times New Roman" panose="02020603050405020304" pitchFamily="18" charset="0"/>
                <a:cs typeface="Calibri" panose="020F0502020204030204" pitchFamily="34" charset="0"/>
              </a:rPr>
              <a:t>To deny someone something</a:t>
            </a:r>
          </a:p>
          <a:p>
            <a:pPr marL="342900" lvl="0" indent="-342900">
              <a:lnSpc>
                <a:spcPct val="120000"/>
              </a:lnSpc>
              <a:buFont typeface="+mj-lt"/>
              <a:buAutoNum type="arabicPeriod"/>
              <a:tabLst>
                <a:tab pos="457200" algn="l"/>
              </a:tabLst>
            </a:pPr>
            <a:r>
              <a:rPr lang="en-GB" sz="7200" dirty="0">
                <a:effectLst/>
                <a:latin typeface="Century Schoolbook" panose="02040604050505020304" pitchFamily="18" charset="0"/>
                <a:ea typeface="Times New Roman" panose="02020603050405020304" pitchFamily="18" charset="0"/>
                <a:cs typeface="Calibri" panose="020F0502020204030204" pitchFamily="34" charset="0"/>
              </a:rPr>
              <a:t>To provide someone with something</a:t>
            </a:r>
          </a:p>
          <a:p>
            <a:pPr marL="0" indent="0">
              <a:lnSpc>
                <a:spcPct val="150000"/>
              </a:lnSpc>
              <a:buNone/>
            </a:pPr>
            <a:endParaRPr lang="en-GB" sz="1800" dirty="0">
              <a:effectLst/>
              <a:latin typeface="Calibri" panose="020F0502020204030204" pitchFamily="34" charset="0"/>
              <a:ea typeface="Times New Roman" panose="02020603050405020304" pitchFamily="18" charset="0"/>
              <a:cs typeface="Calibri" panose="020F0502020204030204" pitchFamily="34" charset="0"/>
            </a:endParaRPr>
          </a:p>
        </p:txBody>
      </p:sp>
      <p:sp>
        <p:nvSpPr>
          <p:cNvPr id="4" name="Content Placeholder 3">
            <a:extLst>
              <a:ext uri="{FF2B5EF4-FFF2-40B4-BE49-F238E27FC236}">
                <a16:creationId xmlns:a16="http://schemas.microsoft.com/office/drawing/2014/main" id="{2945C2C5-6100-828F-4EA1-83969EB4807A}"/>
              </a:ext>
            </a:extLst>
          </p:cNvPr>
          <p:cNvSpPr>
            <a:spLocks noGrp="1"/>
          </p:cNvSpPr>
          <p:nvPr>
            <p:ph sz="half" idx="2"/>
          </p:nvPr>
        </p:nvSpPr>
        <p:spPr>
          <a:xfrm>
            <a:off x="5875022" y="739457"/>
            <a:ext cx="6019798" cy="6033771"/>
          </a:xfrm>
          <a:solidFill>
            <a:schemeClr val="accent2">
              <a:lumMod val="20000"/>
              <a:lumOff val="80000"/>
            </a:schemeClr>
          </a:solidFill>
        </p:spPr>
        <p:txBody>
          <a:bodyPr>
            <a:normAutofit fontScale="25000" lnSpcReduction="20000"/>
          </a:bodyPr>
          <a:lstStyle/>
          <a:p>
            <a:pPr marL="514350" indent="-514350">
              <a:buAutoNum type="arabicPeriod"/>
            </a:pPr>
            <a:endParaRPr lang="en-GB" sz="8000" dirty="0">
              <a:latin typeface="Century Schoolbook" panose="02040604050505020304" pitchFamily="18" charset="0"/>
              <a:cs typeface="Calibri" panose="020F0502020204030204" pitchFamily="34" charset="0"/>
            </a:endParaRPr>
          </a:p>
          <a:p>
            <a:pPr marL="514350" indent="-514350">
              <a:buAutoNum type="arabicPeriod"/>
            </a:pPr>
            <a:r>
              <a:rPr lang="en-GB" sz="8000" dirty="0" err="1">
                <a:latin typeface="Century Schoolbook" panose="02040604050505020304" pitchFamily="18" charset="0"/>
                <a:cs typeface="Calibri" panose="020F0502020204030204" pitchFamily="34" charset="0"/>
              </a:rPr>
              <a:t>Montrer</a:t>
            </a:r>
            <a:r>
              <a:rPr lang="en-GB" sz="8000" dirty="0">
                <a:latin typeface="Century Schoolbook" panose="02040604050505020304" pitchFamily="18" charset="0"/>
                <a:cs typeface="Calibri" panose="020F0502020204030204" pitchFamily="34" charset="0"/>
              </a:rPr>
              <a:t> </a:t>
            </a:r>
            <a:r>
              <a:rPr lang="en-GB" sz="8000" dirty="0" err="1">
                <a:solidFill>
                  <a:srgbClr val="00B050"/>
                </a:solidFill>
                <a:latin typeface="Century Schoolbook" panose="02040604050505020304" pitchFamily="18" charset="0"/>
                <a:cs typeface="Calibri" panose="020F0502020204030204" pitchFamily="34" charset="0"/>
              </a:rPr>
              <a:t>qqch</a:t>
            </a:r>
            <a:r>
              <a:rPr lang="en-GB" sz="8000" dirty="0">
                <a:latin typeface="Century Schoolbook" panose="02040604050505020304" pitchFamily="18" charset="0"/>
                <a:cs typeface="Calibri" panose="020F0502020204030204" pitchFamily="34" charset="0"/>
              </a:rPr>
              <a:t> </a:t>
            </a:r>
            <a:r>
              <a:rPr lang="en-US" sz="8000" dirty="0">
                <a:solidFill>
                  <a:srgbClr val="FF0000"/>
                </a:solidFill>
                <a:latin typeface="Century Schoolbook" panose="02040604050505020304" pitchFamily="18" charset="0"/>
                <a:cs typeface="Calibri" panose="020F0502020204030204" pitchFamily="34" charset="0"/>
              </a:rPr>
              <a:t>à </a:t>
            </a:r>
            <a:r>
              <a:rPr lang="en-US" sz="8000" dirty="0" err="1">
                <a:latin typeface="Century Schoolbook" panose="02040604050505020304" pitchFamily="18" charset="0"/>
                <a:cs typeface="Calibri" panose="020F0502020204030204" pitchFamily="34" charset="0"/>
              </a:rPr>
              <a:t>qqn</a:t>
            </a:r>
            <a:endParaRPr lang="en-US" sz="8000" dirty="0">
              <a:latin typeface="Century Schoolbook" panose="02040604050505020304" pitchFamily="18" charset="0"/>
              <a:cs typeface="Calibri" panose="020F0502020204030204" pitchFamily="34" charset="0"/>
            </a:endParaRPr>
          </a:p>
          <a:p>
            <a:pPr marL="514350" indent="-514350">
              <a:buAutoNum type="arabicPeriod"/>
            </a:pPr>
            <a:r>
              <a:rPr lang="en-US" sz="8000" dirty="0">
                <a:latin typeface="Century Schoolbook" panose="02040604050505020304" pitchFamily="18" charset="0"/>
                <a:cs typeface="Calibri" panose="020F0502020204030204" pitchFamily="34" charset="0"/>
              </a:rPr>
              <a:t>Demander </a:t>
            </a:r>
            <a:r>
              <a:rPr lang="en-US" sz="8000" dirty="0" err="1">
                <a:solidFill>
                  <a:srgbClr val="00B050"/>
                </a:solidFill>
                <a:latin typeface="Century Schoolbook" panose="02040604050505020304" pitchFamily="18" charset="0"/>
                <a:cs typeface="Calibri" panose="020F0502020204030204" pitchFamily="34" charset="0"/>
              </a:rPr>
              <a:t>qqch</a:t>
            </a:r>
            <a:r>
              <a:rPr lang="en-US" sz="8000" dirty="0">
                <a:latin typeface="Century Schoolbook" panose="02040604050505020304" pitchFamily="18" charset="0"/>
                <a:cs typeface="Calibri" panose="020F0502020204030204" pitchFamily="34" charset="0"/>
              </a:rPr>
              <a:t> </a:t>
            </a:r>
            <a:r>
              <a:rPr lang="en-US" sz="8000" dirty="0">
                <a:solidFill>
                  <a:srgbClr val="FF0000"/>
                </a:solidFill>
                <a:latin typeface="Century Schoolbook" panose="02040604050505020304" pitchFamily="18" charset="0"/>
                <a:cs typeface="Calibri" panose="020F0502020204030204" pitchFamily="34" charset="0"/>
              </a:rPr>
              <a:t>à </a:t>
            </a:r>
            <a:r>
              <a:rPr lang="en-US" sz="8000" dirty="0" err="1">
                <a:latin typeface="Century Schoolbook" panose="02040604050505020304" pitchFamily="18" charset="0"/>
                <a:cs typeface="Calibri" panose="020F0502020204030204" pitchFamily="34" charset="0"/>
              </a:rPr>
              <a:t>qqn</a:t>
            </a:r>
            <a:endParaRPr lang="en-US" sz="8000" dirty="0">
              <a:latin typeface="Century Schoolbook" panose="02040604050505020304" pitchFamily="18" charset="0"/>
              <a:cs typeface="Calibri" panose="020F0502020204030204" pitchFamily="34" charset="0"/>
            </a:endParaRPr>
          </a:p>
          <a:p>
            <a:pPr marL="514350" indent="-514350">
              <a:buAutoNum type="arabicPeriod"/>
            </a:pPr>
            <a:r>
              <a:rPr lang="en-US" sz="8000" dirty="0" err="1">
                <a:latin typeface="Century Schoolbook" panose="02040604050505020304" pitchFamily="18" charset="0"/>
                <a:cs typeface="Calibri" panose="020F0502020204030204" pitchFamily="34" charset="0"/>
              </a:rPr>
              <a:t>Réfléchir</a:t>
            </a:r>
            <a:r>
              <a:rPr lang="en-US" sz="8000" dirty="0">
                <a:latin typeface="Century Schoolbook" panose="02040604050505020304" pitchFamily="18" charset="0"/>
                <a:cs typeface="Calibri" panose="020F0502020204030204" pitchFamily="34" charset="0"/>
              </a:rPr>
              <a:t> </a:t>
            </a:r>
            <a:r>
              <a:rPr lang="en-US" sz="8000" dirty="0">
                <a:solidFill>
                  <a:srgbClr val="FF0000"/>
                </a:solidFill>
                <a:latin typeface="Century Schoolbook" panose="02040604050505020304" pitchFamily="18" charset="0"/>
                <a:cs typeface="Calibri" panose="020F0502020204030204" pitchFamily="34" charset="0"/>
              </a:rPr>
              <a:t>à </a:t>
            </a:r>
            <a:r>
              <a:rPr lang="en-US" sz="8000" dirty="0" err="1">
                <a:latin typeface="Century Schoolbook" panose="02040604050505020304" pitchFamily="18" charset="0"/>
                <a:cs typeface="Calibri" panose="020F0502020204030204" pitchFamily="34" charset="0"/>
              </a:rPr>
              <a:t>qqch</a:t>
            </a:r>
            <a:endParaRPr lang="en-US" sz="8000" dirty="0">
              <a:latin typeface="Century Schoolbook" panose="02040604050505020304" pitchFamily="18" charset="0"/>
              <a:cs typeface="Calibri" panose="020F0502020204030204" pitchFamily="34" charset="0"/>
            </a:endParaRPr>
          </a:p>
          <a:p>
            <a:pPr marL="514350" indent="-514350">
              <a:buAutoNum type="arabicPeriod"/>
            </a:pPr>
            <a:r>
              <a:rPr lang="en-US" sz="8000" dirty="0" err="1">
                <a:latin typeface="Century Schoolbook" panose="02040604050505020304" pitchFamily="18" charset="0"/>
                <a:cs typeface="Calibri" panose="020F0502020204030204" pitchFamily="34" charset="0"/>
              </a:rPr>
              <a:t>Vouloir</a:t>
            </a:r>
            <a:r>
              <a:rPr lang="en-US" sz="8000" dirty="0">
                <a:latin typeface="Century Schoolbook" panose="02040604050505020304" pitchFamily="18" charset="0"/>
                <a:cs typeface="Calibri" panose="020F0502020204030204" pitchFamily="34" charset="0"/>
              </a:rPr>
              <a:t> faire </a:t>
            </a:r>
            <a:r>
              <a:rPr lang="en-US" sz="8000" dirty="0" err="1">
                <a:latin typeface="Century Schoolbook" panose="02040604050505020304" pitchFamily="18" charset="0"/>
                <a:cs typeface="Calibri" panose="020F0502020204030204" pitchFamily="34" charset="0"/>
              </a:rPr>
              <a:t>qqch</a:t>
            </a:r>
            <a:endParaRPr lang="en-US" sz="8000" dirty="0">
              <a:latin typeface="Century Schoolbook" panose="02040604050505020304" pitchFamily="18" charset="0"/>
              <a:cs typeface="Calibri" panose="020F0502020204030204" pitchFamily="34" charset="0"/>
            </a:endParaRPr>
          </a:p>
          <a:p>
            <a:pPr marL="514350" indent="-514350">
              <a:buAutoNum type="arabicPeriod"/>
            </a:pPr>
            <a:r>
              <a:rPr lang="en-US" sz="8000" dirty="0" err="1">
                <a:latin typeface="Century Schoolbook" panose="02040604050505020304" pitchFamily="18" charset="0"/>
                <a:cs typeface="Calibri" panose="020F0502020204030204" pitchFamily="34" charset="0"/>
              </a:rPr>
              <a:t>Frapper</a:t>
            </a:r>
            <a:r>
              <a:rPr lang="en-US" sz="8000" dirty="0">
                <a:latin typeface="Century Schoolbook" panose="02040604050505020304" pitchFamily="18" charset="0"/>
                <a:cs typeface="Calibri" panose="020F0502020204030204" pitchFamily="34" charset="0"/>
              </a:rPr>
              <a:t> </a:t>
            </a:r>
            <a:r>
              <a:rPr lang="en-US" sz="8000" dirty="0" err="1">
                <a:latin typeface="Century Schoolbook" panose="02040604050505020304" pitchFamily="18" charset="0"/>
                <a:cs typeface="Calibri" panose="020F0502020204030204" pitchFamily="34" charset="0"/>
              </a:rPr>
              <a:t>quelqu’un</a:t>
            </a:r>
            <a:endParaRPr lang="en-US" sz="8000" dirty="0">
              <a:latin typeface="Century Schoolbook" panose="02040604050505020304" pitchFamily="18" charset="0"/>
              <a:cs typeface="Calibri" panose="020F0502020204030204" pitchFamily="34" charset="0"/>
            </a:endParaRPr>
          </a:p>
          <a:p>
            <a:pPr marL="514350" indent="-514350">
              <a:buAutoNum type="arabicPeriod"/>
            </a:pPr>
            <a:r>
              <a:rPr lang="en-US" sz="8000" dirty="0">
                <a:latin typeface="Century Schoolbook" panose="02040604050505020304" pitchFamily="18" charset="0"/>
                <a:cs typeface="Calibri" panose="020F0502020204030204" pitchFamily="34" charset="0"/>
              </a:rPr>
              <a:t>Financer </a:t>
            </a:r>
            <a:r>
              <a:rPr lang="en-US" sz="8000" dirty="0" err="1">
                <a:solidFill>
                  <a:srgbClr val="00B050"/>
                </a:solidFill>
                <a:latin typeface="Century Schoolbook" panose="02040604050505020304" pitchFamily="18" charset="0"/>
                <a:cs typeface="Calibri" panose="020F0502020204030204" pitchFamily="34" charset="0"/>
              </a:rPr>
              <a:t>qqch</a:t>
            </a:r>
            <a:r>
              <a:rPr lang="en-US" sz="8000" dirty="0">
                <a:solidFill>
                  <a:srgbClr val="00B050"/>
                </a:solidFill>
                <a:latin typeface="Century Schoolbook" panose="02040604050505020304" pitchFamily="18" charset="0"/>
                <a:cs typeface="Calibri" panose="020F0502020204030204" pitchFamily="34" charset="0"/>
              </a:rPr>
              <a:t> </a:t>
            </a:r>
            <a:r>
              <a:rPr lang="en-US" sz="8000" dirty="0">
                <a:latin typeface="Century Schoolbook" panose="02040604050505020304" pitchFamily="18" charset="0"/>
                <a:cs typeface="Calibri" panose="020F0502020204030204" pitchFamily="34" charset="0"/>
              </a:rPr>
              <a:t>  / payer </a:t>
            </a:r>
            <a:r>
              <a:rPr lang="en-US" sz="8000" dirty="0" err="1">
                <a:solidFill>
                  <a:srgbClr val="00B050"/>
                </a:solidFill>
                <a:latin typeface="Century Schoolbook" panose="02040604050505020304" pitchFamily="18" charset="0"/>
                <a:cs typeface="Calibri" panose="020F0502020204030204" pitchFamily="34" charset="0"/>
              </a:rPr>
              <a:t>qqch</a:t>
            </a:r>
            <a:endParaRPr lang="en-US" sz="8000" dirty="0">
              <a:solidFill>
                <a:srgbClr val="00B050"/>
              </a:solidFill>
              <a:latin typeface="Century Schoolbook" panose="02040604050505020304" pitchFamily="18" charset="0"/>
              <a:cs typeface="Calibri" panose="020F0502020204030204" pitchFamily="34" charset="0"/>
            </a:endParaRPr>
          </a:p>
          <a:p>
            <a:pPr marL="514350" indent="-514350">
              <a:buAutoNum type="arabicPeriod"/>
            </a:pPr>
            <a:r>
              <a:rPr lang="en-US" sz="8000" dirty="0">
                <a:latin typeface="Century Schoolbook" panose="02040604050505020304" pitchFamily="18" charset="0"/>
                <a:cs typeface="Calibri" panose="020F0502020204030204" pitchFamily="34" charset="0"/>
              </a:rPr>
              <a:t>Donner </a:t>
            </a:r>
            <a:r>
              <a:rPr lang="en-US" sz="8000" dirty="0" err="1">
                <a:solidFill>
                  <a:srgbClr val="00B050"/>
                </a:solidFill>
                <a:latin typeface="Century Schoolbook" panose="02040604050505020304" pitchFamily="18" charset="0"/>
                <a:cs typeface="Calibri" panose="020F0502020204030204" pitchFamily="34" charset="0"/>
              </a:rPr>
              <a:t>qqch</a:t>
            </a:r>
            <a:r>
              <a:rPr lang="en-US" sz="8000" dirty="0">
                <a:latin typeface="Century Schoolbook" panose="02040604050505020304" pitchFamily="18" charset="0"/>
                <a:cs typeface="Calibri" panose="020F0502020204030204" pitchFamily="34" charset="0"/>
              </a:rPr>
              <a:t>  </a:t>
            </a:r>
            <a:r>
              <a:rPr lang="en-US" sz="8000" dirty="0">
                <a:solidFill>
                  <a:srgbClr val="FF0000"/>
                </a:solidFill>
                <a:latin typeface="Century Schoolbook" panose="02040604050505020304" pitchFamily="18" charset="0"/>
                <a:cs typeface="Calibri" panose="020F0502020204030204" pitchFamily="34" charset="0"/>
              </a:rPr>
              <a:t>à </a:t>
            </a:r>
            <a:r>
              <a:rPr lang="en-US" sz="8000" dirty="0" err="1">
                <a:latin typeface="Century Schoolbook" panose="02040604050505020304" pitchFamily="18" charset="0"/>
                <a:cs typeface="Calibri" panose="020F0502020204030204" pitchFamily="34" charset="0"/>
              </a:rPr>
              <a:t>qqn</a:t>
            </a:r>
            <a:endParaRPr lang="en-US" sz="8000" dirty="0">
              <a:latin typeface="Century Schoolbook" panose="02040604050505020304" pitchFamily="18" charset="0"/>
              <a:cs typeface="Calibri" panose="020F0502020204030204" pitchFamily="34" charset="0"/>
            </a:endParaRPr>
          </a:p>
          <a:p>
            <a:pPr marL="514350" indent="-514350">
              <a:buAutoNum type="arabicPeriod"/>
            </a:pPr>
            <a:r>
              <a:rPr lang="en-US" sz="8000" dirty="0">
                <a:latin typeface="Century Schoolbook" panose="02040604050505020304" pitchFamily="18" charset="0"/>
                <a:cs typeface="Calibri" panose="020F0502020204030204" pitchFamily="34" charset="0"/>
              </a:rPr>
              <a:t>Inciter </a:t>
            </a:r>
            <a:r>
              <a:rPr lang="en-US" sz="8000" dirty="0">
                <a:solidFill>
                  <a:srgbClr val="FF0000"/>
                </a:solidFill>
                <a:latin typeface="Century Schoolbook" panose="02040604050505020304" pitchFamily="18" charset="0"/>
                <a:cs typeface="Calibri" panose="020F0502020204030204" pitchFamily="34" charset="0"/>
              </a:rPr>
              <a:t>à</a:t>
            </a:r>
            <a:r>
              <a:rPr lang="en-US" sz="8000" dirty="0">
                <a:latin typeface="Century Schoolbook" panose="02040604050505020304" pitchFamily="18" charset="0"/>
                <a:cs typeface="Calibri" panose="020F0502020204030204" pitchFamily="34" charset="0"/>
              </a:rPr>
              <a:t> la </a:t>
            </a:r>
            <a:r>
              <a:rPr lang="en-US" sz="8000" dirty="0" err="1">
                <a:latin typeface="Century Schoolbook" panose="02040604050505020304" pitchFamily="18" charset="0"/>
                <a:cs typeface="Calibri" panose="020F0502020204030204" pitchFamily="34" charset="0"/>
              </a:rPr>
              <a:t>haine</a:t>
            </a:r>
            <a:endParaRPr lang="en-US" sz="8000" dirty="0">
              <a:latin typeface="Century Schoolbook" panose="02040604050505020304" pitchFamily="18" charset="0"/>
              <a:cs typeface="Calibri" panose="020F0502020204030204" pitchFamily="34" charset="0"/>
            </a:endParaRPr>
          </a:p>
          <a:p>
            <a:pPr marL="514350" indent="-514350">
              <a:buAutoNum type="arabicPeriod"/>
            </a:pPr>
            <a:r>
              <a:rPr lang="en-US" sz="8000" dirty="0">
                <a:latin typeface="Century Schoolbook" panose="02040604050505020304" pitchFamily="18" charset="0"/>
                <a:cs typeface="Calibri" panose="020F0502020204030204" pitchFamily="34" charset="0"/>
              </a:rPr>
              <a:t>Encourager </a:t>
            </a:r>
            <a:r>
              <a:rPr lang="en-US" sz="8000" dirty="0" err="1">
                <a:solidFill>
                  <a:srgbClr val="00B050"/>
                </a:solidFill>
                <a:latin typeface="Century Schoolbook" panose="02040604050505020304" pitchFamily="18" charset="0"/>
                <a:cs typeface="Calibri" panose="020F0502020204030204" pitchFamily="34" charset="0"/>
              </a:rPr>
              <a:t>qqn</a:t>
            </a:r>
            <a:r>
              <a:rPr lang="en-US" sz="8000" dirty="0">
                <a:solidFill>
                  <a:srgbClr val="00B050"/>
                </a:solidFill>
                <a:latin typeface="Century Schoolbook" panose="02040604050505020304" pitchFamily="18" charset="0"/>
                <a:cs typeface="Calibri" panose="020F0502020204030204" pitchFamily="34" charset="0"/>
              </a:rPr>
              <a:t> </a:t>
            </a:r>
            <a:r>
              <a:rPr lang="en-US" sz="8000" dirty="0">
                <a:solidFill>
                  <a:srgbClr val="FF0000"/>
                </a:solidFill>
                <a:latin typeface="Century Schoolbook" panose="02040604050505020304" pitchFamily="18" charset="0"/>
                <a:cs typeface="Calibri" panose="020F0502020204030204" pitchFamily="34" charset="0"/>
              </a:rPr>
              <a:t>à</a:t>
            </a:r>
            <a:r>
              <a:rPr lang="en-US" sz="8000" dirty="0">
                <a:latin typeface="Century Schoolbook" panose="02040604050505020304" pitchFamily="18" charset="0"/>
                <a:cs typeface="Calibri" panose="020F0502020204030204" pitchFamily="34" charset="0"/>
              </a:rPr>
              <a:t> faire </a:t>
            </a:r>
            <a:r>
              <a:rPr lang="en-US" sz="8000" dirty="0" err="1">
                <a:latin typeface="Century Schoolbook" panose="02040604050505020304" pitchFamily="18" charset="0"/>
                <a:cs typeface="Calibri" panose="020F0502020204030204" pitchFamily="34" charset="0"/>
              </a:rPr>
              <a:t>qqch</a:t>
            </a:r>
            <a:endParaRPr lang="en-US" sz="8000" dirty="0">
              <a:latin typeface="Century Schoolbook" panose="02040604050505020304" pitchFamily="18" charset="0"/>
              <a:cs typeface="Calibri" panose="020F0502020204030204" pitchFamily="34" charset="0"/>
            </a:endParaRPr>
          </a:p>
          <a:p>
            <a:pPr marL="514350" indent="-514350">
              <a:buAutoNum type="arabicPeriod"/>
            </a:pPr>
            <a:r>
              <a:rPr lang="en-US" sz="8000" dirty="0">
                <a:latin typeface="Century Schoolbook" panose="02040604050505020304" pitchFamily="18" charset="0"/>
                <a:cs typeface="Calibri" panose="020F0502020204030204" pitchFamily="34" charset="0"/>
              </a:rPr>
              <a:t>Forcer </a:t>
            </a:r>
            <a:r>
              <a:rPr lang="en-US" sz="8000" dirty="0" err="1">
                <a:solidFill>
                  <a:srgbClr val="00B050"/>
                </a:solidFill>
                <a:latin typeface="Century Schoolbook" panose="02040604050505020304" pitchFamily="18" charset="0"/>
                <a:cs typeface="Calibri" panose="020F0502020204030204" pitchFamily="34" charset="0"/>
              </a:rPr>
              <a:t>qqn</a:t>
            </a:r>
            <a:r>
              <a:rPr lang="en-US" sz="8000" dirty="0">
                <a:latin typeface="Century Schoolbook" panose="02040604050505020304" pitchFamily="18" charset="0"/>
                <a:cs typeface="Calibri" panose="020F0502020204030204" pitchFamily="34" charset="0"/>
              </a:rPr>
              <a:t> </a:t>
            </a:r>
            <a:r>
              <a:rPr lang="en-US" sz="8000" dirty="0">
                <a:solidFill>
                  <a:srgbClr val="FF0000"/>
                </a:solidFill>
                <a:latin typeface="Century Schoolbook" panose="02040604050505020304" pitchFamily="18" charset="0"/>
                <a:cs typeface="Calibri" panose="020F0502020204030204" pitchFamily="34" charset="0"/>
              </a:rPr>
              <a:t>à </a:t>
            </a:r>
            <a:r>
              <a:rPr lang="en-US" sz="8000" dirty="0">
                <a:latin typeface="Century Schoolbook" panose="02040604050505020304" pitchFamily="18" charset="0"/>
                <a:cs typeface="Calibri" panose="020F0502020204030204" pitchFamily="34" charset="0"/>
              </a:rPr>
              <a:t>faire </a:t>
            </a:r>
            <a:r>
              <a:rPr lang="en-US" sz="8000" dirty="0" err="1">
                <a:latin typeface="Century Schoolbook" panose="02040604050505020304" pitchFamily="18" charset="0"/>
                <a:cs typeface="Calibri" panose="020F0502020204030204" pitchFamily="34" charset="0"/>
              </a:rPr>
              <a:t>qqch</a:t>
            </a:r>
            <a:endParaRPr lang="en-US" sz="8000" dirty="0">
              <a:latin typeface="Century Schoolbook" panose="02040604050505020304" pitchFamily="18" charset="0"/>
              <a:cs typeface="Calibri" panose="020F0502020204030204" pitchFamily="34" charset="0"/>
            </a:endParaRPr>
          </a:p>
          <a:p>
            <a:pPr marL="514350" indent="-514350">
              <a:buAutoNum type="arabicPeriod"/>
            </a:pPr>
            <a:r>
              <a:rPr lang="en-US" sz="8000" dirty="0" err="1">
                <a:latin typeface="Century Schoolbook" panose="02040604050505020304" pitchFamily="18" charset="0"/>
                <a:cs typeface="Calibri" panose="020F0502020204030204" pitchFamily="34" charset="0"/>
              </a:rPr>
              <a:t>Interdire</a:t>
            </a:r>
            <a:r>
              <a:rPr lang="en-US" sz="8000" dirty="0">
                <a:latin typeface="Century Schoolbook" panose="02040604050505020304" pitchFamily="18" charset="0"/>
                <a:cs typeface="Calibri" panose="020F0502020204030204" pitchFamily="34" charset="0"/>
              </a:rPr>
              <a:t> </a:t>
            </a:r>
            <a:r>
              <a:rPr lang="en-US" sz="8000" dirty="0">
                <a:solidFill>
                  <a:srgbClr val="FF0000"/>
                </a:solidFill>
                <a:latin typeface="Century Schoolbook" panose="02040604050505020304" pitchFamily="18" charset="0"/>
                <a:cs typeface="Calibri" panose="020F0502020204030204" pitchFamily="34" charset="0"/>
              </a:rPr>
              <a:t>à  </a:t>
            </a:r>
            <a:r>
              <a:rPr lang="en-US" sz="8000" dirty="0" err="1">
                <a:solidFill>
                  <a:srgbClr val="FF0000"/>
                </a:solidFill>
                <a:latin typeface="Century Schoolbook" panose="02040604050505020304" pitchFamily="18" charset="0"/>
                <a:cs typeface="Calibri" panose="020F0502020204030204" pitchFamily="34" charset="0"/>
              </a:rPr>
              <a:t>qqn</a:t>
            </a:r>
            <a:r>
              <a:rPr lang="en-US" sz="8000" dirty="0">
                <a:solidFill>
                  <a:srgbClr val="FF0000"/>
                </a:solidFill>
                <a:latin typeface="Century Schoolbook" panose="02040604050505020304" pitchFamily="18" charset="0"/>
                <a:cs typeface="Calibri" panose="020F0502020204030204" pitchFamily="34" charset="0"/>
              </a:rPr>
              <a:t> </a:t>
            </a:r>
            <a:r>
              <a:rPr lang="en-US" sz="8000" dirty="0">
                <a:solidFill>
                  <a:srgbClr val="00B050"/>
                </a:solidFill>
                <a:latin typeface="Century Schoolbook" panose="02040604050505020304" pitchFamily="18" charset="0"/>
                <a:cs typeface="Calibri" panose="020F0502020204030204" pitchFamily="34" charset="0"/>
              </a:rPr>
              <a:t>de </a:t>
            </a:r>
            <a:r>
              <a:rPr lang="en-US" sz="8000" dirty="0">
                <a:latin typeface="Century Schoolbook" panose="02040604050505020304" pitchFamily="18" charset="0"/>
                <a:cs typeface="Calibri" panose="020F0502020204030204" pitchFamily="34" charset="0"/>
              </a:rPr>
              <a:t>faire </a:t>
            </a:r>
            <a:r>
              <a:rPr lang="en-US" sz="8000" dirty="0" err="1">
                <a:latin typeface="Century Schoolbook" panose="02040604050505020304" pitchFamily="18" charset="0"/>
                <a:cs typeface="Calibri" panose="020F0502020204030204" pitchFamily="34" charset="0"/>
              </a:rPr>
              <a:t>qqch</a:t>
            </a:r>
            <a:endParaRPr lang="en-US" sz="8000" dirty="0">
              <a:latin typeface="Century Schoolbook" panose="02040604050505020304" pitchFamily="18" charset="0"/>
              <a:cs typeface="Calibri" panose="020F0502020204030204" pitchFamily="34" charset="0"/>
            </a:endParaRPr>
          </a:p>
          <a:p>
            <a:pPr marL="514350" indent="-514350">
              <a:buAutoNum type="arabicPeriod"/>
            </a:pPr>
            <a:r>
              <a:rPr lang="en-US" sz="8000" dirty="0" err="1">
                <a:latin typeface="Century Schoolbook" panose="02040604050505020304" pitchFamily="18" charset="0"/>
                <a:cs typeface="Calibri" panose="020F0502020204030204" pitchFamily="34" charset="0"/>
              </a:rPr>
              <a:t>Empêcher</a:t>
            </a:r>
            <a:r>
              <a:rPr lang="en-US" sz="8000" dirty="0">
                <a:latin typeface="Century Schoolbook" panose="02040604050505020304" pitchFamily="18" charset="0"/>
                <a:cs typeface="Calibri" panose="020F0502020204030204" pitchFamily="34" charset="0"/>
              </a:rPr>
              <a:t> </a:t>
            </a:r>
            <a:r>
              <a:rPr lang="en-US" sz="8000" dirty="0" err="1">
                <a:solidFill>
                  <a:srgbClr val="00B050"/>
                </a:solidFill>
                <a:latin typeface="Century Schoolbook" panose="02040604050505020304" pitchFamily="18" charset="0"/>
                <a:cs typeface="Calibri" panose="020F0502020204030204" pitchFamily="34" charset="0"/>
              </a:rPr>
              <a:t>qqn</a:t>
            </a:r>
            <a:r>
              <a:rPr lang="en-US" sz="8000" dirty="0">
                <a:solidFill>
                  <a:srgbClr val="00B050"/>
                </a:solidFill>
                <a:latin typeface="Century Schoolbook" panose="02040604050505020304" pitchFamily="18" charset="0"/>
                <a:cs typeface="Calibri" panose="020F0502020204030204" pitchFamily="34" charset="0"/>
              </a:rPr>
              <a:t> </a:t>
            </a:r>
            <a:r>
              <a:rPr lang="en-US" sz="8000" dirty="0">
                <a:latin typeface="Century Schoolbook" panose="02040604050505020304" pitchFamily="18" charset="0"/>
                <a:cs typeface="Calibri" panose="020F0502020204030204" pitchFamily="34" charset="0"/>
              </a:rPr>
              <a:t>de faire </a:t>
            </a:r>
            <a:r>
              <a:rPr lang="en-US" sz="8000" dirty="0" err="1">
                <a:latin typeface="Century Schoolbook" panose="02040604050505020304" pitchFamily="18" charset="0"/>
                <a:cs typeface="Calibri" panose="020F0502020204030204" pitchFamily="34" charset="0"/>
              </a:rPr>
              <a:t>qqch</a:t>
            </a:r>
            <a:endParaRPr lang="en-US" sz="8000" dirty="0">
              <a:latin typeface="Century Schoolbook" panose="02040604050505020304" pitchFamily="18" charset="0"/>
              <a:cs typeface="Calibri" panose="020F0502020204030204" pitchFamily="34" charset="0"/>
            </a:endParaRPr>
          </a:p>
          <a:p>
            <a:pPr marL="514350" indent="-514350">
              <a:buAutoNum type="arabicPeriod"/>
            </a:pPr>
            <a:r>
              <a:rPr lang="en-US" sz="8000" dirty="0">
                <a:latin typeface="Century Schoolbook" panose="02040604050505020304" pitchFamily="18" charset="0"/>
                <a:cs typeface="Calibri" panose="020F0502020204030204" pitchFamily="34" charset="0"/>
              </a:rPr>
              <a:t>Refuser </a:t>
            </a:r>
            <a:r>
              <a:rPr lang="en-US" sz="8000" dirty="0" err="1">
                <a:solidFill>
                  <a:srgbClr val="00B050"/>
                </a:solidFill>
                <a:latin typeface="Century Schoolbook" panose="02040604050505020304" pitchFamily="18" charset="0"/>
                <a:cs typeface="Calibri" panose="020F0502020204030204" pitchFamily="34" charset="0"/>
              </a:rPr>
              <a:t>qqch</a:t>
            </a:r>
            <a:r>
              <a:rPr lang="en-US" sz="8000" dirty="0">
                <a:latin typeface="Century Schoolbook" panose="02040604050505020304" pitchFamily="18" charset="0"/>
                <a:cs typeface="Calibri" panose="020F0502020204030204" pitchFamily="34" charset="0"/>
              </a:rPr>
              <a:t> </a:t>
            </a:r>
            <a:r>
              <a:rPr lang="en-US" sz="8000" dirty="0">
                <a:solidFill>
                  <a:srgbClr val="FF0000"/>
                </a:solidFill>
                <a:latin typeface="Century Schoolbook" panose="02040604050505020304" pitchFamily="18" charset="0"/>
                <a:cs typeface="Calibri" panose="020F0502020204030204" pitchFamily="34" charset="0"/>
              </a:rPr>
              <a:t>à </a:t>
            </a:r>
            <a:r>
              <a:rPr lang="en-US" sz="8000" dirty="0" err="1">
                <a:solidFill>
                  <a:srgbClr val="FF0000"/>
                </a:solidFill>
                <a:latin typeface="Century Schoolbook" panose="02040604050505020304" pitchFamily="18" charset="0"/>
                <a:cs typeface="Calibri" panose="020F0502020204030204" pitchFamily="34" charset="0"/>
              </a:rPr>
              <a:t>qqn</a:t>
            </a:r>
            <a:endParaRPr lang="en-US" sz="8000" dirty="0">
              <a:solidFill>
                <a:srgbClr val="FF0000"/>
              </a:solidFill>
              <a:latin typeface="Century Schoolbook" panose="02040604050505020304" pitchFamily="18" charset="0"/>
              <a:cs typeface="Calibri" panose="020F0502020204030204" pitchFamily="34" charset="0"/>
            </a:endParaRPr>
          </a:p>
          <a:p>
            <a:pPr marL="514350" indent="-514350">
              <a:buAutoNum type="arabicPeriod"/>
            </a:pPr>
            <a:r>
              <a:rPr lang="en-US" sz="8000" dirty="0">
                <a:latin typeface="Century Schoolbook" panose="02040604050505020304" pitchFamily="18" charset="0"/>
                <a:cs typeface="Calibri" panose="020F0502020204030204" pitchFamily="34" charset="0"/>
              </a:rPr>
              <a:t>Procurer </a:t>
            </a:r>
            <a:r>
              <a:rPr lang="en-US" sz="8000" dirty="0" err="1">
                <a:solidFill>
                  <a:srgbClr val="00B050"/>
                </a:solidFill>
                <a:latin typeface="Century Schoolbook" panose="02040604050505020304" pitchFamily="18" charset="0"/>
                <a:cs typeface="Calibri" panose="020F0502020204030204" pitchFamily="34" charset="0"/>
              </a:rPr>
              <a:t>qqch</a:t>
            </a:r>
            <a:r>
              <a:rPr lang="en-US" sz="8000" dirty="0">
                <a:latin typeface="Century Schoolbook" panose="02040604050505020304" pitchFamily="18" charset="0"/>
                <a:cs typeface="Calibri" panose="020F0502020204030204" pitchFamily="34" charset="0"/>
              </a:rPr>
              <a:t> </a:t>
            </a:r>
            <a:r>
              <a:rPr lang="en-US" sz="8000" dirty="0">
                <a:solidFill>
                  <a:srgbClr val="FF0000"/>
                </a:solidFill>
                <a:latin typeface="Century Schoolbook" panose="02040604050505020304" pitchFamily="18" charset="0"/>
                <a:cs typeface="Calibri" panose="020F0502020204030204" pitchFamily="34" charset="0"/>
              </a:rPr>
              <a:t>à</a:t>
            </a:r>
            <a:r>
              <a:rPr lang="en-US" sz="8000" dirty="0">
                <a:latin typeface="Century Schoolbook" panose="02040604050505020304" pitchFamily="18" charset="0"/>
                <a:cs typeface="Calibri" panose="020F0502020204030204" pitchFamily="34" charset="0"/>
              </a:rPr>
              <a:t> </a:t>
            </a:r>
            <a:r>
              <a:rPr lang="en-US" sz="8000" dirty="0" err="1">
                <a:latin typeface="Century Schoolbook" panose="02040604050505020304" pitchFamily="18" charset="0"/>
                <a:cs typeface="Calibri" panose="020F0502020204030204" pitchFamily="34" charset="0"/>
              </a:rPr>
              <a:t>qqn</a:t>
            </a:r>
            <a:r>
              <a:rPr lang="en-US" sz="8000" dirty="0">
                <a:latin typeface="Century Schoolbook" panose="02040604050505020304" pitchFamily="18" charset="0"/>
                <a:cs typeface="Calibri" panose="020F0502020204030204" pitchFamily="34" charset="0"/>
              </a:rPr>
              <a:t> / </a:t>
            </a:r>
            <a:r>
              <a:rPr lang="en-US" sz="8000" dirty="0" err="1">
                <a:latin typeface="Century Schoolbook" panose="02040604050505020304" pitchFamily="18" charset="0"/>
                <a:cs typeface="Calibri" panose="020F0502020204030204" pitchFamily="34" charset="0"/>
              </a:rPr>
              <a:t>fournir</a:t>
            </a:r>
            <a:r>
              <a:rPr lang="en-US" sz="8000" dirty="0">
                <a:latin typeface="Century Schoolbook" panose="02040604050505020304" pitchFamily="18" charset="0"/>
                <a:cs typeface="Calibri" panose="020F0502020204030204" pitchFamily="34" charset="0"/>
              </a:rPr>
              <a:t> </a:t>
            </a:r>
            <a:r>
              <a:rPr lang="en-US" sz="8000" dirty="0" err="1">
                <a:solidFill>
                  <a:srgbClr val="00B050"/>
                </a:solidFill>
                <a:latin typeface="Century Schoolbook" panose="02040604050505020304" pitchFamily="18" charset="0"/>
                <a:cs typeface="Calibri" panose="020F0502020204030204" pitchFamily="34" charset="0"/>
              </a:rPr>
              <a:t>qqh</a:t>
            </a:r>
            <a:r>
              <a:rPr lang="en-US" sz="8000" dirty="0">
                <a:latin typeface="Century Schoolbook" panose="02040604050505020304" pitchFamily="18" charset="0"/>
                <a:cs typeface="Calibri" panose="020F0502020204030204" pitchFamily="34" charset="0"/>
              </a:rPr>
              <a:t> </a:t>
            </a:r>
            <a:r>
              <a:rPr lang="en-US" sz="8000" dirty="0">
                <a:solidFill>
                  <a:srgbClr val="FF0000"/>
                </a:solidFill>
                <a:latin typeface="Century Schoolbook" panose="02040604050505020304" pitchFamily="18" charset="0"/>
                <a:cs typeface="Calibri" panose="020F0502020204030204" pitchFamily="34" charset="0"/>
              </a:rPr>
              <a:t>à </a:t>
            </a:r>
            <a:r>
              <a:rPr lang="en-US" sz="8000" dirty="0" err="1">
                <a:solidFill>
                  <a:srgbClr val="FF0000"/>
                </a:solidFill>
                <a:latin typeface="Century Schoolbook" panose="02040604050505020304" pitchFamily="18" charset="0"/>
                <a:cs typeface="Calibri" panose="020F0502020204030204" pitchFamily="34" charset="0"/>
              </a:rPr>
              <a:t>qqn</a:t>
            </a:r>
            <a:r>
              <a:rPr lang="en-US" sz="8000" dirty="0">
                <a:solidFill>
                  <a:srgbClr val="FF0000"/>
                </a:solidFill>
                <a:latin typeface="Century Schoolbook" panose="02040604050505020304" pitchFamily="18" charset="0"/>
                <a:cs typeface="Calibri" panose="020F0502020204030204" pitchFamily="34" charset="0"/>
              </a:rPr>
              <a:t> </a:t>
            </a:r>
          </a:p>
          <a:p>
            <a:pPr marL="514350" indent="-514350">
              <a:buAutoNum type="arabicPeriod"/>
            </a:pPr>
            <a:endParaRPr lang="en-US" sz="8000" dirty="0">
              <a:latin typeface="Calibri" panose="020F0502020204030204" pitchFamily="34" charset="0"/>
              <a:cs typeface="Calibri" panose="020F0502020204030204" pitchFamily="34" charset="0"/>
            </a:endParaRPr>
          </a:p>
          <a:p>
            <a:pPr marL="0" indent="0">
              <a:buNone/>
            </a:pPr>
            <a:endParaRPr lang="en-GB" dirty="0"/>
          </a:p>
        </p:txBody>
      </p:sp>
    </p:spTree>
    <p:extLst>
      <p:ext uri="{BB962C8B-B14F-4D97-AF65-F5344CB8AC3E}">
        <p14:creationId xmlns:p14="http://schemas.microsoft.com/office/powerpoint/2010/main" val="3812891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7BAC0-9B29-8F4D-9FA0-073D87682EB1}"/>
              </a:ext>
            </a:extLst>
          </p:cNvPr>
          <p:cNvSpPr>
            <a:spLocks noGrp="1"/>
          </p:cNvSpPr>
          <p:nvPr>
            <p:ph type="title"/>
          </p:nvPr>
        </p:nvSpPr>
        <p:spPr>
          <a:xfrm>
            <a:off x="3794759" y="75565"/>
            <a:ext cx="4015739" cy="815975"/>
          </a:xfrm>
          <a:solidFill>
            <a:schemeClr val="bg1"/>
          </a:solidFill>
        </p:spPr>
        <p:txBody>
          <a:bodyPr>
            <a:normAutofit/>
          </a:bodyPr>
          <a:lstStyle/>
          <a:p>
            <a:r>
              <a:rPr lang="en-US" sz="2400" b="1" dirty="0">
                <a:latin typeface="Century Schoolbook" panose="02040604050505020304" pitchFamily="18" charset="0"/>
              </a:rPr>
              <a:t>Le choix des temps</a:t>
            </a:r>
            <a:endParaRPr lang="en-GB" sz="2400" b="1" dirty="0">
              <a:latin typeface="Century Schoolbook" panose="02040604050505020304" pitchFamily="18" charset="0"/>
            </a:endParaRPr>
          </a:p>
        </p:txBody>
      </p:sp>
      <p:sp>
        <p:nvSpPr>
          <p:cNvPr id="3" name="Content Placeholder 2">
            <a:extLst>
              <a:ext uri="{FF2B5EF4-FFF2-40B4-BE49-F238E27FC236}">
                <a16:creationId xmlns:a16="http://schemas.microsoft.com/office/drawing/2014/main" id="{098BF2C7-BE23-EC9B-2D83-B6FC9F015734}"/>
              </a:ext>
            </a:extLst>
          </p:cNvPr>
          <p:cNvSpPr>
            <a:spLocks noGrp="1"/>
          </p:cNvSpPr>
          <p:nvPr>
            <p:ph sz="half" idx="1"/>
          </p:nvPr>
        </p:nvSpPr>
        <p:spPr>
          <a:xfrm>
            <a:off x="320040" y="1116011"/>
            <a:ext cx="4015740" cy="3238500"/>
          </a:xfrm>
          <a:solidFill>
            <a:schemeClr val="accent1">
              <a:lumMod val="20000"/>
              <a:lumOff val="80000"/>
            </a:schemeClr>
          </a:solidFill>
        </p:spPr>
        <p:txBody>
          <a:bodyPr>
            <a:normAutofit fontScale="77500" lnSpcReduction="20000"/>
          </a:bodyPr>
          <a:lstStyle/>
          <a:p>
            <a:pPr marL="457200" indent="-457200">
              <a:buFont typeface="+mj-lt"/>
              <a:buAutoNum type="arabicPeriod"/>
            </a:pPr>
            <a:r>
              <a:rPr lang="fr-FR"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The </a:t>
            </a:r>
            <a:r>
              <a:rPr lang="fr-FR" kern="0" dirty="0" err="1">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term</a:t>
            </a:r>
            <a:r>
              <a:rPr lang="fr-FR"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 </a:t>
            </a:r>
            <a:r>
              <a:rPr lang="fr-FR" i="1"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laïcité</a:t>
            </a:r>
            <a:r>
              <a:rPr lang="fr-FR"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 </a:t>
            </a:r>
            <a:r>
              <a:rPr lang="fr-FR" kern="0" dirty="0">
                <a:solidFill>
                  <a:schemeClr val="accent2"/>
                </a:solidFill>
                <a:effectLst/>
                <a:latin typeface="Century Schoolbook" panose="02040604050505020304" pitchFamily="18" charset="0"/>
                <a:ea typeface="Times New Roman" panose="02020603050405020304" pitchFamily="18" charset="0"/>
                <a:cs typeface="Calibri" panose="020F0502020204030204" pitchFamily="34" charset="0"/>
              </a:rPr>
              <a:t>has come to express </a:t>
            </a:r>
            <a:r>
              <a:rPr lang="fr-FR"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a </a:t>
            </a:r>
            <a:r>
              <a:rPr lang="fr-FR" kern="0" dirty="0" err="1">
                <a:effectLst/>
                <a:latin typeface="Century Schoolbook" panose="02040604050505020304" pitchFamily="18" charset="0"/>
                <a:ea typeface="Times New Roman" panose="02020603050405020304" pitchFamily="18" charset="0"/>
                <a:cs typeface="Calibri" panose="020F0502020204030204" pitchFamily="34" charset="0"/>
              </a:rPr>
              <a:t>uniquely</a:t>
            </a:r>
            <a:r>
              <a:rPr lang="fr-FR"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 French </a:t>
            </a:r>
            <a:r>
              <a:rPr lang="fr-FR" kern="0" dirty="0" err="1">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insistence</a:t>
            </a:r>
            <a:r>
              <a:rPr lang="fr-FR"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 </a:t>
            </a:r>
            <a:r>
              <a:rPr lang="fr-FR" kern="0" dirty="0" err="1">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that</a:t>
            </a:r>
            <a:r>
              <a:rPr lang="fr-FR"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 religion </a:t>
            </a:r>
            <a:r>
              <a:rPr lang="fr-FR" kern="0" dirty="0" err="1">
                <a:effectLst/>
                <a:latin typeface="Century Schoolbook" panose="02040604050505020304" pitchFamily="18" charset="0"/>
                <a:ea typeface="Times New Roman" panose="02020603050405020304" pitchFamily="18" charset="0"/>
                <a:cs typeface="Calibri" panose="020F0502020204030204" pitchFamily="34" charset="0"/>
              </a:rPr>
              <a:t>should</a:t>
            </a:r>
            <a:r>
              <a:rPr lang="fr-FR" kern="0" dirty="0">
                <a:effectLst/>
                <a:latin typeface="Century Schoolbook" panose="02040604050505020304" pitchFamily="18" charset="0"/>
                <a:ea typeface="Times New Roman" panose="02020603050405020304" pitchFamily="18" charset="0"/>
                <a:cs typeface="Calibri" panose="020F0502020204030204" pitchFamily="34" charset="0"/>
              </a:rPr>
              <a:t> </a:t>
            </a:r>
            <a:r>
              <a:rPr lang="fr-FR" kern="0" dirty="0" err="1">
                <a:effectLst/>
                <a:latin typeface="Century Schoolbook" panose="02040604050505020304" pitchFamily="18" charset="0"/>
                <a:ea typeface="Times New Roman" panose="02020603050405020304" pitchFamily="18" charset="0"/>
                <a:cs typeface="Calibri" panose="020F0502020204030204" pitchFamily="34" charset="0"/>
              </a:rPr>
              <a:t>be</a:t>
            </a:r>
            <a:r>
              <a:rPr lang="fr-FR" kern="0" dirty="0">
                <a:effectLst/>
                <a:latin typeface="Century Schoolbook" panose="02040604050505020304" pitchFamily="18" charset="0"/>
                <a:ea typeface="Times New Roman" panose="02020603050405020304" pitchFamily="18" charset="0"/>
                <a:cs typeface="Calibri" panose="020F0502020204030204" pitchFamily="34" charset="0"/>
              </a:rPr>
              <a:t> absent </a:t>
            </a:r>
            <a:r>
              <a:rPr lang="fr-FR" kern="0" dirty="0" err="1">
                <a:effectLst/>
                <a:latin typeface="Century Schoolbook" panose="02040604050505020304" pitchFamily="18" charset="0"/>
                <a:ea typeface="Times New Roman" panose="02020603050405020304" pitchFamily="18" charset="0"/>
                <a:cs typeface="Calibri" panose="020F0502020204030204" pitchFamily="34" charset="0"/>
              </a:rPr>
              <a:t>from</a:t>
            </a:r>
            <a:r>
              <a:rPr lang="fr-FR" kern="0" dirty="0">
                <a:effectLst/>
                <a:latin typeface="Century Schoolbook" panose="02040604050505020304" pitchFamily="18" charset="0"/>
                <a:ea typeface="Times New Roman" panose="02020603050405020304" pitchFamily="18" charset="0"/>
                <a:cs typeface="Calibri" panose="020F0502020204030204" pitchFamily="34" charset="0"/>
              </a:rPr>
              <a:t> the public </a:t>
            </a:r>
            <a:r>
              <a:rPr lang="fr-FR" kern="0" dirty="0" err="1">
                <a:effectLst/>
                <a:latin typeface="Century Schoolbook" panose="02040604050505020304" pitchFamily="18" charset="0"/>
                <a:ea typeface="Times New Roman" panose="02020603050405020304" pitchFamily="18" charset="0"/>
                <a:cs typeface="Calibri" panose="020F0502020204030204" pitchFamily="34" charset="0"/>
              </a:rPr>
              <a:t>sphere</a:t>
            </a:r>
            <a:r>
              <a:rPr lang="fr-FR" kern="0" dirty="0">
                <a:effectLst/>
                <a:latin typeface="Century Schoolbook" panose="02040604050505020304" pitchFamily="18" charset="0"/>
                <a:ea typeface="Times New Roman" panose="02020603050405020304" pitchFamily="18" charset="0"/>
                <a:cs typeface="Calibri" panose="020F0502020204030204" pitchFamily="34" charset="0"/>
              </a:rPr>
              <a:t>. </a:t>
            </a:r>
          </a:p>
          <a:p>
            <a:pPr marL="457200" indent="-457200">
              <a:buFont typeface="+mj-lt"/>
              <a:buAutoNum type="arabicPeriod"/>
            </a:pPr>
            <a:r>
              <a:rPr lang="fr-FR"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No </a:t>
            </a:r>
            <a:r>
              <a:rPr lang="fr-FR" kern="0" dirty="0" err="1">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other</a:t>
            </a:r>
            <a:r>
              <a:rPr lang="fr-FR"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 country in Europe </a:t>
            </a:r>
            <a:r>
              <a:rPr lang="fr-FR" kern="0" dirty="0">
                <a:solidFill>
                  <a:schemeClr val="accent2"/>
                </a:solidFill>
                <a:effectLst/>
                <a:latin typeface="Century Schoolbook" panose="02040604050505020304" pitchFamily="18" charset="0"/>
                <a:ea typeface="Times New Roman" panose="02020603050405020304" pitchFamily="18" charset="0"/>
                <a:cs typeface="Calibri" panose="020F0502020204030204" pitchFamily="34" charset="0"/>
              </a:rPr>
              <a:t>has </a:t>
            </a:r>
            <a:r>
              <a:rPr lang="fr-FR" kern="0" dirty="0" err="1">
                <a:solidFill>
                  <a:schemeClr val="accent2"/>
                </a:solidFill>
                <a:effectLst/>
                <a:latin typeface="Century Schoolbook" panose="02040604050505020304" pitchFamily="18" charset="0"/>
                <a:ea typeface="Times New Roman" panose="02020603050405020304" pitchFamily="18" charset="0"/>
                <a:cs typeface="Calibri" panose="020F0502020204030204" pitchFamily="34" charset="0"/>
              </a:rPr>
              <a:t>pursued</a:t>
            </a:r>
            <a:r>
              <a:rPr lang="fr-FR" kern="0" dirty="0">
                <a:solidFill>
                  <a:schemeClr val="accent2"/>
                </a:solidFill>
                <a:effectLst/>
                <a:latin typeface="Century Schoolbook" panose="02040604050505020304" pitchFamily="18" charset="0"/>
                <a:ea typeface="Times New Roman" panose="02020603050405020304" pitchFamily="18" charset="0"/>
                <a:cs typeface="Calibri" panose="020F0502020204030204" pitchFamily="34" charset="0"/>
              </a:rPr>
              <a:t> </a:t>
            </a:r>
            <a:r>
              <a:rPr lang="fr-FR" kern="0" dirty="0" err="1">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this</a:t>
            </a:r>
            <a:r>
              <a:rPr lang="fr-FR"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 </a:t>
            </a:r>
            <a:r>
              <a:rPr lang="fr-FR" kern="0" dirty="0" err="1">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path</a:t>
            </a:r>
            <a:r>
              <a:rPr lang="fr-FR"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 </a:t>
            </a:r>
            <a:endParaRPr lang="en-GB"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endParaRPr>
          </a:p>
          <a:p>
            <a:pPr marL="457200" indent="-457200">
              <a:buFont typeface="+mj-lt"/>
              <a:buAutoNum type="arabicPeriod"/>
            </a:pPr>
            <a:r>
              <a:rPr lang="en-GB"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“He </a:t>
            </a:r>
            <a:r>
              <a:rPr lang="en-GB" dirty="0">
                <a:solidFill>
                  <a:srgbClr val="E97132"/>
                </a:solidFill>
                <a:effectLst/>
                <a:latin typeface="Century Schoolbook" panose="02040604050505020304" pitchFamily="18" charset="0"/>
                <a:ea typeface="Times New Roman" panose="02020603050405020304" pitchFamily="18" charset="0"/>
                <a:cs typeface="Calibri" panose="020F0502020204030204" pitchFamily="34" charset="0"/>
              </a:rPr>
              <a:t>wanted </a:t>
            </a:r>
            <a:r>
              <a:rPr lang="en-GB"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to strike the Republic and its values,” Macron </a:t>
            </a:r>
            <a:r>
              <a:rPr lang="en-GB" dirty="0">
                <a:solidFill>
                  <a:srgbClr val="E97132"/>
                </a:solidFill>
                <a:effectLst/>
                <a:latin typeface="Century Schoolbook" panose="02040604050505020304" pitchFamily="18" charset="0"/>
                <a:ea typeface="Times New Roman" panose="02020603050405020304" pitchFamily="18" charset="0"/>
                <a:cs typeface="Calibri" panose="020F0502020204030204" pitchFamily="34" charset="0"/>
              </a:rPr>
              <a:t>said </a:t>
            </a:r>
            <a:r>
              <a:rPr lang="en-GB"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of the killer. </a:t>
            </a:r>
            <a:endParaRPr lang="en-GB" dirty="0">
              <a:effectLst/>
              <a:latin typeface="Century Schoolbook" panose="02040604050505020304" pitchFamily="18" charset="0"/>
              <a:ea typeface="Times New Roman" panose="02020603050405020304" pitchFamily="18" charset="0"/>
              <a:cs typeface="Calibri" panose="020F0502020204030204" pitchFamily="34" charset="0"/>
            </a:endParaRPr>
          </a:p>
          <a:p>
            <a:endParaRPr lang="en-GB" dirty="0"/>
          </a:p>
        </p:txBody>
      </p:sp>
      <p:sp>
        <p:nvSpPr>
          <p:cNvPr id="4" name="Content Placeholder 3">
            <a:extLst>
              <a:ext uri="{FF2B5EF4-FFF2-40B4-BE49-F238E27FC236}">
                <a16:creationId xmlns:a16="http://schemas.microsoft.com/office/drawing/2014/main" id="{DF3AE960-9F73-F990-E03C-50868475945C}"/>
              </a:ext>
            </a:extLst>
          </p:cNvPr>
          <p:cNvSpPr>
            <a:spLocks noGrp="1"/>
          </p:cNvSpPr>
          <p:nvPr>
            <p:ph sz="half" idx="2"/>
          </p:nvPr>
        </p:nvSpPr>
        <p:spPr>
          <a:xfrm>
            <a:off x="4686300" y="1116011"/>
            <a:ext cx="7185660" cy="3238501"/>
          </a:xfrm>
          <a:solidFill>
            <a:schemeClr val="accent2">
              <a:lumMod val="20000"/>
              <a:lumOff val="80000"/>
            </a:schemeClr>
          </a:solidFill>
        </p:spPr>
        <p:txBody>
          <a:bodyPr>
            <a:normAutofit fontScale="77500" lnSpcReduction="20000"/>
          </a:bodyPr>
          <a:lstStyle/>
          <a:p>
            <a:pPr marL="514350" indent="-514350">
              <a:buFont typeface="+mj-lt"/>
              <a:buAutoNum type="arabicPeriod"/>
            </a:pPr>
            <a:r>
              <a:rPr lang="en-US" dirty="0">
                <a:latin typeface="Century Schoolbook" panose="02040604050505020304" pitchFamily="18" charset="0"/>
                <a:cs typeface="Calibri" panose="020F0502020204030204" pitchFamily="34" charset="0"/>
              </a:rPr>
              <a:t>On fait le </a:t>
            </a:r>
            <a:r>
              <a:rPr lang="en-US" b="1" dirty="0" err="1">
                <a:latin typeface="Century Schoolbook" panose="02040604050505020304" pitchFamily="18" charset="0"/>
                <a:cs typeface="Calibri" panose="020F0502020204030204" pitchFamily="34" charset="0"/>
              </a:rPr>
              <a:t>bilan</a:t>
            </a:r>
            <a:r>
              <a:rPr lang="en-US" b="1" dirty="0">
                <a:latin typeface="Century Schoolbook" panose="02040604050505020304" pitchFamily="18" charset="0"/>
                <a:cs typeface="Calibri" panose="020F0502020204030204" pitchFamily="34" charset="0"/>
              </a:rPr>
              <a:t> </a:t>
            </a:r>
            <a:r>
              <a:rPr lang="en-US" dirty="0">
                <a:latin typeface="Century Schoolbook" panose="02040604050505020304" pitchFamily="18" charset="0"/>
                <a:cs typeface="Calibri" panose="020F0502020204030204" pitchFamily="34" charset="0"/>
              </a:rPr>
              <a:t>d’un processus: on </a:t>
            </a:r>
            <a:r>
              <a:rPr lang="en-US" dirty="0" err="1">
                <a:latin typeface="Century Schoolbook" panose="02040604050505020304" pitchFamily="18" charset="0"/>
                <a:cs typeface="Calibri" panose="020F0502020204030204" pitchFamily="34" charset="0"/>
              </a:rPr>
              <a:t>regarde</a:t>
            </a:r>
            <a:r>
              <a:rPr lang="en-US" dirty="0">
                <a:latin typeface="Century Schoolbook" panose="02040604050505020304" pitchFamily="18" charset="0"/>
                <a:cs typeface="Calibri" panose="020F0502020204030204" pitchFamily="34" charset="0"/>
              </a:rPr>
              <a:t> le </a:t>
            </a:r>
            <a:r>
              <a:rPr lang="en-US" dirty="0" err="1">
                <a:latin typeface="Century Schoolbook" panose="02040604050505020304" pitchFamily="18" charset="0"/>
                <a:cs typeface="Calibri" panose="020F0502020204030204" pitchFamily="34" charset="0"/>
              </a:rPr>
              <a:t>sens</a:t>
            </a:r>
            <a:r>
              <a:rPr lang="en-US" dirty="0">
                <a:latin typeface="Century Schoolbook" panose="02040604050505020304" pitchFamily="18" charset="0"/>
                <a:cs typeface="Calibri" panose="020F0502020204030204" pitchFamily="34" charset="0"/>
              </a:rPr>
              <a:t> du </a:t>
            </a:r>
            <a:r>
              <a:rPr lang="en-US" dirty="0" err="1">
                <a:latin typeface="Century Schoolbook" panose="02040604050505020304" pitchFamily="18" charset="0"/>
                <a:cs typeface="Calibri" panose="020F0502020204030204" pitchFamily="34" charset="0"/>
              </a:rPr>
              <a:t>terme</a:t>
            </a:r>
            <a:r>
              <a:rPr lang="en-US" dirty="0">
                <a:latin typeface="Century Schoolbook" panose="02040604050505020304" pitchFamily="18" charset="0"/>
                <a:cs typeface="Calibri" panose="020F0502020204030204" pitchFamily="34" charset="0"/>
              </a:rPr>
              <a:t> </a:t>
            </a:r>
            <a:r>
              <a:rPr lang="en-US" dirty="0" err="1">
                <a:latin typeface="Century Schoolbook" panose="02040604050505020304" pitchFamily="18" charset="0"/>
                <a:cs typeface="Calibri" panose="020F0502020204030204" pitchFamily="34" charset="0"/>
              </a:rPr>
              <a:t>aujourd’hui</a:t>
            </a:r>
            <a:r>
              <a:rPr lang="en-US" dirty="0">
                <a:latin typeface="Century Schoolbook" panose="02040604050505020304" pitchFamily="18" charset="0"/>
                <a:cs typeface="Calibri" panose="020F0502020204030204" pitchFamily="34" charset="0"/>
              </a:rPr>
              <a:t> après un processus </a:t>
            </a:r>
            <a:r>
              <a:rPr lang="en-US" dirty="0" err="1">
                <a:latin typeface="Century Schoolbook" panose="02040604050505020304" pitchFamily="18" charset="0"/>
                <a:cs typeface="Calibri" panose="020F0502020204030204" pitchFamily="34" charset="0"/>
              </a:rPr>
              <a:t>évolutif</a:t>
            </a:r>
            <a:r>
              <a:rPr lang="en-US" dirty="0">
                <a:latin typeface="Century Schoolbook" panose="02040604050505020304" pitchFamily="18" charset="0"/>
                <a:cs typeface="Calibri" panose="020F0502020204030204" pitchFamily="34" charset="0"/>
              </a:rPr>
              <a:t>&gt; passé </a:t>
            </a:r>
            <a:r>
              <a:rPr lang="en-US" dirty="0" err="1">
                <a:latin typeface="Century Schoolbook" panose="02040604050505020304" pitchFamily="18" charset="0"/>
                <a:cs typeface="Calibri" panose="020F0502020204030204" pitchFamily="34" charset="0"/>
              </a:rPr>
              <a:t>composé</a:t>
            </a:r>
            <a:endParaRPr lang="en-US" dirty="0">
              <a:latin typeface="Century Schoolbook" panose="02040604050505020304" pitchFamily="18" charset="0"/>
              <a:cs typeface="Calibri" panose="020F0502020204030204" pitchFamily="34" charset="0"/>
            </a:endParaRPr>
          </a:p>
          <a:p>
            <a:pPr marL="514350" indent="-514350">
              <a:buFont typeface="+mj-lt"/>
              <a:buAutoNum type="arabicPeriod"/>
            </a:pPr>
            <a:r>
              <a:rPr lang="en-US" dirty="0">
                <a:latin typeface="Century Schoolbook" panose="02040604050505020304" pitchFamily="18" charset="0"/>
                <a:cs typeface="Calibri" panose="020F0502020204030204" pitchFamily="34" charset="0"/>
              </a:rPr>
              <a:t>On fait le </a:t>
            </a:r>
            <a:r>
              <a:rPr lang="en-US" b="1" dirty="0" err="1">
                <a:latin typeface="Century Schoolbook" panose="02040604050505020304" pitchFamily="18" charset="0"/>
                <a:cs typeface="Calibri" panose="020F0502020204030204" pitchFamily="34" charset="0"/>
              </a:rPr>
              <a:t>bilan</a:t>
            </a:r>
            <a:r>
              <a:rPr lang="en-US" dirty="0">
                <a:latin typeface="Century Schoolbook" panose="02040604050505020304" pitchFamily="18" charset="0"/>
                <a:cs typeface="Calibri" panose="020F0502020204030204" pitchFamily="34" charset="0"/>
              </a:rPr>
              <a:t> de </a:t>
            </a:r>
            <a:r>
              <a:rPr lang="en-US" dirty="0" err="1">
                <a:latin typeface="Century Schoolbook" panose="02040604050505020304" pitchFamily="18" charset="0"/>
                <a:cs typeface="Calibri" panose="020F0502020204030204" pitchFamily="34" charset="0"/>
              </a:rPr>
              <a:t>plusieurs</a:t>
            </a:r>
            <a:r>
              <a:rPr lang="en-US" dirty="0">
                <a:latin typeface="Century Schoolbook" panose="02040604050505020304" pitchFamily="18" charset="0"/>
                <a:cs typeface="Calibri" panose="020F0502020204030204" pitchFamily="34" charset="0"/>
              </a:rPr>
              <a:t> </a:t>
            </a:r>
            <a:r>
              <a:rPr lang="en-US" dirty="0" err="1">
                <a:latin typeface="Century Schoolbook" panose="02040604050505020304" pitchFamily="18" charset="0"/>
                <a:cs typeface="Calibri" panose="020F0502020204030204" pitchFamily="34" charset="0"/>
              </a:rPr>
              <a:t>années</a:t>
            </a:r>
            <a:r>
              <a:rPr lang="en-US" dirty="0">
                <a:latin typeface="Century Schoolbook" panose="02040604050505020304" pitchFamily="18" charset="0"/>
                <a:cs typeface="Calibri" panose="020F0502020204030204" pitchFamily="34" charset="0"/>
              </a:rPr>
              <a:t>, aspect accompli &gt; passé </a:t>
            </a:r>
            <a:r>
              <a:rPr lang="en-US" dirty="0" err="1">
                <a:latin typeface="Century Schoolbook" panose="02040604050505020304" pitchFamily="18" charset="0"/>
                <a:cs typeface="Calibri" panose="020F0502020204030204" pitchFamily="34" charset="0"/>
              </a:rPr>
              <a:t>composé</a:t>
            </a:r>
            <a:endParaRPr lang="en-US" dirty="0">
              <a:latin typeface="Century Schoolbook" panose="02040604050505020304" pitchFamily="18" charset="0"/>
              <a:cs typeface="Calibri" panose="020F0502020204030204" pitchFamily="34" charset="0"/>
            </a:endParaRPr>
          </a:p>
          <a:p>
            <a:pPr marL="514350" indent="-514350">
              <a:buFont typeface="+mj-lt"/>
              <a:buAutoNum type="arabicPeriod"/>
            </a:pPr>
            <a:r>
              <a:rPr lang="fr-FR" dirty="0">
                <a:latin typeface="Century Schoolbook" panose="02040604050505020304" pitchFamily="18" charset="0"/>
                <a:cs typeface="Calibri" panose="020F0502020204030204" pitchFamily="34" charset="0"/>
              </a:rPr>
              <a:t>Macron ne pose pas le contexte de l’ action (les pensées du tueur avant de commettre son acte), il explique le sens de l’action commise, donc le temps du verbe  doit refléter cela: il s’agit d’évoquer la conséquence symbolique de ce geste: la république est atteinte, on dresse le bilan de l’ action du tueur &gt; passé composé</a:t>
            </a:r>
            <a:endParaRPr lang="en-US" dirty="0">
              <a:latin typeface="Century Schoolbook" panose="02040604050505020304" pitchFamily="18" charset="0"/>
              <a:cs typeface="Calibri" panose="020F0502020204030204" pitchFamily="34" charset="0"/>
            </a:endParaRPr>
          </a:p>
          <a:p>
            <a:pPr marL="0" indent="0">
              <a:buNone/>
            </a:pPr>
            <a:endParaRPr lang="en-GB" dirty="0"/>
          </a:p>
        </p:txBody>
      </p:sp>
      <p:sp>
        <p:nvSpPr>
          <p:cNvPr id="5" name="TextBox 4">
            <a:extLst>
              <a:ext uri="{FF2B5EF4-FFF2-40B4-BE49-F238E27FC236}">
                <a16:creationId xmlns:a16="http://schemas.microsoft.com/office/drawing/2014/main" id="{EE945A1F-13D3-00CF-00B9-0CFABE6E8E0A}"/>
              </a:ext>
            </a:extLst>
          </p:cNvPr>
          <p:cNvSpPr txBox="1"/>
          <p:nvPr/>
        </p:nvSpPr>
        <p:spPr>
          <a:xfrm>
            <a:off x="906780" y="4663440"/>
            <a:ext cx="10378440" cy="1754326"/>
          </a:xfrm>
          <a:prstGeom prst="rect">
            <a:avLst/>
          </a:prstGeom>
          <a:solidFill>
            <a:schemeClr val="bg1"/>
          </a:solidFill>
        </p:spPr>
        <p:txBody>
          <a:bodyPr wrap="square" rtlCol="0">
            <a:spAutoFit/>
          </a:bodyPr>
          <a:lstStyle/>
          <a:p>
            <a:pPr marL="342900" indent="-342900">
              <a:buAutoNum type="arabicPeriod"/>
            </a:pPr>
            <a:r>
              <a:rPr lang="fr-FR" sz="1800" dirty="0">
                <a:latin typeface="Century Schoolbook" panose="02040604050505020304" pitchFamily="18" charset="0"/>
                <a:cs typeface="Calibri" panose="020F0502020204030204" pitchFamily="34" charset="0"/>
              </a:rPr>
              <a:t>Le terme laïcité  a fini par désigner / exprimer</a:t>
            </a:r>
          </a:p>
          <a:p>
            <a:pPr marL="342900" indent="-342900">
              <a:buAutoNum type="arabicPeriod"/>
            </a:pPr>
            <a:r>
              <a:rPr lang="fr-FR" dirty="0">
                <a:latin typeface="Century Schoolbook" panose="02040604050505020304" pitchFamily="18" charset="0"/>
                <a:cs typeface="Calibri" panose="020F0502020204030204" pitchFamily="34" charset="0"/>
              </a:rPr>
              <a:t>Aucun autre pays n’a poursuivi </a:t>
            </a:r>
            <a:endParaRPr lang="fr-FR" sz="1800" dirty="0">
              <a:latin typeface="Century Schoolbook" panose="02040604050505020304" pitchFamily="18" charset="0"/>
              <a:cs typeface="Calibri" panose="020F0502020204030204" pitchFamily="34" charset="0"/>
            </a:endParaRPr>
          </a:p>
          <a:p>
            <a:r>
              <a:rPr lang="fr-FR" sz="1800" dirty="0">
                <a:latin typeface="Century Schoolbook" panose="02040604050505020304" pitchFamily="18" charset="0"/>
                <a:cs typeface="Calibri" panose="020F0502020204030204" pitchFamily="34" charset="0"/>
              </a:rPr>
              <a:t>3. « Il a voulu porter atteinte à la République et à ses valeurs », a commenté Macron, à propos de l'assassin. </a:t>
            </a:r>
          </a:p>
          <a:p>
            <a:r>
              <a:rPr lang="fr-FR" sz="1800" dirty="0">
                <a:latin typeface="Century Schoolbook" panose="02040604050505020304" pitchFamily="18" charset="0"/>
                <a:cs typeface="Calibri" panose="020F0502020204030204" pitchFamily="34" charset="0"/>
              </a:rPr>
              <a:t>    OU « Il a voulu frapper la République et ses valeurs » a commenté Macron, au sujet de l’assassin.</a:t>
            </a:r>
          </a:p>
        </p:txBody>
      </p:sp>
    </p:spTree>
    <p:extLst>
      <p:ext uri="{BB962C8B-B14F-4D97-AF65-F5344CB8AC3E}">
        <p14:creationId xmlns:p14="http://schemas.microsoft.com/office/powerpoint/2010/main" val="130029245"/>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xEl>
                                              <p:pRg st="2" end="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00F52-63AF-43B8-E8E5-24A089ACBBB5}"/>
              </a:ext>
            </a:extLst>
          </p:cNvPr>
          <p:cNvSpPr>
            <a:spLocks noGrp="1"/>
          </p:cNvSpPr>
          <p:nvPr>
            <p:ph type="title"/>
          </p:nvPr>
        </p:nvSpPr>
        <p:spPr>
          <a:xfrm>
            <a:off x="590550" y="300038"/>
            <a:ext cx="11094720" cy="1280159"/>
          </a:xfrm>
          <a:solidFill>
            <a:schemeClr val="bg1"/>
          </a:solidFill>
        </p:spPr>
        <p:txBody>
          <a:bodyPr>
            <a:normAutofit fontScale="90000"/>
          </a:bodyPr>
          <a:lstStyle/>
          <a:p>
            <a:pPr algn="ctr"/>
            <a:br>
              <a:rPr lang="en-US" dirty="0"/>
            </a:br>
            <a:r>
              <a:rPr lang="en-US" dirty="0">
                <a:latin typeface="Century Schoolbook" panose="02040604050505020304" pitchFamily="18" charset="0"/>
                <a:cs typeface="Calibri" panose="020F0502020204030204" pitchFamily="34" charset="0"/>
              </a:rPr>
              <a:t>Le </a:t>
            </a:r>
            <a:r>
              <a:rPr lang="en-US" dirty="0" err="1">
                <a:latin typeface="Century Schoolbook" panose="02040604050505020304" pitchFamily="18" charset="0"/>
                <a:cs typeface="Calibri" panose="020F0502020204030204" pitchFamily="34" charset="0"/>
              </a:rPr>
              <a:t>passif</a:t>
            </a:r>
            <a:br>
              <a:rPr lang="en-US" sz="3100" dirty="0">
                <a:latin typeface="Century Schoolbook" panose="02040604050505020304" pitchFamily="18" charset="0"/>
                <a:cs typeface="Calibri" panose="020F0502020204030204" pitchFamily="34" charset="0"/>
              </a:rPr>
            </a:br>
            <a:r>
              <a:rPr lang="en-GB" sz="3100" dirty="0">
                <a:solidFill>
                  <a:srgbClr val="FF0000"/>
                </a:solidFill>
                <a:latin typeface="Century Schoolbook" panose="02040604050505020304" pitchFamily="18" charset="0"/>
                <a:cs typeface="Calibri" panose="020F0502020204030204" pitchFamily="34" charset="0"/>
              </a:rPr>
              <a:t>His class </a:t>
            </a:r>
            <a:r>
              <a:rPr lang="en-GB" sz="3100" u="sng" dirty="0">
                <a:latin typeface="Century Schoolbook" panose="02040604050505020304" pitchFamily="18" charset="0"/>
                <a:cs typeface="Calibri" panose="020F0502020204030204" pitchFamily="34" charset="0"/>
              </a:rPr>
              <a:t>had been shown </a:t>
            </a:r>
            <a:r>
              <a:rPr lang="en-GB" sz="3100" dirty="0">
                <a:solidFill>
                  <a:srgbClr val="00B050"/>
                </a:solidFill>
                <a:latin typeface="Century Schoolbook" panose="02040604050505020304" pitchFamily="18" charset="0"/>
                <a:cs typeface="Calibri" panose="020F0502020204030204" pitchFamily="34" charset="0"/>
              </a:rPr>
              <a:t>offensive cartoons </a:t>
            </a:r>
            <a:r>
              <a:rPr lang="en-GB" sz="3100" dirty="0">
                <a:latin typeface="Century Schoolbook" panose="02040604050505020304" pitchFamily="18" charset="0"/>
                <a:cs typeface="Calibri" panose="020F0502020204030204" pitchFamily="34" charset="0"/>
              </a:rPr>
              <a:t>and </a:t>
            </a:r>
            <a:r>
              <a:rPr lang="en-GB" sz="3100" u="sng" dirty="0">
                <a:latin typeface="Century Schoolbook" panose="02040604050505020304" pitchFamily="18" charset="0"/>
                <a:cs typeface="Calibri" panose="020F0502020204030204" pitchFamily="34" charset="0"/>
              </a:rPr>
              <a:t>asked </a:t>
            </a:r>
            <a:r>
              <a:rPr lang="en-GB" sz="3100" dirty="0">
                <a:latin typeface="Century Schoolbook" panose="02040604050505020304" pitchFamily="18" charset="0"/>
                <a:cs typeface="Calibri" panose="020F0502020204030204" pitchFamily="34" charset="0"/>
              </a:rPr>
              <a:t>to reflect on the principle of freedom of speech </a:t>
            </a:r>
            <a:br>
              <a:rPr lang="en-GB" sz="3100" dirty="0">
                <a:latin typeface="Century Schoolbook" panose="02040604050505020304" pitchFamily="18" charset="0"/>
                <a:cs typeface="Calibri" panose="020F0502020204030204" pitchFamily="34" charset="0"/>
              </a:rPr>
            </a:br>
            <a:br>
              <a:rPr lang="en-US" sz="3100" dirty="0">
                <a:latin typeface="Century Schoolbook" panose="02040604050505020304" pitchFamily="18" charset="0"/>
                <a:cs typeface="Calibri" panose="020F0502020204030204" pitchFamily="34" charset="0"/>
              </a:rPr>
            </a:br>
            <a:endParaRPr lang="en-GB" sz="3100" dirty="0">
              <a:latin typeface="Century Schoolbook" panose="02040604050505020304" pitchFamily="18" charset="0"/>
              <a:cs typeface="Calibri" panose="020F0502020204030204" pitchFamily="34" charset="0"/>
            </a:endParaRPr>
          </a:p>
        </p:txBody>
      </p:sp>
      <p:sp>
        <p:nvSpPr>
          <p:cNvPr id="3" name="Content Placeholder 2">
            <a:extLst>
              <a:ext uri="{FF2B5EF4-FFF2-40B4-BE49-F238E27FC236}">
                <a16:creationId xmlns:a16="http://schemas.microsoft.com/office/drawing/2014/main" id="{A1AE78E1-3B27-EC5D-8368-B3C9EC022B25}"/>
              </a:ext>
            </a:extLst>
          </p:cNvPr>
          <p:cNvSpPr>
            <a:spLocks noGrp="1"/>
          </p:cNvSpPr>
          <p:nvPr>
            <p:ph idx="1"/>
          </p:nvPr>
        </p:nvSpPr>
        <p:spPr>
          <a:xfrm>
            <a:off x="327660" y="2141219"/>
            <a:ext cx="11620500" cy="3776663"/>
          </a:xfrm>
          <a:solidFill>
            <a:schemeClr val="bg1"/>
          </a:solidFill>
          <a:ln w="19050">
            <a:solidFill>
              <a:schemeClr val="tx1"/>
            </a:solidFill>
          </a:ln>
        </p:spPr>
        <p:txBody>
          <a:bodyPr>
            <a:normAutofit fontScale="85000" lnSpcReduction="10000"/>
          </a:bodyPr>
          <a:lstStyle/>
          <a:p>
            <a:r>
              <a:rPr lang="en-US" sz="2400" dirty="0" err="1">
                <a:highlight>
                  <a:srgbClr val="FFFF00"/>
                </a:highlight>
                <a:latin typeface="Century Schoolbook" panose="02040604050505020304" pitchFamily="18" charset="0"/>
                <a:cs typeface="Calibri" panose="020F0502020204030204" pitchFamily="34" charset="0"/>
              </a:rPr>
              <a:t>Règle</a:t>
            </a:r>
            <a:r>
              <a:rPr lang="en-US" sz="2400" dirty="0">
                <a:highlight>
                  <a:srgbClr val="FFFF00"/>
                </a:highlight>
                <a:latin typeface="Century Schoolbook" panose="02040604050505020304" pitchFamily="18" charset="0"/>
                <a:cs typeface="Calibri" panose="020F0502020204030204" pitchFamily="34" charset="0"/>
              </a:rPr>
              <a:t>: Le </a:t>
            </a:r>
            <a:r>
              <a:rPr lang="en-US" sz="2400" dirty="0" err="1">
                <a:highlight>
                  <a:srgbClr val="FFFF00"/>
                </a:highlight>
                <a:latin typeface="Century Schoolbook" panose="02040604050505020304" pitchFamily="18" charset="0"/>
                <a:cs typeface="Calibri" panose="020F0502020204030204" pitchFamily="34" charset="0"/>
              </a:rPr>
              <a:t>sujet</a:t>
            </a:r>
            <a:r>
              <a:rPr lang="en-US" sz="2400" dirty="0">
                <a:highlight>
                  <a:srgbClr val="FFFF00"/>
                </a:highlight>
                <a:latin typeface="Century Schoolbook" panose="02040604050505020304" pitchFamily="18" charset="0"/>
                <a:cs typeface="Calibri" panose="020F0502020204030204" pitchFamily="34" charset="0"/>
              </a:rPr>
              <a:t> </a:t>
            </a:r>
            <a:r>
              <a:rPr lang="en-US" sz="2400" dirty="0" err="1">
                <a:highlight>
                  <a:srgbClr val="FFFF00"/>
                </a:highlight>
                <a:latin typeface="Century Schoolbook" panose="02040604050505020304" pitchFamily="18" charset="0"/>
                <a:cs typeface="Calibri" panose="020F0502020204030204" pitchFamily="34" charset="0"/>
              </a:rPr>
              <a:t>d’une</a:t>
            </a:r>
            <a:r>
              <a:rPr lang="en-US" sz="2400" dirty="0">
                <a:highlight>
                  <a:srgbClr val="FFFF00"/>
                </a:highlight>
                <a:latin typeface="Century Schoolbook" panose="02040604050505020304" pitchFamily="18" charset="0"/>
                <a:cs typeface="Calibri" panose="020F0502020204030204" pitchFamily="34" charset="0"/>
              </a:rPr>
              <a:t> phrase passive ne </a:t>
            </a:r>
            <a:r>
              <a:rPr lang="en-US" sz="2400" dirty="0" err="1">
                <a:highlight>
                  <a:srgbClr val="FFFF00"/>
                </a:highlight>
                <a:latin typeface="Century Schoolbook" panose="02040604050505020304" pitchFamily="18" charset="0"/>
                <a:cs typeface="Calibri" panose="020F0502020204030204" pitchFamily="34" charset="0"/>
              </a:rPr>
              <a:t>peut</a:t>
            </a:r>
            <a:r>
              <a:rPr lang="en-US" sz="2400" dirty="0">
                <a:highlight>
                  <a:srgbClr val="FFFF00"/>
                </a:highlight>
                <a:latin typeface="Century Schoolbook" panose="02040604050505020304" pitchFamily="18" charset="0"/>
                <a:cs typeface="Calibri" panose="020F0502020204030204" pitchFamily="34" charset="0"/>
              </a:rPr>
              <a:t> pas </a:t>
            </a:r>
            <a:r>
              <a:rPr lang="en-US" sz="2400" dirty="0" err="1">
                <a:highlight>
                  <a:srgbClr val="FFFF00"/>
                </a:highlight>
                <a:latin typeface="Century Schoolbook" panose="02040604050505020304" pitchFamily="18" charset="0"/>
                <a:cs typeface="Calibri" panose="020F0502020204030204" pitchFamily="34" charset="0"/>
              </a:rPr>
              <a:t>être</a:t>
            </a:r>
            <a:r>
              <a:rPr lang="en-US" sz="2400" dirty="0">
                <a:highlight>
                  <a:srgbClr val="FFFF00"/>
                </a:highlight>
                <a:latin typeface="Century Schoolbook" panose="02040604050505020304" pitchFamily="18" charset="0"/>
                <a:cs typeface="Calibri" panose="020F0502020204030204" pitchFamily="34" charset="0"/>
              </a:rPr>
              <a:t> le </a:t>
            </a:r>
            <a:r>
              <a:rPr lang="en-US" sz="2400" dirty="0" err="1">
                <a:highlight>
                  <a:srgbClr val="FFFF00"/>
                </a:highlight>
                <a:latin typeface="Century Schoolbook" panose="02040604050505020304" pitchFamily="18" charset="0"/>
                <a:cs typeface="Calibri" panose="020F0502020204030204" pitchFamily="34" charset="0"/>
              </a:rPr>
              <a:t>complément</a:t>
            </a:r>
            <a:r>
              <a:rPr lang="en-US" sz="2400" dirty="0">
                <a:highlight>
                  <a:srgbClr val="FFFF00"/>
                </a:highlight>
                <a:latin typeface="Century Schoolbook" panose="02040604050505020304" pitchFamily="18" charset="0"/>
                <a:cs typeface="Calibri" panose="020F0502020204030204" pitchFamily="34" charset="0"/>
              </a:rPr>
              <a:t> </a:t>
            </a:r>
            <a:r>
              <a:rPr lang="en-US" sz="2400" dirty="0" err="1">
                <a:highlight>
                  <a:srgbClr val="FFFF00"/>
                </a:highlight>
                <a:latin typeface="Century Schoolbook" panose="02040604050505020304" pitchFamily="18" charset="0"/>
                <a:cs typeface="Calibri" panose="020F0502020204030204" pitchFamily="34" charset="0"/>
              </a:rPr>
              <a:t>d’objet</a:t>
            </a:r>
            <a:r>
              <a:rPr lang="en-US" sz="2400" dirty="0">
                <a:highlight>
                  <a:srgbClr val="FFFF00"/>
                </a:highlight>
                <a:latin typeface="Century Schoolbook" panose="02040604050505020304" pitchFamily="18" charset="0"/>
                <a:cs typeface="Calibri" panose="020F0502020204030204" pitchFamily="34" charset="0"/>
              </a:rPr>
              <a:t> indirect.</a:t>
            </a:r>
          </a:p>
          <a:p>
            <a:r>
              <a:rPr lang="en-US" sz="2400" dirty="0">
                <a:latin typeface="Century Schoolbook" panose="02040604050505020304" pitchFamily="18" charset="0"/>
                <a:cs typeface="Calibri" panose="020F0502020204030204" pitchFamily="34" charset="0"/>
              </a:rPr>
              <a:t>Il faut </a:t>
            </a:r>
            <a:r>
              <a:rPr lang="en-US" sz="2400" dirty="0" err="1">
                <a:latin typeface="Century Schoolbook" panose="02040604050505020304" pitchFamily="18" charset="0"/>
                <a:cs typeface="Calibri" panose="020F0502020204030204" pitchFamily="34" charset="0"/>
              </a:rPr>
              <a:t>connaitre</a:t>
            </a:r>
            <a:r>
              <a:rPr lang="en-US" sz="2400" dirty="0">
                <a:latin typeface="Century Schoolbook" panose="02040604050505020304" pitchFamily="18" charset="0"/>
                <a:cs typeface="Calibri" panose="020F0502020204030204" pitchFamily="34" charset="0"/>
              </a:rPr>
              <a:t> </a:t>
            </a:r>
            <a:r>
              <a:rPr lang="en-US" sz="2400" dirty="0" err="1">
                <a:latin typeface="Century Schoolbook" panose="02040604050505020304" pitchFamily="18" charset="0"/>
                <a:cs typeface="Calibri" panose="020F0502020204030204" pitchFamily="34" charset="0"/>
              </a:rPr>
              <a:t>ses</a:t>
            </a:r>
            <a:r>
              <a:rPr lang="en-US" sz="2400" dirty="0">
                <a:latin typeface="Century Schoolbook" panose="02040604050505020304" pitchFamily="18" charset="0"/>
                <a:cs typeface="Calibri" panose="020F0502020204030204" pitchFamily="34" charset="0"/>
              </a:rPr>
              <a:t> constructions </a:t>
            </a:r>
            <a:r>
              <a:rPr lang="en-US" sz="2400" dirty="0" err="1">
                <a:latin typeface="Century Schoolbook" panose="02040604050505020304" pitchFamily="18" charset="0"/>
                <a:cs typeface="Calibri" panose="020F0502020204030204" pitchFamily="34" charset="0"/>
              </a:rPr>
              <a:t>verbales</a:t>
            </a:r>
            <a:r>
              <a:rPr lang="en-US" sz="2400" dirty="0">
                <a:latin typeface="Century Schoolbook" panose="02040604050505020304" pitchFamily="18" charset="0"/>
                <a:cs typeface="Calibri" panose="020F0502020204030204" pitchFamily="34" charset="0"/>
              </a:rPr>
              <a:t>: </a:t>
            </a:r>
          </a:p>
          <a:p>
            <a:r>
              <a:rPr lang="en-US" sz="2400" dirty="0" err="1">
                <a:latin typeface="Century Schoolbook" panose="02040604050505020304" pitchFamily="18" charset="0"/>
                <a:cs typeface="Calibri" panose="020F0502020204030204" pitchFamily="34" charset="0"/>
              </a:rPr>
              <a:t>Montrer</a:t>
            </a:r>
            <a:r>
              <a:rPr lang="en-US" sz="2400" dirty="0">
                <a:latin typeface="Century Schoolbook" panose="02040604050505020304" pitchFamily="18" charset="0"/>
                <a:cs typeface="Calibri" panose="020F0502020204030204" pitchFamily="34" charset="0"/>
              </a:rPr>
              <a:t> / demander  </a:t>
            </a:r>
            <a:r>
              <a:rPr lang="en-US" sz="2400" dirty="0" err="1">
                <a:solidFill>
                  <a:srgbClr val="00B050"/>
                </a:solidFill>
                <a:latin typeface="Century Schoolbook" panose="02040604050505020304" pitchFamily="18" charset="0"/>
                <a:cs typeface="Calibri" panose="020F0502020204030204" pitchFamily="34" charset="0"/>
              </a:rPr>
              <a:t>qqch</a:t>
            </a:r>
            <a:r>
              <a:rPr lang="en-US" sz="2400" dirty="0">
                <a:solidFill>
                  <a:srgbClr val="00B050"/>
                </a:solidFill>
                <a:latin typeface="Century Schoolbook" panose="02040604050505020304" pitchFamily="18" charset="0"/>
                <a:cs typeface="Calibri" panose="020F0502020204030204" pitchFamily="34" charset="0"/>
              </a:rPr>
              <a:t> (</a:t>
            </a:r>
            <a:r>
              <a:rPr lang="en-US" sz="2400" dirty="0" err="1">
                <a:solidFill>
                  <a:srgbClr val="00B050"/>
                </a:solidFill>
                <a:latin typeface="Century Schoolbook" panose="02040604050505020304" pitchFamily="18" charset="0"/>
                <a:cs typeface="Calibri" panose="020F0502020204030204" pitchFamily="34" charset="0"/>
              </a:rPr>
              <a:t>complément</a:t>
            </a:r>
            <a:r>
              <a:rPr lang="en-US" sz="2400" dirty="0">
                <a:solidFill>
                  <a:srgbClr val="00B050"/>
                </a:solidFill>
                <a:latin typeface="Century Schoolbook" panose="02040604050505020304" pitchFamily="18" charset="0"/>
                <a:cs typeface="Calibri" panose="020F0502020204030204" pitchFamily="34" charset="0"/>
              </a:rPr>
              <a:t> </a:t>
            </a:r>
            <a:r>
              <a:rPr lang="en-US" sz="2400" dirty="0" err="1">
                <a:solidFill>
                  <a:srgbClr val="00B050"/>
                </a:solidFill>
                <a:latin typeface="Century Schoolbook" panose="02040604050505020304" pitchFamily="18" charset="0"/>
                <a:cs typeface="Calibri" panose="020F0502020204030204" pitchFamily="34" charset="0"/>
              </a:rPr>
              <a:t>d’objet</a:t>
            </a:r>
            <a:r>
              <a:rPr lang="en-US" sz="2400" dirty="0">
                <a:solidFill>
                  <a:srgbClr val="00B050"/>
                </a:solidFill>
                <a:latin typeface="Century Schoolbook" panose="02040604050505020304" pitchFamily="18" charset="0"/>
                <a:cs typeface="Calibri" panose="020F0502020204030204" pitchFamily="34" charset="0"/>
              </a:rPr>
              <a:t> direct COD) </a:t>
            </a:r>
            <a:r>
              <a:rPr lang="en-US" sz="2400" dirty="0">
                <a:latin typeface="Century Schoolbook" panose="02040604050505020304" pitchFamily="18" charset="0"/>
                <a:cs typeface="Calibri" panose="020F0502020204030204" pitchFamily="34" charset="0"/>
              </a:rPr>
              <a:t> </a:t>
            </a:r>
            <a:r>
              <a:rPr lang="en-US" sz="2400" dirty="0">
                <a:solidFill>
                  <a:srgbClr val="FF0000"/>
                </a:solidFill>
                <a:latin typeface="Century Schoolbook" panose="02040604050505020304" pitchFamily="18" charset="0"/>
                <a:cs typeface="Calibri" panose="020F0502020204030204" pitchFamily="34" charset="0"/>
              </a:rPr>
              <a:t>à </a:t>
            </a:r>
            <a:r>
              <a:rPr lang="en-US" sz="2400" dirty="0" err="1">
                <a:solidFill>
                  <a:srgbClr val="FF0000"/>
                </a:solidFill>
                <a:latin typeface="Century Schoolbook" panose="02040604050505020304" pitchFamily="18" charset="0"/>
                <a:cs typeface="Calibri" panose="020F0502020204030204" pitchFamily="34" charset="0"/>
              </a:rPr>
              <a:t>qqn</a:t>
            </a:r>
            <a:r>
              <a:rPr lang="en-US" sz="2400" dirty="0">
                <a:solidFill>
                  <a:srgbClr val="FF0000"/>
                </a:solidFill>
                <a:latin typeface="Century Schoolbook" panose="02040604050505020304" pitchFamily="18" charset="0"/>
                <a:cs typeface="Calibri" panose="020F0502020204030204" pitchFamily="34" charset="0"/>
              </a:rPr>
              <a:t> ( comp. </a:t>
            </a:r>
            <a:r>
              <a:rPr lang="en-US" sz="2400" dirty="0" err="1">
                <a:solidFill>
                  <a:srgbClr val="FF0000"/>
                </a:solidFill>
                <a:latin typeface="Century Schoolbook" panose="02040604050505020304" pitchFamily="18" charset="0"/>
                <a:cs typeface="Calibri" panose="020F0502020204030204" pitchFamily="34" charset="0"/>
              </a:rPr>
              <a:t>d’objet</a:t>
            </a:r>
            <a:r>
              <a:rPr lang="en-US" sz="2400" dirty="0">
                <a:solidFill>
                  <a:srgbClr val="FF0000"/>
                </a:solidFill>
                <a:latin typeface="Century Schoolbook" panose="02040604050505020304" pitchFamily="18" charset="0"/>
                <a:cs typeface="Calibri" panose="020F0502020204030204" pitchFamily="34" charset="0"/>
              </a:rPr>
              <a:t> indirect – COI)</a:t>
            </a:r>
          </a:p>
          <a:p>
            <a:r>
              <a:rPr lang="en-US" sz="2400" dirty="0">
                <a:latin typeface="Century Schoolbook" panose="02040604050505020304" pitchFamily="18" charset="0"/>
                <a:cs typeface="Calibri" panose="020F0502020204030204" pitchFamily="34" charset="0"/>
              </a:rPr>
              <a:t>Solution 1: faire </a:t>
            </a:r>
            <a:r>
              <a:rPr lang="en-US" sz="2400" dirty="0" err="1">
                <a:latin typeface="Century Schoolbook" panose="02040604050505020304" pitchFamily="18" charset="0"/>
                <a:cs typeface="Calibri" panose="020F0502020204030204" pitchFamily="34" charset="0"/>
              </a:rPr>
              <a:t>une</a:t>
            </a:r>
            <a:r>
              <a:rPr lang="en-US" sz="2400" dirty="0">
                <a:latin typeface="Century Schoolbook" panose="02040604050505020304" pitchFamily="18" charset="0"/>
                <a:cs typeface="Calibri" panose="020F0502020204030204" pitchFamily="34" charset="0"/>
              </a:rPr>
              <a:t> phrase passive qui commence par le </a:t>
            </a:r>
            <a:r>
              <a:rPr lang="en-US" sz="2400" dirty="0" err="1">
                <a:latin typeface="Century Schoolbook" panose="02040604050505020304" pitchFamily="18" charset="0"/>
                <a:cs typeface="Calibri" panose="020F0502020204030204" pitchFamily="34" charset="0"/>
              </a:rPr>
              <a:t>complément</a:t>
            </a:r>
            <a:r>
              <a:rPr lang="en-US" sz="2400" dirty="0">
                <a:latin typeface="Century Schoolbook" panose="02040604050505020304" pitchFamily="18" charset="0"/>
                <a:cs typeface="Calibri" panose="020F0502020204030204" pitchFamily="34" charset="0"/>
              </a:rPr>
              <a:t> </a:t>
            </a:r>
            <a:r>
              <a:rPr lang="en-US" sz="2400" dirty="0" err="1">
                <a:latin typeface="Century Schoolbook" panose="02040604050505020304" pitchFamily="18" charset="0"/>
                <a:cs typeface="Calibri" panose="020F0502020204030204" pitchFamily="34" charset="0"/>
              </a:rPr>
              <a:t>d’objet</a:t>
            </a:r>
            <a:r>
              <a:rPr lang="en-US" sz="2400" dirty="0">
                <a:latin typeface="Century Schoolbook" panose="02040604050505020304" pitchFamily="18" charset="0"/>
                <a:cs typeface="Calibri" panose="020F0502020204030204" pitchFamily="34" charset="0"/>
              </a:rPr>
              <a:t> direct: cartoons</a:t>
            </a:r>
          </a:p>
          <a:p>
            <a:r>
              <a:rPr lang="en-US" sz="2400" dirty="0">
                <a:solidFill>
                  <a:srgbClr val="00B050"/>
                </a:solidFill>
                <a:latin typeface="Century Schoolbook" panose="02040604050505020304" pitchFamily="18" charset="0"/>
                <a:cs typeface="Calibri" panose="020F0502020204030204" pitchFamily="34" charset="0"/>
              </a:rPr>
              <a:t>Des caricatures </a:t>
            </a:r>
            <a:r>
              <a:rPr lang="en-US" sz="2400" dirty="0" err="1">
                <a:latin typeface="Century Schoolbook" panose="02040604050505020304" pitchFamily="18" charset="0"/>
                <a:cs typeface="Calibri" panose="020F0502020204030204" pitchFamily="34" charset="0"/>
              </a:rPr>
              <a:t>blessantes</a:t>
            </a:r>
            <a:r>
              <a:rPr lang="en-US" sz="2400" dirty="0">
                <a:latin typeface="Century Schoolbook" panose="02040604050505020304" pitchFamily="18" charset="0"/>
                <a:cs typeface="Calibri" panose="020F0502020204030204" pitchFamily="34" charset="0"/>
              </a:rPr>
              <a:t> </a:t>
            </a:r>
            <a:r>
              <a:rPr lang="en-US" sz="2400" dirty="0" err="1">
                <a:latin typeface="Century Schoolbook" panose="02040604050505020304" pitchFamily="18" charset="0"/>
                <a:cs typeface="Calibri" panose="020F0502020204030204" pitchFamily="34" charset="0"/>
              </a:rPr>
              <a:t>avaient</a:t>
            </a:r>
            <a:r>
              <a:rPr lang="en-US" sz="2400" dirty="0">
                <a:latin typeface="Century Schoolbook" panose="02040604050505020304" pitchFamily="18" charset="0"/>
                <a:cs typeface="Calibri" panose="020F0502020204030204" pitchFamily="34" charset="0"/>
              </a:rPr>
              <a:t> </a:t>
            </a:r>
            <a:r>
              <a:rPr lang="en-US" sz="2400" dirty="0" err="1">
                <a:latin typeface="Century Schoolbook" panose="02040604050505020304" pitchFamily="18" charset="0"/>
                <a:cs typeface="Calibri" panose="020F0502020204030204" pitchFamily="34" charset="0"/>
              </a:rPr>
              <a:t>été</a:t>
            </a:r>
            <a:r>
              <a:rPr lang="en-US" sz="2400" dirty="0">
                <a:latin typeface="Century Schoolbook" panose="02040604050505020304" pitchFamily="18" charset="0"/>
                <a:cs typeface="Calibri" panose="020F0502020204030204" pitchFamily="34" charset="0"/>
              </a:rPr>
              <a:t> </a:t>
            </a:r>
            <a:r>
              <a:rPr lang="en-US" sz="2400" dirty="0" err="1">
                <a:latin typeface="Century Schoolbook" panose="02040604050505020304" pitchFamily="18" charset="0"/>
                <a:cs typeface="Calibri" panose="020F0502020204030204" pitchFamily="34" charset="0"/>
              </a:rPr>
              <a:t>montrées</a:t>
            </a:r>
            <a:r>
              <a:rPr lang="en-US" sz="2400" dirty="0">
                <a:latin typeface="Century Schoolbook" panose="02040604050505020304" pitchFamily="18" charset="0"/>
                <a:cs typeface="Calibri" panose="020F0502020204030204" pitchFamily="34" charset="0"/>
              </a:rPr>
              <a:t> </a:t>
            </a:r>
            <a:r>
              <a:rPr lang="en-US" sz="2400" dirty="0">
                <a:solidFill>
                  <a:srgbClr val="FF0000"/>
                </a:solidFill>
                <a:latin typeface="Century Schoolbook" panose="02040604050505020304" pitchFamily="18" charset="0"/>
                <a:cs typeface="Calibri" panose="020F0502020204030204" pitchFamily="34" charset="0"/>
              </a:rPr>
              <a:t>à </a:t>
            </a:r>
            <a:r>
              <a:rPr lang="en-US" sz="2400" dirty="0" err="1">
                <a:solidFill>
                  <a:srgbClr val="FF0000"/>
                </a:solidFill>
                <a:latin typeface="Century Schoolbook" panose="02040604050505020304" pitchFamily="18" charset="0"/>
                <a:cs typeface="Calibri" panose="020F0502020204030204" pitchFamily="34" charset="0"/>
              </a:rPr>
              <a:t>sa</a:t>
            </a:r>
            <a:r>
              <a:rPr lang="en-US" sz="2400" dirty="0">
                <a:solidFill>
                  <a:srgbClr val="FF0000"/>
                </a:solidFill>
                <a:latin typeface="Century Schoolbook" panose="02040604050505020304" pitchFamily="18" charset="0"/>
                <a:cs typeface="Calibri" panose="020F0502020204030204" pitchFamily="34" charset="0"/>
              </a:rPr>
              <a:t> </a:t>
            </a:r>
            <a:r>
              <a:rPr lang="en-US" sz="2400" dirty="0" err="1">
                <a:solidFill>
                  <a:srgbClr val="FF0000"/>
                </a:solidFill>
                <a:latin typeface="Century Schoolbook" panose="02040604050505020304" pitchFamily="18" charset="0"/>
                <a:cs typeface="Calibri" panose="020F0502020204030204" pitchFamily="34" charset="0"/>
              </a:rPr>
              <a:t>classe</a:t>
            </a:r>
            <a:endParaRPr lang="en-US" sz="2400" dirty="0">
              <a:solidFill>
                <a:srgbClr val="FF0000"/>
              </a:solidFill>
              <a:latin typeface="Century Schoolbook" panose="02040604050505020304" pitchFamily="18" charset="0"/>
              <a:cs typeface="Calibri" panose="020F0502020204030204" pitchFamily="34" charset="0"/>
            </a:endParaRPr>
          </a:p>
          <a:p>
            <a:r>
              <a:rPr lang="en-US" sz="2400" dirty="0">
                <a:latin typeface="Century Schoolbook" panose="02040604050505020304" pitchFamily="18" charset="0"/>
                <a:cs typeface="Calibri" panose="020F0502020204030204" pitchFamily="34" charset="0"/>
              </a:rPr>
              <a:t>Solution 2: </a:t>
            </a:r>
            <a:r>
              <a:rPr lang="en-US" sz="2400" dirty="0" err="1">
                <a:latin typeface="Century Schoolbook" panose="02040604050505020304" pitchFamily="18" charset="0"/>
                <a:cs typeface="Calibri" panose="020F0502020204030204" pitchFamily="34" charset="0"/>
              </a:rPr>
              <a:t>éviter</a:t>
            </a:r>
            <a:r>
              <a:rPr lang="en-US" sz="2400" dirty="0">
                <a:latin typeface="Century Schoolbook" panose="02040604050505020304" pitchFamily="18" charset="0"/>
                <a:cs typeface="Calibri" panose="020F0502020204030204" pitchFamily="34" charset="0"/>
              </a:rPr>
              <a:t> la </a:t>
            </a:r>
            <a:r>
              <a:rPr lang="en-US" sz="2400" dirty="0" err="1">
                <a:latin typeface="Century Schoolbook" panose="02040604050505020304" pitchFamily="18" charset="0"/>
                <a:cs typeface="Calibri" panose="020F0502020204030204" pitchFamily="34" charset="0"/>
              </a:rPr>
              <a:t>forme</a:t>
            </a:r>
            <a:r>
              <a:rPr lang="en-US" sz="2400" dirty="0">
                <a:latin typeface="Century Schoolbook" panose="02040604050505020304" pitchFamily="18" charset="0"/>
                <a:cs typeface="Calibri" panose="020F0502020204030204" pitchFamily="34" charset="0"/>
              </a:rPr>
              <a:t> passive: Il </a:t>
            </a:r>
            <a:r>
              <a:rPr lang="en-US" sz="2400" dirty="0" err="1">
                <a:latin typeface="Century Schoolbook" panose="02040604050505020304" pitchFamily="18" charset="0"/>
                <a:cs typeface="Calibri" panose="020F0502020204030204" pitchFamily="34" charset="0"/>
              </a:rPr>
              <a:t>avait</a:t>
            </a:r>
            <a:r>
              <a:rPr lang="en-US" sz="2400" dirty="0">
                <a:latin typeface="Century Schoolbook" panose="02040604050505020304" pitchFamily="18" charset="0"/>
                <a:cs typeface="Calibri" panose="020F0502020204030204" pitchFamily="34" charset="0"/>
              </a:rPr>
              <a:t> </a:t>
            </a:r>
            <a:r>
              <a:rPr lang="en-US" sz="2400" dirty="0" err="1">
                <a:latin typeface="Century Schoolbook" panose="02040604050505020304" pitchFamily="18" charset="0"/>
                <a:cs typeface="Calibri" panose="020F0502020204030204" pitchFamily="34" charset="0"/>
              </a:rPr>
              <a:t>montré</a:t>
            </a:r>
            <a:r>
              <a:rPr lang="en-US" sz="2400" dirty="0">
                <a:latin typeface="Century Schoolbook" panose="02040604050505020304" pitchFamily="18" charset="0"/>
                <a:cs typeface="Calibri" panose="020F0502020204030204" pitchFamily="34" charset="0"/>
              </a:rPr>
              <a:t> des caricatures  </a:t>
            </a:r>
            <a:r>
              <a:rPr lang="en-US" sz="2400" dirty="0" err="1">
                <a:latin typeface="Century Schoolbook" panose="02040604050505020304" pitchFamily="18" charset="0"/>
                <a:cs typeface="Calibri" panose="020F0502020204030204" pitchFamily="34" charset="0"/>
              </a:rPr>
              <a:t>blessantes</a:t>
            </a:r>
            <a:r>
              <a:rPr lang="en-US" sz="2400" dirty="0">
                <a:latin typeface="Century Schoolbook" panose="02040604050505020304" pitchFamily="18" charset="0"/>
                <a:cs typeface="Calibri" panose="020F0502020204030204" pitchFamily="34" charset="0"/>
              </a:rPr>
              <a:t> à </a:t>
            </a:r>
            <a:r>
              <a:rPr lang="en-US" sz="2400" dirty="0" err="1">
                <a:latin typeface="Century Schoolbook" panose="02040604050505020304" pitchFamily="18" charset="0"/>
                <a:cs typeface="Calibri" panose="020F0502020204030204" pitchFamily="34" charset="0"/>
              </a:rPr>
              <a:t>sa</a:t>
            </a:r>
            <a:r>
              <a:rPr lang="en-US" sz="2400" dirty="0">
                <a:latin typeface="Century Schoolbook" panose="02040604050505020304" pitchFamily="18" charset="0"/>
                <a:cs typeface="Calibri" panose="020F0502020204030204" pitchFamily="34" charset="0"/>
              </a:rPr>
              <a:t> </a:t>
            </a:r>
            <a:r>
              <a:rPr lang="en-US" sz="2400" dirty="0" err="1">
                <a:latin typeface="Century Schoolbook" panose="02040604050505020304" pitchFamily="18" charset="0"/>
                <a:cs typeface="Calibri" panose="020F0502020204030204" pitchFamily="34" charset="0"/>
              </a:rPr>
              <a:t>classe</a:t>
            </a:r>
            <a:r>
              <a:rPr lang="en-US" sz="2400" dirty="0">
                <a:latin typeface="Century Schoolbook" panose="02040604050505020304" pitchFamily="18" charset="0"/>
                <a:cs typeface="Calibri" panose="020F0502020204030204" pitchFamily="34" charset="0"/>
              </a:rPr>
              <a:t>.</a:t>
            </a:r>
          </a:p>
          <a:p>
            <a:r>
              <a:rPr lang="en-US" sz="2400" dirty="0">
                <a:latin typeface="Century Schoolbook" panose="02040604050505020304" pitchFamily="18" charset="0"/>
                <a:cs typeface="Calibri" panose="020F0502020204030204" pitchFamily="34" charset="0"/>
              </a:rPr>
              <a:t>Que </a:t>
            </a:r>
            <a:r>
              <a:rPr lang="en-US" sz="2400" dirty="0" err="1">
                <a:latin typeface="Century Schoolbook" panose="02040604050505020304" pitchFamily="18" charset="0"/>
                <a:cs typeface="Calibri" panose="020F0502020204030204" pitchFamily="34" charset="0"/>
              </a:rPr>
              <a:t>pensez-vous</a:t>
            </a:r>
            <a:r>
              <a:rPr lang="en-US" sz="2400" dirty="0">
                <a:latin typeface="Century Schoolbook" panose="02040604050505020304" pitchFamily="18" charset="0"/>
                <a:cs typeface="Calibri" panose="020F0502020204030204" pitchFamily="34" charset="0"/>
              </a:rPr>
              <a:t> de : </a:t>
            </a:r>
            <a:r>
              <a:rPr lang="en-US" sz="2400" dirty="0" err="1">
                <a:latin typeface="Century Schoolbook" panose="02040604050505020304" pitchFamily="18" charset="0"/>
                <a:cs typeface="Calibri" panose="020F0502020204030204" pitchFamily="34" charset="0"/>
              </a:rPr>
              <a:t>sa</a:t>
            </a:r>
            <a:r>
              <a:rPr lang="en-US" sz="2400" dirty="0">
                <a:latin typeface="Century Schoolbook" panose="02040604050505020304" pitchFamily="18" charset="0"/>
                <a:cs typeface="Calibri" panose="020F0502020204030204" pitchFamily="34" charset="0"/>
              </a:rPr>
              <a:t> </a:t>
            </a:r>
            <a:r>
              <a:rPr lang="en-US" sz="2400" dirty="0" err="1">
                <a:latin typeface="Century Schoolbook" panose="02040604050505020304" pitchFamily="18" charset="0"/>
                <a:cs typeface="Calibri" panose="020F0502020204030204" pitchFamily="34" charset="0"/>
              </a:rPr>
              <a:t>classe</a:t>
            </a:r>
            <a:r>
              <a:rPr lang="en-US" sz="2400" dirty="0">
                <a:latin typeface="Century Schoolbook" panose="02040604050505020304" pitchFamily="18" charset="0"/>
                <a:cs typeface="Calibri" panose="020F0502020204030204" pitchFamily="34" charset="0"/>
              </a:rPr>
              <a:t> </a:t>
            </a:r>
            <a:r>
              <a:rPr lang="en-US" sz="2400" dirty="0" err="1">
                <a:latin typeface="Century Schoolbook" panose="02040604050505020304" pitchFamily="18" charset="0"/>
                <a:cs typeface="Calibri" panose="020F0502020204030204" pitchFamily="34" charset="0"/>
              </a:rPr>
              <a:t>s’est</a:t>
            </a:r>
            <a:r>
              <a:rPr lang="en-US" sz="2400" dirty="0">
                <a:latin typeface="Century Schoolbook" panose="02040604050505020304" pitchFamily="18" charset="0"/>
                <a:cs typeface="Calibri" panose="020F0502020204030204" pitchFamily="34" charset="0"/>
              </a:rPr>
              <a:t> fait </a:t>
            </a:r>
            <a:r>
              <a:rPr lang="en-US" sz="2400" dirty="0" err="1">
                <a:latin typeface="Century Schoolbook" panose="02040604050505020304" pitchFamily="18" charset="0"/>
                <a:cs typeface="Calibri" panose="020F0502020204030204" pitchFamily="34" charset="0"/>
              </a:rPr>
              <a:t>montrer</a:t>
            </a:r>
            <a:r>
              <a:rPr lang="en-US" sz="2400" dirty="0">
                <a:latin typeface="Century Schoolbook" panose="02040604050505020304" pitchFamily="18" charset="0"/>
                <a:cs typeface="Calibri" panose="020F0502020204030204" pitchFamily="34" charset="0"/>
              </a:rPr>
              <a:t> des caricatures? </a:t>
            </a:r>
          </a:p>
          <a:p>
            <a:r>
              <a:rPr lang="en-US" sz="2400" dirty="0" err="1">
                <a:latin typeface="Century Schoolbook" panose="02040604050505020304" pitchFamily="18" charset="0"/>
                <a:cs typeface="Calibri" panose="020F0502020204030204" pitchFamily="34" charset="0"/>
              </a:rPr>
              <a:t>Cette</a:t>
            </a:r>
            <a:r>
              <a:rPr lang="en-US" sz="2400" dirty="0">
                <a:latin typeface="Century Schoolbook" panose="02040604050505020304" pitchFamily="18" charset="0"/>
                <a:cs typeface="Calibri" panose="020F0502020204030204" pitchFamily="34" charset="0"/>
              </a:rPr>
              <a:t> structure </a:t>
            </a:r>
            <a:r>
              <a:rPr lang="en-US" sz="2400" dirty="0" err="1">
                <a:latin typeface="Century Schoolbook" panose="02040604050505020304" pitchFamily="18" charset="0"/>
                <a:cs typeface="Calibri" panose="020F0502020204030204" pitchFamily="34" charset="0"/>
              </a:rPr>
              <a:t>est</a:t>
            </a:r>
            <a:r>
              <a:rPr lang="en-US" sz="2400" dirty="0">
                <a:latin typeface="Century Schoolbook" panose="02040604050505020304" pitchFamily="18" charset="0"/>
                <a:cs typeface="Calibri" panose="020F0502020204030204" pitchFamily="34" charset="0"/>
              </a:rPr>
              <a:t> </a:t>
            </a:r>
            <a:r>
              <a:rPr lang="en-US" sz="2400" dirty="0" err="1">
                <a:latin typeface="Century Schoolbook" panose="02040604050505020304" pitchFamily="18" charset="0"/>
                <a:cs typeface="Calibri" panose="020F0502020204030204" pitchFamily="34" charset="0"/>
              </a:rPr>
              <a:t>correcte</a:t>
            </a:r>
            <a:r>
              <a:rPr lang="en-US" sz="2400" dirty="0">
                <a:latin typeface="Century Schoolbook" panose="02040604050505020304" pitchFamily="18" charset="0"/>
                <a:cs typeface="Calibri" panose="020F0502020204030204" pitchFamily="34" charset="0"/>
              </a:rPr>
              <a:t> </a:t>
            </a:r>
            <a:r>
              <a:rPr lang="en-US" sz="2400" dirty="0" err="1">
                <a:latin typeface="Century Schoolbook" panose="02040604050505020304" pitchFamily="18" charset="0"/>
                <a:cs typeface="Calibri" panose="020F0502020204030204" pitchFamily="34" charset="0"/>
              </a:rPr>
              <a:t>grammaticalement</a:t>
            </a:r>
            <a:r>
              <a:rPr lang="en-US" sz="2400" dirty="0">
                <a:latin typeface="Century Schoolbook" panose="02040604050505020304" pitchFamily="18" charset="0"/>
                <a:cs typeface="Calibri" panose="020F0502020204030204" pitchFamily="34" charset="0"/>
              </a:rPr>
              <a:t> </a:t>
            </a:r>
            <a:r>
              <a:rPr lang="en-US" sz="2400" dirty="0" err="1">
                <a:latin typeface="Century Schoolbook" panose="02040604050505020304" pitchFamily="18" charset="0"/>
                <a:cs typeface="Calibri" panose="020F0502020204030204" pitchFamily="34" charset="0"/>
              </a:rPr>
              <a:t>mais</a:t>
            </a:r>
            <a:r>
              <a:rPr lang="en-US" sz="2400" dirty="0">
                <a:latin typeface="Century Schoolbook" panose="02040604050505020304" pitchFamily="18" charset="0"/>
                <a:cs typeface="Calibri" panose="020F0502020204030204" pitchFamily="34" charset="0"/>
              </a:rPr>
              <a:t> </a:t>
            </a:r>
            <a:r>
              <a:rPr lang="en-US" sz="2400" dirty="0" err="1">
                <a:latin typeface="Century Schoolbook" panose="02040604050505020304" pitchFamily="18" charset="0"/>
                <a:cs typeface="Calibri" panose="020F0502020204030204" pitchFamily="34" charset="0"/>
              </a:rPr>
              <a:t>suggère</a:t>
            </a:r>
            <a:r>
              <a:rPr lang="en-US" sz="2400" dirty="0">
                <a:latin typeface="Century Schoolbook" panose="02040604050505020304" pitchFamily="18" charset="0"/>
                <a:cs typeface="Calibri" panose="020F0502020204030204" pitchFamily="34" charset="0"/>
              </a:rPr>
              <a:t> que </a:t>
            </a:r>
            <a:r>
              <a:rPr lang="en-US" sz="2400" dirty="0" err="1">
                <a:latin typeface="Century Schoolbook" panose="02040604050505020304" pitchFamily="18" charset="0"/>
                <a:cs typeface="Calibri" panose="020F0502020204030204" pitchFamily="34" charset="0"/>
              </a:rPr>
              <a:t>l’initiative</a:t>
            </a:r>
            <a:r>
              <a:rPr lang="en-US" sz="2400" dirty="0">
                <a:latin typeface="Century Schoolbook" panose="02040604050505020304" pitchFamily="18" charset="0"/>
                <a:cs typeface="Calibri" panose="020F0502020204030204" pitchFamily="34" charset="0"/>
              </a:rPr>
              <a:t> a </a:t>
            </a:r>
            <a:r>
              <a:rPr lang="en-US" sz="2400" dirty="0" err="1">
                <a:latin typeface="Century Schoolbook" panose="02040604050505020304" pitchFamily="18" charset="0"/>
                <a:cs typeface="Calibri" panose="020F0502020204030204" pitchFamily="34" charset="0"/>
              </a:rPr>
              <a:t>été</a:t>
            </a:r>
            <a:r>
              <a:rPr lang="en-US" sz="2400" dirty="0">
                <a:latin typeface="Century Schoolbook" panose="02040604050505020304" pitchFamily="18" charset="0"/>
                <a:cs typeface="Calibri" panose="020F0502020204030204" pitchFamily="34" charset="0"/>
              </a:rPr>
              <a:t> </a:t>
            </a:r>
            <a:r>
              <a:rPr lang="en-US" sz="2400" dirty="0" err="1">
                <a:latin typeface="Century Schoolbook" panose="02040604050505020304" pitchFamily="18" charset="0"/>
                <a:cs typeface="Calibri" panose="020F0502020204030204" pitchFamily="34" charset="0"/>
              </a:rPr>
              <a:t>prise</a:t>
            </a:r>
            <a:r>
              <a:rPr lang="en-US" sz="2400" dirty="0">
                <a:latin typeface="Century Schoolbook" panose="02040604050505020304" pitchFamily="18" charset="0"/>
                <a:cs typeface="Calibri" panose="020F0502020204030204" pitchFamily="34" charset="0"/>
              </a:rPr>
              <a:t> par la </a:t>
            </a:r>
            <a:r>
              <a:rPr lang="en-US" sz="2400" dirty="0" err="1">
                <a:latin typeface="Century Schoolbook" panose="02040604050505020304" pitchFamily="18" charset="0"/>
                <a:cs typeface="Calibri" panose="020F0502020204030204" pitchFamily="34" charset="0"/>
              </a:rPr>
              <a:t>classe</a:t>
            </a:r>
            <a:r>
              <a:rPr lang="en-US" sz="2400" dirty="0">
                <a:latin typeface="Century Schoolbook" panose="02040604050505020304" pitchFamily="18" charset="0"/>
                <a:cs typeface="Calibri" panose="020F0502020204030204" pitchFamily="34" charset="0"/>
              </a:rPr>
              <a:t> et non par le </a:t>
            </a:r>
            <a:r>
              <a:rPr lang="en-US" sz="2400" dirty="0" err="1">
                <a:latin typeface="Century Schoolbook" panose="02040604050505020304" pitchFamily="18" charset="0"/>
                <a:cs typeface="Calibri" panose="020F0502020204030204" pitchFamily="34" charset="0"/>
              </a:rPr>
              <a:t>professeur</a:t>
            </a:r>
            <a:r>
              <a:rPr lang="en-US" sz="2400" dirty="0">
                <a:latin typeface="Century Schoolbook" panose="02040604050505020304" pitchFamily="18" charset="0"/>
                <a:cs typeface="Calibri" panose="020F0502020204030204" pitchFamily="34" charset="0"/>
              </a:rPr>
              <a:t>. </a:t>
            </a:r>
            <a:endParaRPr lang="en-GB" dirty="0">
              <a:latin typeface="Century Schoolbook" panose="02040604050505020304" pitchFamily="18" charset="0"/>
            </a:endParaRPr>
          </a:p>
        </p:txBody>
      </p:sp>
    </p:spTree>
    <p:extLst>
      <p:ext uri="{BB962C8B-B14F-4D97-AF65-F5344CB8AC3E}">
        <p14:creationId xmlns:p14="http://schemas.microsoft.com/office/powerpoint/2010/main" val="2311440168"/>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EEC08-2311-9494-5006-BCE88E5F8447}"/>
              </a:ext>
            </a:extLst>
          </p:cNvPr>
          <p:cNvSpPr>
            <a:spLocks noGrp="1"/>
          </p:cNvSpPr>
          <p:nvPr>
            <p:ph type="title"/>
          </p:nvPr>
        </p:nvSpPr>
        <p:spPr>
          <a:xfrm>
            <a:off x="1995487" y="179386"/>
            <a:ext cx="8201025" cy="820419"/>
          </a:xfrm>
          <a:solidFill>
            <a:schemeClr val="bg1"/>
          </a:solidFill>
        </p:spPr>
        <p:txBody>
          <a:bodyPr>
            <a:noAutofit/>
          </a:bodyPr>
          <a:lstStyle/>
          <a:p>
            <a:pPr algn="ctr"/>
            <a:r>
              <a:rPr lang="en-US" sz="2800" dirty="0">
                <a:latin typeface="Century Schoolbook" panose="02040604050505020304" pitchFamily="18" charset="0"/>
                <a:cs typeface="Calibri" panose="020F0502020204030204" pitchFamily="34" charset="0"/>
              </a:rPr>
              <a:t>Le </a:t>
            </a:r>
            <a:r>
              <a:rPr lang="en-US" sz="2800" dirty="0" err="1">
                <a:latin typeface="Century Schoolbook" panose="02040604050505020304" pitchFamily="18" charset="0"/>
                <a:cs typeface="Calibri" panose="020F0502020204030204" pitchFamily="34" charset="0"/>
              </a:rPr>
              <a:t>conditionnel</a:t>
            </a:r>
            <a:r>
              <a:rPr lang="en-US" sz="2800" dirty="0">
                <a:latin typeface="Century Schoolbook" panose="02040604050505020304" pitchFamily="18" charset="0"/>
                <a:cs typeface="Calibri" panose="020F0502020204030204" pitchFamily="34" charset="0"/>
              </a:rPr>
              <a:t> </a:t>
            </a:r>
            <a:r>
              <a:rPr lang="en-US" sz="2800" dirty="0" err="1">
                <a:latin typeface="Century Schoolbook" panose="02040604050505020304" pitchFamily="18" charset="0"/>
                <a:cs typeface="Calibri" panose="020F0502020204030204" pitchFamily="34" charset="0"/>
              </a:rPr>
              <a:t>journalistique</a:t>
            </a:r>
            <a:endParaRPr lang="en-GB" sz="2800" dirty="0">
              <a:latin typeface="Century Schoolbook" panose="02040604050505020304" pitchFamily="18" charset="0"/>
              <a:cs typeface="Calibri" panose="020F0502020204030204" pitchFamily="34" charset="0"/>
            </a:endParaRPr>
          </a:p>
        </p:txBody>
      </p:sp>
      <p:sp>
        <p:nvSpPr>
          <p:cNvPr id="3" name="Content Placeholder 2">
            <a:extLst>
              <a:ext uri="{FF2B5EF4-FFF2-40B4-BE49-F238E27FC236}">
                <a16:creationId xmlns:a16="http://schemas.microsoft.com/office/drawing/2014/main" id="{956B06A1-3281-C48C-99E8-907B3A91996A}"/>
              </a:ext>
            </a:extLst>
          </p:cNvPr>
          <p:cNvSpPr>
            <a:spLocks noGrp="1"/>
          </p:cNvSpPr>
          <p:nvPr>
            <p:ph sz="half" idx="1"/>
          </p:nvPr>
        </p:nvSpPr>
        <p:spPr>
          <a:xfrm>
            <a:off x="533400" y="1099819"/>
            <a:ext cx="5181600" cy="5314315"/>
          </a:xfrm>
          <a:solidFill>
            <a:schemeClr val="tx2">
              <a:lumMod val="10000"/>
              <a:lumOff val="90000"/>
            </a:schemeClr>
          </a:solidFill>
        </p:spPr>
        <p:txBody>
          <a:bodyPr>
            <a:noAutofit/>
          </a:bodyPr>
          <a:lstStyle/>
          <a:p>
            <a:r>
              <a:rPr lang="fr-FR" sz="2000"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Le conditionnel dit « journalistique » s'emploie pour présenter un contenu de discours rapporté</a:t>
            </a:r>
            <a:r>
              <a:rPr lang="fr-FR" sz="2000" kern="0" dirty="0">
                <a:solidFill>
                  <a:srgbClr val="000000"/>
                </a:solidFill>
                <a:latin typeface="Century Schoolbook" panose="02040604050505020304" pitchFamily="18" charset="0"/>
                <a:ea typeface="Times New Roman" panose="02020603050405020304" pitchFamily="18" charset="0"/>
                <a:cs typeface="Calibri" panose="020F0502020204030204" pitchFamily="34" charset="0"/>
              </a:rPr>
              <a:t> </a:t>
            </a:r>
            <a:r>
              <a:rPr lang="fr-FR" sz="2000"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tout en signalant une </a:t>
            </a:r>
            <a:r>
              <a:rPr lang="fr-FR" sz="2000" b="1"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prise de distance </a:t>
            </a:r>
            <a:r>
              <a:rPr lang="fr-FR" sz="2000"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par rapport à ce contenu.</a:t>
            </a:r>
          </a:p>
          <a:p>
            <a:r>
              <a:rPr lang="fr-FR" sz="2000"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 Exemple: « Un rapport de l’ONU avance que des hommes de « </a:t>
            </a:r>
            <a:r>
              <a:rPr lang="fr-FR" sz="2000" i="1" kern="0" dirty="0" err="1">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Sangaris</a:t>
            </a:r>
            <a:r>
              <a:rPr lang="fr-FR" sz="2000"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 » auraient abusé d’enfants. » (Article de </a:t>
            </a:r>
            <a:r>
              <a:rPr lang="fr-FR" sz="2000" i="1"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Libération</a:t>
            </a:r>
            <a:r>
              <a:rPr lang="fr-FR" sz="2000" i="1" kern="0" dirty="0">
                <a:solidFill>
                  <a:srgbClr val="000000"/>
                </a:solidFill>
                <a:latin typeface="Century Schoolbook" panose="02040604050505020304" pitchFamily="18" charset="0"/>
                <a:ea typeface="Times New Roman" panose="02020603050405020304" pitchFamily="18" charset="0"/>
                <a:cs typeface="Calibri" panose="020F0502020204030204" pitchFamily="34" charset="0"/>
              </a:rPr>
              <a:t> </a:t>
            </a:r>
            <a:r>
              <a:rPr lang="fr-FR" sz="2000"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révélant une enquête en cours concernant des cas potentiels d’abus sexuel commis par des troupes françaises en Centrafrique, </a:t>
            </a:r>
            <a:r>
              <a:rPr lang="en-GB" sz="2000" dirty="0">
                <a:latin typeface="Century Schoolbook" panose="02040604050505020304" pitchFamily="18" charset="0"/>
                <a:cs typeface="Calibri" panose="020F0502020204030204" pitchFamily="34" charset="0"/>
              </a:rPr>
              <a:t>30/04/2015)</a:t>
            </a:r>
            <a:endParaRPr lang="fr-FR" sz="2000"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endParaRPr>
          </a:p>
          <a:p>
            <a:r>
              <a:rPr lang="fr-FR" sz="2000" u="sng"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Énonciateur 1</a:t>
            </a:r>
            <a:r>
              <a:rPr lang="fr-FR" sz="2000"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 : rapport de l’ONU </a:t>
            </a:r>
          </a:p>
          <a:p>
            <a:r>
              <a:rPr lang="fr-FR" sz="2000"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 </a:t>
            </a:r>
            <a:r>
              <a:rPr lang="fr-FR" sz="2000" u="sng"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Énonciateur 2 </a:t>
            </a:r>
            <a:r>
              <a:rPr lang="fr-FR" sz="2000" kern="0" dirty="0">
                <a:solidFill>
                  <a:srgbClr val="000000"/>
                </a:solidFill>
                <a:effectLst/>
                <a:latin typeface="Century Schoolbook" panose="02040604050505020304" pitchFamily="18" charset="0"/>
                <a:ea typeface="Times New Roman" panose="02020603050405020304" pitchFamily="18" charset="0"/>
                <a:cs typeface="Calibri" panose="020F0502020204030204" pitchFamily="34" charset="0"/>
              </a:rPr>
              <a:t>: journaliste qui affiche une certaine réserve vis-à-vis de l’information transmise pour garantir la fiabilité de ce qu’il rapporte.</a:t>
            </a:r>
          </a:p>
        </p:txBody>
      </p:sp>
      <p:sp>
        <p:nvSpPr>
          <p:cNvPr id="4" name="Content Placeholder 3">
            <a:extLst>
              <a:ext uri="{FF2B5EF4-FFF2-40B4-BE49-F238E27FC236}">
                <a16:creationId xmlns:a16="http://schemas.microsoft.com/office/drawing/2014/main" id="{8354DF0A-FCC4-A120-9DDB-3C586D5871DD}"/>
              </a:ext>
            </a:extLst>
          </p:cNvPr>
          <p:cNvSpPr>
            <a:spLocks noGrp="1"/>
          </p:cNvSpPr>
          <p:nvPr>
            <p:ph sz="half" idx="2"/>
          </p:nvPr>
        </p:nvSpPr>
        <p:spPr>
          <a:xfrm>
            <a:off x="5886450" y="1099819"/>
            <a:ext cx="5772150" cy="5314315"/>
          </a:xfrm>
          <a:solidFill>
            <a:schemeClr val="accent2">
              <a:lumMod val="20000"/>
              <a:lumOff val="80000"/>
            </a:schemeClr>
          </a:solidFill>
        </p:spPr>
        <p:txBody>
          <a:bodyPr>
            <a:normAutofit/>
          </a:bodyPr>
          <a:lstStyle/>
          <a:p>
            <a:r>
              <a:rPr lang="fr-FR" sz="2400" kern="0" dirty="0">
                <a:solidFill>
                  <a:schemeClr val="accent4"/>
                </a:solidFill>
                <a:effectLst/>
                <a:latin typeface="Century Schoolbook" panose="02040604050505020304" pitchFamily="18" charset="0"/>
                <a:ea typeface="Times New Roman" panose="02020603050405020304" pitchFamily="18" charset="0"/>
                <a:cs typeface="Calibri" panose="020F0502020204030204" pitchFamily="34" charset="0"/>
              </a:rPr>
              <a:t>He </a:t>
            </a:r>
            <a:r>
              <a:rPr lang="fr-FR" sz="2400" kern="0" dirty="0" err="1">
                <a:solidFill>
                  <a:schemeClr val="accent4"/>
                </a:solidFill>
                <a:effectLst/>
                <a:latin typeface="Century Schoolbook" panose="02040604050505020304" pitchFamily="18" charset="0"/>
                <a:ea typeface="Times New Roman" panose="02020603050405020304" pitchFamily="18" charset="0"/>
                <a:cs typeface="Calibri" panose="020F0502020204030204" pitchFamily="34" charset="0"/>
              </a:rPr>
              <a:t>did</a:t>
            </a:r>
            <a:r>
              <a:rPr lang="fr-FR" sz="2400" kern="0" dirty="0">
                <a:solidFill>
                  <a:schemeClr val="accent4"/>
                </a:solidFill>
                <a:effectLst/>
                <a:latin typeface="Century Schoolbook" panose="02040604050505020304" pitchFamily="18" charset="0"/>
                <a:ea typeface="Times New Roman" panose="02020603050405020304" pitchFamily="18" charset="0"/>
                <a:cs typeface="Calibri" panose="020F0502020204030204" pitchFamily="34" charset="0"/>
              </a:rPr>
              <a:t> </a:t>
            </a:r>
            <a:r>
              <a:rPr lang="fr-FR" sz="2400" kern="0" dirty="0" err="1">
                <a:solidFill>
                  <a:schemeClr val="accent4"/>
                </a:solidFill>
                <a:effectLst/>
                <a:latin typeface="Century Schoolbook" panose="02040604050505020304" pitchFamily="18" charset="0"/>
                <a:ea typeface="Times New Roman" panose="02020603050405020304" pitchFamily="18" charset="0"/>
                <a:cs typeface="Calibri" panose="020F0502020204030204" pitchFamily="34" charset="0"/>
              </a:rPr>
              <a:t>so</a:t>
            </a:r>
            <a:r>
              <a:rPr lang="fr-FR" sz="2400" kern="0" dirty="0">
                <a:solidFill>
                  <a:schemeClr val="accent4"/>
                </a:solidFill>
                <a:effectLst/>
                <a:latin typeface="Century Schoolbook" panose="02040604050505020304" pitchFamily="18" charset="0"/>
                <a:ea typeface="Times New Roman" panose="02020603050405020304" pitchFamily="18" charset="0"/>
                <a:cs typeface="Calibri" panose="020F0502020204030204" pitchFamily="34" charset="0"/>
              </a:rPr>
              <a:t> </a:t>
            </a:r>
            <a:r>
              <a:rPr lang="fr-FR" sz="2400" kern="0" dirty="0" err="1">
                <a:solidFill>
                  <a:schemeClr val="accent4"/>
                </a:solidFill>
                <a:effectLst/>
                <a:latin typeface="Century Schoolbook" panose="02040604050505020304" pitchFamily="18" charset="0"/>
                <a:ea typeface="Times New Roman" panose="02020603050405020304" pitchFamily="18" charset="0"/>
                <a:cs typeface="Calibri" panose="020F0502020204030204" pitchFamily="34" charset="0"/>
              </a:rPr>
              <a:t>after</a:t>
            </a:r>
            <a:r>
              <a:rPr lang="fr-FR" sz="2400" kern="0" dirty="0">
                <a:solidFill>
                  <a:schemeClr val="accent4"/>
                </a:solidFill>
                <a:effectLst/>
                <a:latin typeface="Century Schoolbook" panose="02040604050505020304" pitchFamily="18" charset="0"/>
                <a:ea typeface="Times New Roman" panose="02020603050405020304" pitchFamily="18" charset="0"/>
                <a:cs typeface="Calibri" panose="020F0502020204030204" pitchFamily="34" charset="0"/>
              </a:rPr>
              <a:t> </a:t>
            </a:r>
            <a:r>
              <a:rPr lang="fr-FR" sz="2400" kern="0" dirty="0" err="1">
                <a:effectLst/>
                <a:highlight>
                  <a:srgbClr val="FF00FF"/>
                </a:highlight>
                <a:latin typeface="Century Schoolbook" panose="02040604050505020304" pitchFamily="18" charset="0"/>
                <a:ea typeface="Times New Roman" panose="02020603050405020304" pitchFamily="18" charset="0"/>
                <a:cs typeface="Calibri" panose="020F0502020204030204" pitchFamily="34" charset="0"/>
              </a:rPr>
              <a:t>reportedly</a:t>
            </a:r>
            <a:r>
              <a:rPr lang="fr-FR" sz="2400" kern="0" dirty="0">
                <a:solidFill>
                  <a:schemeClr val="accent4"/>
                </a:solidFill>
                <a:effectLst/>
                <a:latin typeface="Century Schoolbook" panose="02040604050505020304" pitchFamily="18" charset="0"/>
                <a:ea typeface="Times New Roman" panose="02020603050405020304" pitchFamily="18" charset="0"/>
                <a:cs typeface="Calibri" panose="020F0502020204030204" pitchFamily="34" charset="0"/>
              </a:rPr>
              <a:t> </a:t>
            </a:r>
            <a:r>
              <a:rPr lang="fr-FR" sz="2400" kern="0" dirty="0" err="1">
                <a:solidFill>
                  <a:schemeClr val="accent4"/>
                </a:solidFill>
                <a:effectLst/>
                <a:latin typeface="Century Schoolbook" panose="02040604050505020304" pitchFamily="18" charset="0"/>
                <a:ea typeface="Times New Roman" panose="02020603050405020304" pitchFamily="18" charset="0"/>
                <a:cs typeface="Calibri" panose="020F0502020204030204" pitchFamily="34" charset="0"/>
              </a:rPr>
              <a:t>urging</a:t>
            </a:r>
            <a:r>
              <a:rPr lang="fr-FR" sz="2400" kern="0" dirty="0">
                <a:solidFill>
                  <a:schemeClr val="accent4"/>
                </a:solidFill>
                <a:effectLst/>
                <a:latin typeface="Century Schoolbook" panose="02040604050505020304" pitchFamily="18" charset="0"/>
                <a:ea typeface="Times New Roman" panose="02020603050405020304" pitchFamily="18" charset="0"/>
                <a:cs typeface="Calibri" panose="020F0502020204030204" pitchFamily="34" charset="0"/>
              </a:rPr>
              <a:t> </a:t>
            </a:r>
            <a:r>
              <a:rPr lang="fr-FR" sz="2400" kern="0" dirty="0" err="1">
                <a:solidFill>
                  <a:schemeClr val="accent4"/>
                </a:solidFill>
                <a:effectLst/>
                <a:latin typeface="Century Schoolbook" panose="02040604050505020304" pitchFamily="18" charset="0"/>
                <a:ea typeface="Times New Roman" panose="02020603050405020304" pitchFamily="18" charset="0"/>
                <a:cs typeface="Calibri" panose="020F0502020204030204" pitchFamily="34" charset="0"/>
              </a:rPr>
              <a:t>anyone</a:t>
            </a:r>
            <a:r>
              <a:rPr lang="fr-FR" sz="2400" kern="0" dirty="0">
                <a:solidFill>
                  <a:schemeClr val="accent4"/>
                </a:solidFill>
                <a:effectLst/>
                <a:latin typeface="Century Schoolbook" panose="02040604050505020304" pitchFamily="18" charset="0"/>
                <a:ea typeface="Times New Roman" panose="02020603050405020304" pitchFamily="18" charset="0"/>
                <a:cs typeface="Calibri" panose="020F0502020204030204" pitchFamily="34" charset="0"/>
              </a:rPr>
              <a:t> </a:t>
            </a:r>
            <a:r>
              <a:rPr lang="fr-FR" sz="2400" kern="0" dirty="0" err="1">
                <a:solidFill>
                  <a:schemeClr val="accent4"/>
                </a:solidFill>
                <a:effectLst/>
                <a:latin typeface="Century Schoolbook" panose="02040604050505020304" pitchFamily="18" charset="0"/>
                <a:ea typeface="Times New Roman" panose="02020603050405020304" pitchFamily="18" charset="0"/>
                <a:cs typeface="Calibri" panose="020F0502020204030204" pitchFamily="34" charset="0"/>
              </a:rPr>
              <a:t>who</a:t>
            </a:r>
            <a:r>
              <a:rPr lang="fr-FR" sz="2400" kern="0" dirty="0">
                <a:solidFill>
                  <a:schemeClr val="accent4"/>
                </a:solidFill>
                <a:effectLst/>
                <a:latin typeface="Century Schoolbook" panose="02040604050505020304" pitchFamily="18" charset="0"/>
                <a:ea typeface="Times New Roman" panose="02020603050405020304" pitchFamily="18" charset="0"/>
                <a:cs typeface="Calibri" panose="020F0502020204030204" pitchFamily="34" charset="0"/>
              </a:rPr>
              <a:t> </a:t>
            </a:r>
            <a:r>
              <a:rPr lang="fr-FR" sz="2400" kern="0" dirty="0" err="1">
                <a:solidFill>
                  <a:schemeClr val="accent4"/>
                </a:solidFill>
                <a:effectLst/>
                <a:latin typeface="Century Schoolbook" panose="02040604050505020304" pitchFamily="18" charset="0"/>
                <a:ea typeface="Times New Roman" panose="02020603050405020304" pitchFamily="18" charset="0"/>
                <a:cs typeface="Calibri" panose="020F0502020204030204" pitchFamily="34" charset="0"/>
              </a:rPr>
              <a:t>might</a:t>
            </a:r>
            <a:r>
              <a:rPr lang="fr-FR" sz="2400" kern="0" dirty="0">
                <a:solidFill>
                  <a:schemeClr val="accent4"/>
                </a:solidFill>
                <a:effectLst/>
                <a:latin typeface="Century Schoolbook" panose="02040604050505020304" pitchFamily="18" charset="0"/>
                <a:ea typeface="Times New Roman" panose="02020603050405020304" pitchFamily="18" charset="0"/>
                <a:cs typeface="Calibri" panose="020F0502020204030204" pitchFamily="34" charset="0"/>
              </a:rPr>
              <a:t> </a:t>
            </a:r>
            <a:r>
              <a:rPr lang="fr-FR" sz="2400" kern="0" dirty="0" err="1">
                <a:solidFill>
                  <a:schemeClr val="accent4"/>
                </a:solidFill>
                <a:effectLst/>
                <a:latin typeface="Century Schoolbook" panose="02040604050505020304" pitchFamily="18" charset="0"/>
                <a:ea typeface="Times New Roman" panose="02020603050405020304" pitchFamily="18" charset="0"/>
                <a:cs typeface="Calibri" panose="020F0502020204030204" pitchFamily="34" charset="0"/>
              </a:rPr>
              <a:t>be</a:t>
            </a:r>
            <a:r>
              <a:rPr lang="fr-FR" sz="2400" kern="0" dirty="0">
                <a:solidFill>
                  <a:schemeClr val="accent4"/>
                </a:solidFill>
                <a:effectLst/>
                <a:latin typeface="Century Schoolbook" panose="02040604050505020304" pitchFamily="18" charset="0"/>
                <a:ea typeface="Times New Roman" panose="02020603050405020304" pitchFamily="18" charset="0"/>
                <a:cs typeface="Calibri" panose="020F0502020204030204" pitchFamily="34" charset="0"/>
              </a:rPr>
              <a:t> </a:t>
            </a:r>
            <a:r>
              <a:rPr lang="fr-FR" sz="2400" kern="0" dirty="0" err="1">
                <a:solidFill>
                  <a:schemeClr val="accent4"/>
                </a:solidFill>
                <a:effectLst/>
                <a:latin typeface="Century Schoolbook" panose="02040604050505020304" pitchFamily="18" charset="0"/>
                <a:ea typeface="Times New Roman" panose="02020603050405020304" pitchFamily="18" charset="0"/>
                <a:cs typeface="Calibri" panose="020F0502020204030204" pitchFamily="34" charset="0"/>
              </a:rPr>
              <a:t>disturbed</a:t>
            </a:r>
            <a:r>
              <a:rPr lang="fr-FR" sz="2400" kern="0" dirty="0">
                <a:solidFill>
                  <a:schemeClr val="accent4"/>
                </a:solidFill>
                <a:effectLst/>
                <a:latin typeface="Century Schoolbook" panose="02040604050505020304" pitchFamily="18" charset="0"/>
                <a:ea typeface="Times New Roman" panose="02020603050405020304" pitchFamily="18" charset="0"/>
                <a:cs typeface="Calibri" panose="020F0502020204030204" pitchFamily="34" charset="0"/>
              </a:rPr>
              <a:t> to </a:t>
            </a:r>
            <a:r>
              <a:rPr lang="fr-FR" sz="2400" kern="0" dirty="0" err="1">
                <a:solidFill>
                  <a:schemeClr val="accent4"/>
                </a:solidFill>
                <a:effectLst/>
                <a:latin typeface="Century Schoolbook" panose="02040604050505020304" pitchFamily="18" charset="0"/>
                <a:ea typeface="Times New Roman" panose="02020603050405020304" pitchFamily="18" charset="0"/>
                <a:cs typeface="Calibri" panose="020F0502020204030204" pitchFamily="34" charset="0"/>
              </a:rPr>
              <a:t>leave</a:t>
            </a:r>
            <a:r>
              <a:rPr lang="fr-FR" sz="2400" kern="0" dirty="0">
                <a:solidFill>
                  <a:schemeClr val="accent4"/>
                </a:solidFill>
                <a:effectLst/>
                <a:latin typeface="Century Schoolbook" panose="02040604050505020304" pitchFamily="18" charset="0"/>
                <a:ea typeface="Times New Roman" panose="02020603050405020304" pitchFamily="18" charset="0"/>
                <a:cs typeface="Calibri" panose="020F0502020204030204" pitchFamily="34" charset="0"/>
              </a:rPr>
              <a:t> the room.</a:t>
            </a:r>
          </a:p>
          <a:p>
            <a:r>
              <a:rPr lang="fr-FR" sz="2400" dirty="0">
                <a:latin typeface="Century Schoolbook" panose="02040604050505020304" pitchFamily="18" charset="0"/>
                <a:cs typeface="Calibri" panose="020F0502020204030204" pitchFamily="34" charset="0"/>
              </a:rPr>
              <a:t>Il </a:t>
            </a:r>
            <a:r>
              <a:rPr lang="fr-FR" sz="2400" dirty="0">
                <a:highlight>
                  <a:srgbClr val="FF00FF"/>
                </a:highlight>
                <a:latin typeface="Century Schoolbook" panose="02040604050505020304" pitchFamily="18" charset="0"/>
                <a:cs typeface="Calibri" panose="020F0502020204030204" pitchFamily="34" charset="0"/>
              </a:rPr>
              <a:t>aurait donné </a:t>
            </a:r>
            <a:r>
              <a:rPr lang="fr-FR" sz="2400" dirty="0">
                <a:latin typeface="Century Schoolbook" panose="02040604050505020304" pitchFamily="18" charset="0"/>
                <a:cs typeface="Calibri" panose="020F0502020204030204" pitchFamily="34" charset="0"/>
              </a:rPr>
              <a:t>cette instruction après avoir encouragé à quitter les lieux / la salle de classe quiconque se sentirait perturbé / toute personne qui se serait sentie mal à l’aise.</a:t>
            </a:r>
            <a:endParaRPr lang="en-GB" sz="2400" dirty="0">
              <a:latin typeface="Century Schoolbook" panose="02040604050505020304" pitchFamily="18" charset="0"/>
              <a:cs typeface="Calibri" panose="020F0502020204030204" pitchFamily="34" charset="0"/>
            </a:endParaRPr>
          </a:p>
        </p:txBody>
      </p:sp>
    </p:spTree>
    <p:extLst>
      <p:ext uri="{BB962C8B-B14F-4D97-AF65-F5344CB8AC3E}">
        <p14:creationId xmlns:p14="http://schemas.microsoft.com/office/powerpoint/2010/main" val="1429088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629</TotalTime>
  <Words>2358</Words>
  <Application>Microsoft Macintosh PowerPoint</Application>
  <PresentationFormat>Widescreen</PresentationFormat>
  <Paragraphs>185</Paragraphs>
  <Slides>19</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Bookman Old Style</vt:lpstr>
      <vt:lpstr>Calibri</vt:lpstr>
      <vt:lpstr>Calibri Light</vt:lpstr>
      <vt:lpstr>Century Schoolbook</vt:lpstr>
      <vt:lpstr>Roboto</vt:lpstr>
      <vt:lpstr>Office Theme</vt:lpstr>
      <vt:lpstr>FR 2012 : 2024–25  Groupe: jeudi 12h Thème 4 </vt:lpstr>
      <vt:lpstr>Pour la prochaine fois</vt:lpstr>
      <vt:lpstr>PowerPoint Presentation</vt:lpstr>
      <vt:lpstr>PowerPoint Presentation</vt:lpstr>
      <vt:lpstr>A. Thème 4 corrigé. Les articles</vt:lpstr>
      <vt:lpstr>Les constructions verbales</vt:lpstr>
      <vt:lpstr>Le choix des temps</vt:lpstr>
      <vt:lpstr> Le passif His class had been shown offensive cartoons and asked to reflect on the principle of freedom of speech   </vt:lpstr>
      <vt:lpstr>Le conditionnel journalistique</vt:lpstr>
      <vt:lpstr>Les manières de traduire ‘to feel’ L.6 ‘anyone who might be disturbed’: corrigez ‘ceux qui pourraient ressentir mal à l’aise’</vt:lpstr>
      <vt:lpstr>L’infinitif nominal</vt:lpstr>
      <vt:lpstr>PowerPoint Presentation</vt:lpstr>
      <vt:lpstr>Comment traduire</vt:lpstr>
      <vt:lpstr>Quels sont les avantages et les inconvénients des trois stratégies?</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Wardhaugh, Jessica</dc:creator>
  <cp:lastModifiedBy>Wardhaugh, Jessica</cp:lastModifiedBy>
  <cp:revision>30</cp:revision>
  <dcterms:created xsi:type="dcterms:W3CDTF">2025-01-29T10:28:45Z</dcterms:created>
  <dcterms:modified xsi:type="dcterms:W3CDTF">2025-01-29T20:57:49Z</dcterms:modified>
</cp:coreProperties>
</file>