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2"/>
  </p:notesMasterIdLst>
  <p:sldIdLst>
    <p:sldId id="272" r:id="rId2"/>
    <p:sldId id="262" r:id="rId3"/>
    <p:sldId id="263" r:id="rId4"/>
    <p:sldId id="264" r:id="rId5"/>
    <p:sldId id="265" r:id="rId6"/>
    <p:sldId id="266" r:id="rId7"/>
    <p:sldId id="267" r:id="rId8"/>
    <p:sldId id="268" r:id="rId9"/>
    <p:sldId id="269" r:id="rId10"/>
    <p:sldId id="270" r:id="rId11"/>
    <p:sldId id="271" r:id="rId12"/>
    <p:sldId id="273" r:id="rId13"/>
    <p:sldId id="257" r:id="rId14"/>
    <p:sldId id="258" r:id="rId15"/>
    <p:sldId id="275" r:id="rId16"/>
    <p:sldId id="277" r:id="rId17"/>
    <p:sldId id="259" r:id="rId18"/>
    <p:sldId id="260" r:id="rId19"/>
    <p:sldId id="261" r:id="rId20"/>
    <p:sldId id="276" r:id="rId2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87" d="100"/>
          <a:sy n="87" d="100"/>
        </p:scale>
        <p:origin x="-120" y="-14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notesMaster" Target="notesMasters/notesMaster1.xml"/><Relationship Id="rId23" Type="http://schemas.openxmlformats.org/officeDocument/2006/relationships/printerSettings" Target="printerSettings/printerSettings1.bin"/><Relationship Id="rId24" Type="http://schemas.openxmlformats.org/officeDocument/2006/relationships/presProps" Target="presProps.xml"/><Relationship Id="rId25" Type="http://schemas.openxmlformats.org/officeDocument/2006/relationships/viewProps" Target="viewProps.xml"/><Relationship Id="rId26" Type="http://schemas.openxmlformats.org/officeDocument/2006/relationships/theme" Target="theme/theme1.xml"/><Relationship Id="rId27"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5C72E74-DCC9-794F-A7FC-9A437C784F67}" type="datetimeFigureOut">
              <a:rPr lang="en-US" smtClean="0"/>
              <a:t>04/10/16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20B579F-7499-FB48-898C-FFD20872BE33}" type="slidenum">
              <a:rPr lang="en-US" smtClean="0"/>
              <a:t>‹#›</a:t>
            </a:fld>
            <a:endParaRPr lang="en-US"/>
          </a:p>
        </p:txBody>
      </p:sp>
    </p:spTree>
    <p:extLst>
      <p:ext uri="{BB962C8B-B14F-4D97-AF65-F5344CB8AC3E}">
        <p14:creationId xmlns:p14="http://schemas.microsoft.com/office/powerpoint/2010/main" val="2331146938"/>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7"/>
          <p:cNvSpPr>
            <a:spLocks noGrp="1" noChangeArrowheads="1"/>
          </p:cNvSpPr>
          <p:nvPr>
            <p:ph type="sldNum" sz="quarter" idx="5"/>
          </p:nvPr>
        </p:nvSpPr>
        <p:spPr>
          <a:noFill/>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39631FF2-AD46-3244-B7C4-6BCDF71F8B54}" type="slidenum">
              <a:rPr lang="en-US" sz="1200"/>
              <a:pPr/>
              <a:t>1</a:t>
            </a:fld>
            <a:endParaRPr lang="en-US" sz="1200"/>
          </a:p>
        </p:txBody>
      </p:sp>
      <p:sp>
        <p:nvSpPr>
          <p:cNvPr id="17411" name="Rectangle 2"/>
          <p:cNvSpPr>
            <a:spLocks noGrp="1" noRot="1" noChangeAspect="1" noChangeArrowheads="1" noTextEdit="1"/>
          </p:cNvSpPr>
          <p:nvPr>
            <p:ph type="sldImg"/>
          </p:nvPr>
        </p:nvSpPr>
        <p:spPr>
          <a:ln/>
        </p:spPr>
      </p:sp>
      <p:sp>
        <p:nvSpPr>
          <p:cNvPr id="2" name="Rectangle 3"/>
          <p:cNvSpPr>
            <a:spLocks noGrp="1" noChangeArrowheads="1"/>
          </p:cNvSpPr>
          <p:nvPr>
            <p:ph type="body" idx="1"/>
          </p:nvPr>
        </p:nvSpPr>
        <p:spPr>
          <a:noFill/>
          <a:extLst>
            <a:ext uri="{FAA26D3D-D897-4be2-8F04-BA451C77F1D7}">
              <ma14:placeholderFlag xmlns:ma14="http://schemas.microsoft.com/office/mac/drawingml/2011/main" val="1"/>
            </a:ext>
          </a:extLst>
        </p:spPr>
        <p:txBody>
          <a:bodyPr/>
          <a:lstStyle/>
          <a:p>
            <a:pPr eaLnBrk="1" hangingPunct="1"/>
            <a:endParaRPr lang="en-GB">
              <a:ea typeface="ＭＳ Ｐゴシック"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charset="0"/>
                <a:ea typeface="ＭＳ Ｐゴシック" charset="0"/>
              </a:defRPr>
            </a:lvl1pPr>
            <a:lvl2pPr marL="742950" indent="-285750" eaLnBrk="0" hangingPunct="0">
              <a:defRPr>
                <a:solidFill>
                  <a:schemeClr val="tx1"/>
                </a:solidFill>
                <a:latin typeface="Tahoma" charset="0"/>
                <a:ea typeface="ＭＳ Ｐゴシック" charset="0"/>
              </a:defRPr>
            </a:lvl2pPr>
            <a:lvl3pPr marL="1143000" indent="-228600" eaLnBrk="0" hangingPunct="0">
              <a:defRPr>
                <a:solidFill>
                  <a:schemeClr val="tx1"/>
                </a:solidFill>
                <a:latin typeface="Tahoma" charset="0"/>
                <a:ea typeface="ＭＳ Ｐゴシック" charset="0"/>
              </a:defRPr>
            </a:lvl3pPr>
            <a:lvl4pPr marL="1600200" indent="-228600" eaLnBrk="0" hangingPunct="0">
              <a:defRPr>
                <a:solidFill>
                  <a:schemeClr val="tx1"/>
                </a:solidFill>
                <a:latin typeface="Tahoma" charset="0"/>
                <a:ea typeface="ＭＳ Ｐゴシック" charset="0"/>
              </a:defRPr>
            </a:lvl4pPr>
            <a:lvl5pPr marL="2057400" indent="-228600" eaLnBrk="0" hangingPunct="0">
              <a:defRPr>
                <a:solidFill>
                  <a:schemeClr val="tx1"/>
                </a:solidFill>
                <a:latin typeface="Tahoma" charset="0"/>
                <a:ea typeface="ＭＳ Ｐゴシック" charset="0"/>
              </a:defRPr>
            </a:lvl5pPr>
            <a:lvl6pPr marL="2514600" indent="-228600" eaLnBrk="0" fontAlgn="base" hangingPunct="0">
              <a:spcBef>
                <a:spcPct val="0"/>
              </a:spcBef>
              <a:spcAft>
                <a:spcPct val="0"/>
              </a:spcAft>
              <a:defRPr>
                <a:solidFill>
                  <a:schemeClr val="tx1"/>
                </a:solidFill>
                <a:latin typeface="Tahoma" charset="0"/>
                <a:ea typeface="ＭＳ Ｐゴシック" charset="0"/>
              </a:defRPr>
            </a:lvl6pPr>
            <a:lvl7pPr marL="2971800" indent="-228600" eaLnBrk="0" fontAlgn="base" hangingPunct="0">
              <a:spcBef>
                <a:spcPct val="0"/>
              </a:spcBef>
              <a:spcAft>
                <a:spcPct val="0"/>
              </a:spcAft>
              <a:defRPr>
                <a:solidFill>
                  <a:schemeClr val="tx1"/>
                </a:solidFill>
                <a:latin typeface="Tahoma" charset="0"/>
                <a:ea typeface="ＭＳ Ｐゴシック" charset="0"/>
              </a:defRPr>
            </a:lvl7pPr>
            <a:lvl8pPr marL="3429000" indent="-228600" eaLnBrk="0" fontAlgn="base" hangingPunct="0">
              <a:spcBef>
                <a:spcPct val="0"/>
              </a:spcBef>
              <a:spcAft>
                <a:spcPct val="0"/>
              </a:spcAft>
              <a:defRPr>
                <a:solidFill>
                  <a:schemeClr val="tx1"/>
                </a:solidFill>
                <a:latin typeface="Tahoma" charset="0"/>
                <a:ea typeface="ＭＳ Ｐゴシック" charset="0"/>
              </a:defRPr>
            </a:lvl8pPr>
            <a:lvl9pPr marL="3886200" indent="-228600" eaLnBrk="0" fontAlgn="base" hangingPunct="0">
              <a:spcBef>
                <a:spcPct val="0"/>
              </a:spcBef>
              <a:spcAft>
                <a:spcPct val="0"/>
              </a:spcAft>
              <a:defRPr>
                <a:solidFill>
                  <a:schemeClr val="tx1"/>
                </a:solidFill>
                <a:latin typeface="Tahoma" charset="0"/>
                <a:ea typeface="ＭＳ Ｐゴシック" charset="0"/>
              </a:defRPr>
            </a:lvl9pPr>
          </a:lstStyle>
          <a:p>
            <a:pPr eaLnBrk="1" hangingPunct="1"/>
            <a:fld id="{E719621B-3A94-C042-B4CC-6FBE7840B0C2}" type="slidenum">
              <a:rPr lang="en-GB"/>
              <a:pPr eaLnBrk="1" hangingPunct="1"/>
              <a:t>13</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53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153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charset="0"/>
                <a:ea typeface="ＭＳ Ｐゴシック" charset="0"/>
              </a:defRPr>
            </a:lvl1pPr>
            <a:lvl2pPr marL="742950" indent="-285750" eaLnBrk="0" hangingPunct="0">
              <a:defRPr>
                <a:solidFill>
                  <a:schemeClr val="tx1"/>
                </a:solidFill>
                <a:latin typeface="Tahoma" charset="0"/>
                <a:ea typeface="ＭＳ Ｐゴシック" charset="0"/>
              </a:defRPr>
            </a:lvl2pPr>
            <a:lvl3pPr marL="1143000" indent="-228600" eaLnBrk="0" hangingPunct="0">
              <a:defRPr>
                <a:solidFill>
                  <a:schemeClr val="tx1"/>
                </a:solidFill>
                <a:latin typeface="Tahoma" charset="0"/>
                <a:ea typeface="ＭＳ Ｐゴシック" charset="0"/>
              </a:defRPr>
            </a:lvl3pPr>
            <a:lvl4pPr marL="1600200" indent="-228600" eaLnBrk="0" hangingPunct="0">
              <a:defRPr>
                <a:solidFill>
                  <a:schemeClr val="tx1"/>
                </a:solidFill>
                <a:latin typeface="Tahoma" charset="0"/>
                <a:ea typeface="ＭＳ Ｐゴシック" charset="0"/>
              </a:defRPr>
            </a:lvl4pPr>
            <a:lvl5pPr marL="2057400" indent="-228600" eaLnBrk="0" hangingPunct="0">
              <a:defRPr>
                <a:solidFill>
                  <a:schemeClr val="tx1"/>
                </a:solidFill>
                <a:latin typeface="Tahoma" charset="0"/>
                <a:ea typeface="ＭＳ Ｐゴシック" charset="0"/>
              </a:defRPr>
            </a:lvl5pPr>
            <a:lvl6pPr marL="2514600" indent="-228600" eaLnBrk="0" fontAlgn="base" hangingPunct="0">
              <a:spcBef>
                <a:spcPct val="0"/>
              </a:spcBef>
              <a:spcAft>
                <a:spcPct val="0"/>
              </a:spcAft>
              <a:defRPr>
                <a:solidFill>
                  <a:schemeClr val="tx1"/>
                </a:solidFill>
                <a:latin typeface="Tahoma" charset="0"/>
                <a:ea typeface="ＭＳ Ｐゴシック" charset="0"/>
              </a:defRPr>
            </a:lvl6pPr>
            <a:lvl7pPr marL="2971800" indent="-228600" eaLnBrk="0" fontAlgn="base" hangingPunct="0">
              <a:spcBef>
                <a:spcPct val="0"/>
              </a:spcBef>
              <a:spcAft>
                <a:spcPct val="0"/>
              </a:spcAft>
              <a:defRPr>
                <a:solidFill>
                  <a:schemeClr val="tx1"/>
                </a:solidFill>
                <a:latin typeface="Tahoma" charset="0"/>
                <a:ea typeface="ＭＳ Ｐゴシック" charset="0"/>
              </a:defRPr>
            </a:lvl7pPr>
            <a:lvl8pPr marL="3429000" indent="-228600" eaLnBrk="0" fontAlgn="base" hangingPunct="0">
              <a:spcBef>
                <a:spcPct val="0"/>
              </a:spcBef>
              <a:spcAft>
                <a:spcPct val="0"/>
              </a:spcAft>
              <a:defRPr>
                <a:solidFill>
                  <a:schemeClr val="tx1"/>
                </a:solidFill>
                <a:latin typeface="Tahoma" charset="0"/>
                <a:ea typeface="ＭＳ Ｐゴシック" charset="0"/>
              </a:defRPr>
            </a:lvl8pPr>
            <a:lvl9pPr marL="3886200" indent="-228600" eaLnBrk="0" fontAlgn="base" hangingPunct="0">
              <a:spcBef>
                <a:spcPct val="0"/>
              </a:spcBef>
              <a:spcAft>
                <a:spcPct val="0"/>
              </a:spcAft>
              <a:defRPr>
                <a:solidFill>
                  <a:schemeClr val="tx1"/>
                </a:solidFill>
                <a:latin typeface="Tahoma" charset="0"/>
                <a:ea typeface="ＭＳ Ｐゴシック" charset="0"/>
              </a:defRPr>
            </a:lvl9pPr>
          </a:lstStyle>
          <a:p>
            <a:pPr eaLnBrk="1" hangingPunct="1"/>
            <a:fld id="{186A86D1-2A2C-CB4B-AF44-EB4B937CF941}" type="slidenum">
              <a:rPr lang="en-GB"/>
              <a:pPr eaLnBrk="1" hangingPunct="1"/>
              <a:t>14</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63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163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charset="0"/>
                <a:ea typeface="ＭＳ Ｐゴシック" charset="0"/>
              </a:defRPr>
            </a:lvl1pPr>
            <a:lvl2pPr marL="742950" indent="-285750" eaLnBrk="0" hangingPunct="0">
              <a:defRPr>
                <a:solidFill>
                  <a:schemeClr val="tx1"/>
                </a:solidFill>
                <a:latin typeface="Tahoma" charset="0"/>
                <a:ea typeface="ＭＳ Ｐゴシック" charset="0"/>
              </a:defRPr>
            </a:lvl2pPr>
            <a:lvl3pPr marL="1143000" indent="-228600" eaLnBrk="0" hangingPunct="0">
              <a:defRPr>
                <a:solidFill>
                  <a:schemeClr val="tx1"/>
                </a:solidFill>
                <a:latin typeface="Tahoma" charset="0"/>
                <a:ea typeface="ＭＳ Ｐゴシック" charset="0"/>
              </a:defRPr>
            </a:lvl3pPr>
            <a:lvl4pPr marL="1600200" indent="-228600" eaLnBrk="0" hangingPunct="0">
              <a:defRPr>
                <a:solidFill>
                  <a:schemeClr val="tx1"/>
                </a:solidFill>
                <a:latin typeface="Tahoma" charset="0"/>
                <a:ea typeface="ＭＳ Ｐゴシック" charset="0"/>
              </a:defRPr>
            </a:lvl4pPr>
            <a:lvl5pPr marL="2057400" indent="-228600" eaLnBrk="0" hangingPunct="0">
              <a:defRPr>
                <a:solidFill>
                  <a:schemeClr val="tx1"/>
                </a:solidFill>
                <a:latin typeface="Tahoma" charset="0"/>
                <a:ea typeface="ＭＳ Ｐゴシック" charset="0"/>
              </a:defRPr>
            </a:lvl5pPr>
            <a:lvl6pPr marL="2514600" indent="-228600" eaLnBrk="0" fontAlgn="base" hangingPunct="0">
              <a:spcBef>
                <a:spcPct val="0"/>
              </a:spcBef>
              <a:spcAft>
                <a:spcPct val="0"/>
              </a:spcAft>
              <a:defRPr>
                <a:solidFill>
                  <a:schemeClr val="tx1"/>
                </a:solidFill>
                <a:latin typeface="Tahoma" charset="0"/>
                <a:ea typeface="ＭＳ Ｐゴシック" charset="0"/>
              </a:defRPr>
            </a:lvl6pPr>
            <a:lvl7pPr marL="2971800" indent="-228600" eaLnBrk="0" fontAlgn="base" hangingPunct="0">
              <a:spcBef>
                <a:spcPct val="0"/>
              </a:spcBef>
              <a:spcAft>
                <a:spcPct val="0"/>
              </a:spcAft>
              <a:defRPr>
                <a:solidFill>
                  <a:schemeClr val="tx1"/>
                </a:solidFill>
                <a:latin typeface="Tahoma" charset="0"/>
                <a:ea typeface="ＭＳ Ｐゴシック" charset="0"/>
              </a:defRPr>
            </a:lvl7pPr>
            <a:lvl8pPr marL="3429000" indent="-228600" eaLnBrk="0" fontAlgn="base" hangingPunct="0">
              <a:spcBef>
                <a:spcPct val="0"/>
              </a:spcBef>
              <a:spcAft>
                <a:spcPct val="0"/>
              </a:spcAft>
              <a:defRPr>
                <a:solidFill>
                  <a:schemeClr val="tx1"/>
                </a:solidFill>
                <a:latin typeface="Tahoma" charset="0"/>
                <a:ea typeface="ＭＳ Ｐゴシック" charset="0"/>
              </a:defRPr>
            </a:lvl8pPr>
            <a:lvl9pPr marL="3886200" indent="-228600" eaLnBrk="0" fontAlgn="base" hangingPunct="0">
              <a:spcBef>
                <a:spcPct val="0"/>
              </a:spcBef>
              <a:spcAft>
                <a:spcPct val="0"/>
              </a:spcAft>
              <a:defRPr>
                <a:solidFill>
                  <a:schemeClr val="tx1"/>
                </a:solidFill>
                <a:latin typeface="Tahoma" charset="0"/>
                <a:ea typeface="ＭＳ Ｐゴシック" charset="0"/>
              </a:defRPr>
            </a:lvl9pPr>
          </a:lstStyle>
          <a:p>
            <a:pPr eaLnBrk="1" hangingPunct="1"/>
            <a:fld id="{DB098F9E-2CBD-F646-B5E6-E34B830140CF}" type="slidenum">
              <a:rPr lang="en-GB"/>
              <a:pPr eaLnBrk="1" hangingPunct="1"/>
              <a:t>17</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4974732-76B5-8E46-B668-7B74A1F12997}" type="datetimeFigureOut">
              <a:rPr lang="en-US" smtClean="0"/>
              <a:t>04/10/16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1E4B9E-D0EF-5E4C-828E-0D636FE22D56}" type="slidenum">
              <a:rPr lang="en-US" smtClean="0"/>
              <a:t>‹#›</a:t>
            </a:fld>
            <a:endParaRPr lang="en-US"/>
          </a:p>
        </p:txBody>
      </p:sp>
    </p:spTree>
    <p:extLst>
      <p:ext uri="{BB962C8B-B14F-4D97-AF65-F5344CB8AC3E}">
        <p14:creationId xmlns:p14="http://schemas.microsoft.com/office/powerpoint/2010/main" val="42433166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4974732-76B5-8E46-B668-7B74A1F12997}" type="datetimeFigureOut">
              <a:rPr lang="en-US" smtClean="0"/>
              <a:t>04/10/16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1E4B9E-D0EF-5E4C-828E-0D636FE22D56}" type="slidenum">
              <a:rPr lang="en-US" smtClean="0"/>
              <a:t>‹#›</a:t>
            </a:fld>
            <a:endParaRPr lang="en-US"/>
          </a:p>
        </p:txBody>
      </p:sp>
    </p:spTree>
    <p:extLst>
      <p:ext uri="{BB962C8B-B14F-4D97-AF65-F5344CB8AC3E}">
        <p14:creationId xmlns:p14="http://schemas.microsoft.com/office/powerpoint/2010/main" val="36655754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4974732-76B5-8E46-B668-7B74A1F12997}" type="datetimeFigureOut">
              <a:rPr lang="en-US" smtClean="0"/>
              <a:t>04/10/16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1E4B9E-D0EF-5E4C-828E-0D636FE22D56}" type="slidenum">
              <a:rPr lang="en-US" smtClean="0"/>
              <a:t>‹#›</a:t>
            </a:fld>
            <a:endParaRPr lang="en-US"/>
          </a:p>
        </p:txBody>
      </p:sp>
    </p:spTree>
    <p:extLst>
      <p:ext uri="{BB962C8B-B14F-4D97-AF65-F5344CB8AC3E}">
        <p14:creationId xmlns:p14="http://schemas.microsoft.com/office/powerpoint/2010/main" val="2822774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4974732-76B5-8E46-B668-7B74A1F12997}" type="datetimeFigureOut">
              <a:rPr lang="en-US" smtClean="0"/>
              <a:t>04/10/16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1E4B9E-D0EF-5E4C-828E-0D636FE22D56}" type="slidenum">
              <a:rPr lang="en-US" smtClean="0"/>
              <a:t>‹#›</a:t>
            </a:fld>
            <a:endParaRPr lang="en-US"/>
          </a:p>
        </p:txBody>
      </p:sp>
    </p:spTree>
    <p:extLst>
      <p:ext uri="{BB962C8B-B14F-4D97-AF65-F5344CB8AC3E}">
        <p14:creationId xmlns:p14="http://schemas.microsoft.com/office/powerpoint/2010/main" val="24396789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4974732-76B5-8E46-B668-7B74A1F12997}" type="datetimeFigureOut">
              <a:rPr lang="en-US" smtClean="0"/>
              <a:t>04/10/16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1E4B9E-D0EF-5E4C-828E-0D636FE22D56}" type="slidenum">
              <a:rPr lang="en-US" smtClean="0"/>
              <a:t>‹#›</a:t>
            </a:fld>
            <a:endParaRPr lang="en-US"/>
          </a:p>
        </p:txBody>
      </p:sp>
    </p:spTree>
    <p:extLst>
      <p:ext uri="{BB962C8B-B14F-4D97-AF65-F5344CB8AC3E}">
        <p14:creationId xmlns:p14="http://schemas.microsoft.com/office/powerpoint/2010/main" val="40066442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4974732-76B5-8E46-B668-7B74A1F12997}" type="datetimeFigureOut">
              <a:rPr lang="en-US" smtClean="0"/>
              <a:t>04/10/16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41E4B9E-D0EF-5E4C-828E-0D636FE22D56}" type="slidenum">
              <a:rPr lang="en-US" smtClean="0"/>
              <a:t>‹#›</a:t>
            </a:fld>
            <a:endParaRPr lang="en-US"/>
          </a:p>
        </p:txBody>
      </p:sp>
    </p:spTree>
    <p:extLst>
      <p:ext uri="{BB962C8B-B14F-4D97-AF65-F5344CB8AC3E}">
        <p14:creationId xmlns:p14="http://schemas.microsoft.com/office/powerpoint/2010/main" val="13704595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4974732-76B5-8E46-B668-7B74A1F12997}" type="datetimeFigureOut">
              <a:rPr lang="en-US" smtClean="0"/>
              <a:t>04/10/16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41E4B9E-D0EF-5E4C-828E-0D636FE22D56}" type="slidenum">
              <a:rPr lang="en-US" smtClean="0"/>
              <a:t>‹#›</a:t>
            </a:fld>
            <a:endParaRPr lang="en-US"/>
          </a:p>
        </p:txBody>
      </p:sp>
    </p:spTree>
    <p:extLst>
      <p:ext uri="{BB962C8B-B14F-4D97-AF65-F5344CB8AC3E}">
        <p14:creationId xmlns:p14="http://schemas.microsoft.com/office/powerpoint/2010/main" val="18853060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4974732-76B5-8E46-B668-7B74A1F12997}" type="datetimeFigureOut">
              <a:rPr lang="en-US" smtClean="0"/>
              <a:t>04/10/16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41E4B9E-D0EF-5E4C-828E-0D636FE22D56}" type="slidenum">
              <a:rPr lang="en-US" smtClean="0"/>
              <a:t>‹#›</a:t>
            </a:fld>
            <a:endParaRPr lang="en-US"/>
          </a:p>
        </p:txBody>
      </p:sp>
    </p:spTree>
    <p:extLst>
      <p:ext uri="{BB962C8B-B14F-4D97-AF65-F5344CB8AC3E}">
        <p14:creationId xmlns:p14="http://schemas.microsoft.com/office/powerpoint/2010/main" val="10088200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4974732-76B5-8E46-B668-7B74A1F12997}" type="datetimeFigureOut">
              <a:rPr lang="en-US" smtClean="0"/>
              <a:t>04/10/16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41E4B9E-D0EF-5E4C-828E-0D636FE22D56}" type="slidenum">
              <a:rPr lang="en-US" smtClean="0"/>
              <a:t>‹#›</a:t>
            </a:fld>
            <a:endParaRPr lang="en-US"/>
          </a:p>
        </p:txBody>
      </p:sp>
    </p:spTree>
    <p:extLst>
      <p:ext uri="{BB962C8B-B14F-4D97-AF65-F5344CB8AC3E}">
        <p14:creationId xmlns:p14="http://schemas.microsoft.com/office/powerpoint/2010/main" val="9932472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4974732-76B5-8E46-B668-7B74A1F12997}" type="datetimeFigureOut">
              <a:rPr lang="en-US" smtClean="0"/>
              <a:t>04/10/16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41E4B9E-D0EF-5E4C-828E-0D636FE22D56}" type="slidenum">
              <a:rPr lang="en-US" smtClean="0"/>
              <a:t>‹#›</a:t>
            </a:fld>
            <a:endParaRPr lang="en-US"/>
          </a:p>
        </p:txBody>
      </p:sp>
    </p:spTree>
    <p:extLst>
      <p:ext uri="{BB962C8B-B14F-4D97-AF65-F5344CB8AC3E}">
        <p14:creationId xmlns:p14="http://schemas.microsoft.com/office/powerpoint/2010/main" val="20371003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4974732-76B5-8E46-B668-7B74A1F12997}" type="datetimeFigureOut">
              <a:rPr lang="en-US" smtClean="0"/>
              <a:t>04/10/16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41E4B9E-D0EF-5E4C-828E-0D636FE22D56}" type="slidenum">
              <a:rPr lang="en-US" smtClean="0"/>
              <a:t>‹#›</a:t>
            </a:fld>
            <a:endParaRPr lang="en-US"/>
          </a:p>
        </p:txBody>
      </p:sp>
    </p:spTree>
    <p:extLst>
      <p:ext uri="{BB962C8B-B14F-4D97-AF65-F5344CB8AC3E}">
        <p14:creationId xmlns:p14="http://schemas.microsoft.com/office/powerpoint/2010/main" val="78610028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4974732-76B5-8E46-B668-7B74A1F12997}" type="datetimeFigureOut">
              <a:rPr lang="en-US" smtClean="0"/>
              <a:t>04/10/16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41E4B9E-D0EF-5E4C-828E-0D636FE22D56}" type="slidenum">
              <a:rPr lang="en-US" smtClean="0"/>
              <a:t>‹#›</a:t>
            </a:fld>
            <a:endParaRPr lang="en-US"/>
          </a:p>
        </p:txBody>
      </p:sp>
    </p:spTree>
    <p:extLst>
      <p:ext uri="{BB962C8B-B14F-4D97-AF65-F5344CB8AC3E}">
        <p14:creationId xmlns:p14="http://schemas.microsoft.com/office/powerpoint/2010/main" val="1174654772"/>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7.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8.jpeg"/><Relationship Id="rId3" Type="http://schemas.openxmlformats.org/officeDocument/2006/relationships/image" Target="../media/image9.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jpeg"/><Relationship Id="rId3" Type="http://schemas.openxmlformats.org/officeDocument/2006/relationships/image" Target="../media/image11.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 Id="rId3" Type="http://schemas.openxmlformats.org/officeDocument/2006/relationships/image" Target="../media/image13.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4.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1219200" y="838200"/>
            <a:ext cx="6781800" cy="1600200"/>
          </a:xfrm>
        </p:spPr>
        <p:txBody>
          <a:bodyPr>
            <a:normAutofit fontScale="90000"/>
          </a:bodyPr>
          <a:lstStyle/>
          <a:p>
            <a:pPr eaLnBrk="1" hangingPunct="1">
              <a:defRPr/>
            </a:pPr>
            <a:r>
              <a:rPr lang="en-US" sz="5100" dirty="0" smtClean="0">
                <a:latin typeface="Times New Roman" charset="0"/>
                <a:cs typeface="+mj-cs"/>
              </a:rPr>
              <a:t>Languages and Cultures Beyond Boundaries</a:t>
            </a:r>
            <a:endParaRPr lang="en-US" sz="6800" dirty="0">
              <a:latin typeface="Times New Roman" charset="0"/>
              <a:cs typeface="+mj-cs"/>
            </a:endParaRPr>
          </a:p>
        </p:txBody>
      </p:sp>
      <p:sp>
        <p:nvSpPr>
          <p:cNvPr id="3075" name="Rectangle 3"/>
          <p:cNvSpPr>
            <a:spLocks noGrp="1" noChangeArrowheads="1"/>
          </p:cNvSpPr>
          <p:nvPr>
            <p:ph type="subTitle" idx="1"/>
          </p:nvPr>
        </p:nvSpPr>
        <p:spPr>
          <a:xfrm>
            <a:off x="1941513" y="3846513"/>
            <a:ext cx="5322887" cy="1703387"/>
          </a:xfrm>
        </p:spPr>
        <p:txBody>
          <a:bodyPr>
            <a:normAutofit/>
          </a:bodyPr>
          <a:lstStyle/>
          <a:p>
            <a:pPr eaLnBrk="1" hangingPunct="1">
              <a:buFont typeface="Wingdings" charset="0"/>
              <a:buNone/>
              <a:defRPr/>
            </a:pPr>
            <a:r>
              <a:rPr lang="en-US" dirty="0">
                <a:latin typeface="Arial" charset="0"/>
                <a:cs typeface="+mn-cs"/>
              </a:rPr>
              <a:t>Term </a:t>
            </a:r>
            <a:r>
              <a:rPr lang="en-US" dirty="0">
                <a:latin typeface="Arial" charset="0"/>
              </a:rPr>
              <a:t>2</a:t>
            </a:r>
            <a:r>
              <a:rPr lang="en-US" dirty="0" smtClean="0">
                <a:latin typeface="Arial" charset="0"/>
                <a:cs typeface="+mn-cs"/>
              </a:rPr>
              <a:t>, Week 7</a:t>
            </a:r>
            <a:endParaRPr lang="en-US" dirty="0">
              <a:latin typeface="Arial" charset="0"/>
              <a:cs typeface="+mn-cs"/>
            </a:endParaRPr>
          </a:p>
          <a:p>
            <a:pPr eaLnBrk="1" hangingPunct="1">
              <a:buFont typeface="Wingdings" charset="0"/>
              <a:buNone/>
              <a:defRPr/>
            </a:pPr>
            <a:r>
              <a:rPr lang="en-US" dirty="0" smtClean="0">
                <a:latin typeface="Arial" charset="0"/>
                <a:cs typeface="+mn-cs"/>
              </a:rPr>
              <a:t>Lessing’s </a:t>
            </a:r>
            <a:r>
              <a:rPr lang="en-US" i="1" dirty="0" smtClean="0">
                <a:latin typeface="Arial" charset="0"/>
              </a:rPr>
              <a:t>Nathan </a:t>
            </a:r>
            <a:r>
              <a:rPr lang="en-US" i="1" smtClean="0">
                <a:latin typeface="Arial" charset="0"/>
              </a:rPr>
              <a:t>the Wise</a:t>
            </a:r>
            <a:r>
              <a:rPr lang="en-US" smtClean="0">
                <a:latin typeface="Arial" charset="0"/>
              </a:rPr>
              <a:t> (1779)</a:t>
            </a:r>
            <a:endParaRPr lang="en-US" dirty="0">
              <a:latin typeface="Arial" charset="0"/>
              <a:cs typeface="+mn-cs"/>
            </a:endParaRPr>
          </a:p>
        </p:txBody>
      </p:sp>
    </p:spTree>
    <p:extLst>
      <p:ext uri="{BB962C8B-B14F-4D97-AF65-F5344CB8AC3E}">
        <p14:creationId xmlns:p14="http://schemas.microsoft.com/office/powerpoint/2010/main" val="2509930068"/>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Footer Placeholder 4"/>
          <p:cNvSpPr>
            <a:spLocks noGrp="1"/>
          </p:cNvSpPr>
          <p:nvPr>
            <p:ph type="ftr" sz="quarter" idx="11"/>
          </p:nvPr>
        </p:nvSpPr>
        <p:spPr/>
        <p:txBody>
          <a:bodyPr/>
          <a:lstStyle/>
          <a:p>
            <a:pPr>
              <a:defRPr/>
            </a:pPr>
            <a:endParaRPr lang="en-US"/>
          </a:p>
        </p:txBody>
      </p:sp>
      <p:sp>
        <p:nvSpPr>
          <p:cNvPr id="24579"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82599F54-BF0E-D945-9DCD-B632D604C8E9}" type="slidenum">
              <a:rPr lang="en-US" sz="1200">
                <a:solidFill>
                  <a:srgbClr val="898989"/>
                </a:solidFill>
                <a:latin typeface="Calibri" charset="0"/>
              </a:rPr>
              <a:pPr eaLnBrk="1" hangingPunct="1"/>
              <a:t>10</a:t>
            </a:fld>
            <a:endParaRPr lang="en-US" sz="1200">
              <a:solidFill>
                <a:srgbClr val="898989"/>
              </a:solidFill>
              <a:latin typeface="Calibri" charset="0"/>
            </a:endParaRPr>
          </a:p>
        </p:txBody>
      </p:sp>
      <p:sp>
        <p:nvSpPr>
          <p:cNvPr id="24580" name="Rectangle 2"/>
          <p:cNvSpPr>
            <a:spLocks noGrp="1" noChangeArrowheads="1"/>
          </p:cNvSpPr>
          <p:nvPr>
            <p:ph type="title"/>
          </p:nvPr>
        </p:nvSpPr>
        <p:spPr/>
        <p:txBody>
          <a:bodyPr/>
          <a:lstStyle/>
          <a:p>
            <a:pPr eaLnBrk="1" hangingPunct="1"/>
            <a:endParaRPr lang="en-GB">
              <a:latin typeface="Calibri" charset="0"/>
            </a:endParaRPr>
          </a:p>
        </p:txBody>
      </p:sp>
      <p:sp>
        <p:nvSpPr>
          <p:cNvPr id="24581" name="Rectangle 3"/>
          <p:cNvSpPr>
            <a:spLocks noGrp="1" noChangeArrowheads="1"/>
          </p:cNvSpPr>
          <p:nvPr>
            <p:ph type="body" idx="1"/>
          </p:nvPr>
        </p:nvSpPr>
        <p:spPr/>
        <p:txBody>
          <a:bodyPr/>
          <a:lstStyle/>
          <a:p>
            <a:pPr eaLnBrk="1" hangingPunct="1">
              <a:buFontTx/>
              <a:buNone/>
            </a:pPr>
            <a:r>
              <a:rPr lang="en-GB">
                <a:latin typeface="Calibri" charset="0"/>
              </a:rPr>
              <a:t>“Ich will meinen treuen Rat geben: Erstlich, das man jre Synagoga oder Schule mit feur anstecke und, was nicht verbrennen will, mit erden überheufe und beschütte, das kein Mensch ein stein oder schlacke davon sehe ewiglich Und solches sol man thun, unserm Herrn und der Christenheit zu ehren damit Gott sehe, das wir Christen seien.“ </a:t>
            </a:r>
          </a:p>
        </p:txBody>
      </p:sp>
    </p:spTree>
    <p:extLst>
      <p:ext uri="{BB962C8B-B14F-4D97-AF65-F5344CB8AC3E}">
        <p14:creationId xmlns:p14="http://schemas.microsoft.com/office/powerpoint/2010/main" val="30458931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GB" dirty="0" smtClean="0">
                <a:ea typeface="+mj-ea"/>
                <a:cs typeface="+mj-cs"/>
              </a:rPr>
              <a:t>Pogrom in the Frankfurt Ghetto, 1614</a:t>
            </a:r>
          </a:p>
        </p:txBody>
      </p:sp>
      <p:pic>
        <p:nvPicPr>
          <p:cNvPr id="25603" name="Content Placeholder 3" descr="frankfurt_riot 1614.jpg"/>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2411413" y="2636838"/>
            <a:ext cx="4043362" cy="2971800"/>
          </a:xfrm>
        </p:spPr>
      </p:pic>
    </p:spTree>
    <p:extLst>
      <p:ext uri="{BB962C8B-B14F-4D97-AF65-F5344CB8AC3E}">
        <p14:creationId xmlns:p14="http://schemas.microsoft.com/office/powerpoint/2010/main" val="6141614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pPr eaLnBrk="1" hangingPunct="1"/>
            <a:r>
              <a:rPr lang="en-GB" sz="2800">
                <a:latin typeface="Calibri" charset="0"/>
              </a:rPr>
              <a:t>Enlightenment universalism – </a:t>
            </a:r>
            <a:br>
              <a:rPr lang="en-GB" sz="2800">
                <a:latin typeface="Calibri" charset="0"/>
              </a:rPr>
            </a:br>
            <a:r>
              <a:rPr lang="en-GB" sz="2800">
                <a:latin typeface="Calibri" charset="0"/>
              </a:rPr>
              <a:t>e.g. American </a:t>
            </a:r>
            <a:r>
              <a:rPr lang="en-GB" sz="2800" i="1">
                <a:latin typeface="Calibri" charset="0"/>
              </a:rPr>
              <a:t>Declaration of Independence </a:t>
            </a:r>
            <a:r>
              <a:rPr lang="en-GB" sz="2800">
                <a:latin typeface="Calibri" charset="0"/>
              </a:rPr>
              <a:t>(1776)</a:t>
            </a:r>
            <a:endParaRPr lang="en-GB" sz="2800" i="1">
              <a:latin typeface="Calibri" charset="0"/>
            </a:endParaRPr>
          </a:p>
        </p:txBody>
      </p:sp>
      <p:sp>
        <p:nvSpPr>
          <p:cNvPr id="28675" name="Content Placeholder 2"/>
          <p:cNvSpPr>
            <a:spLocks noGrp="1"/>
          </p:cNvSpPr>
          <p:nvPr>
            <p:ph idx="1"/>
          </p:nvPr>
        </p:nvSpPr>
        <p:spPr/>
        <p:txBody>
          <a:bodyPr/>
          <a:lstStyle/>
          <a:p>
            <a:pPr eaLnBrk="1" hangingPunct="1">
              <a:lnSpc>
                <a:spcPct val="80000"/>
              </a:lnSpc>
            </a:pPr>
            <a:r>
              <a:rPr lang="en-GB" sz="3000">
                <a:latin typeface="Calibri" charset="0"/>
              </a:rPr>
              <a:t> “We hold these truths to be self-evident, that </a:t>
            </a:r>
            <a:r>
              <a:rPr lang="en-GB" sz="3000" b="1">
                <a:latin typeface="Calibri" charset="0"/>
              </a:rPr>
              <a:t>all men are created equal</a:t>
            </a:r>
            <a:r>
              <a:rPr lang="en-GB" sz="3000">
                <a:latin typeface="Calibri" charset="0"/>
              </a:rPr>
              <a:t>, that they are endowed by their Creator with certain </a:t>
            </a:r>
            <a:r>
              <a:rPr lang="en-GB" sz="3000" b="1">
                <a:latin typeface="Calibri" charset="0"/>
              </a:rPr>
              <a:t>unalienable Rights</a:t>
            </a:r>
            <a:r>
              <a:rPr lang="en-GB" sz="3000">
                <a:latin typeface="Calibri" charset="0"/>
              </a:rPr>
              <a:t>, that among these are Life, Liberty and the pursuit of Happiness. That to secure these rights, Governments are instituted among Men, </a:t>
            </a:r>
            <a:r>
              <a:rPr lang="en-GB" sz="3000" b="1">
                <a:latin typeface="Calibri" charset="0"/>
              </a:rPr>
              <a:t>deriving their just powers from the consent of the governed</a:t>
            </a:r>
            <a:r>
              <a:rPr lang="en-GB" sz="3000">
                <a:latin typeface="Calibri" charset="0"/>
              </a:rPr>
              <a:t>, That whenever any Form of Government becomes destructive of these ends, it is the Right of the People to alter or to abolish it, and to institute new Government […]”</a:t>
            </a:r>
          </a:p>
        </p:txBody>
      </p:sp>
    </p:spTree>
    <p:extLst>
      <p:ext uri="{BB962C8B-B14F-4D97-AF65-F5344CB8AC3E}">
        <p14:creationId xmlns:p14="http://schemas.microsoft.com/office/powerpoint/2010/main" val="18862359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a:xfrm>
            <a:off x="468313" y="0"/>
            <a:ext cx="8229600" cy="1371600"/>
          </a:xfrm>
        </p:spPr>
        <p:txBody>
          <a:bodyPr/>
          <a:lstStyle/>
          <a:p>
            <a:pPr marL="762000" indent="-762000" eaLnBrk="1" hangingPunct="1"/>
            <a:r>
              <a:rPr lang="en-GB" sz="3600">
                <a:latin typeface="Tahoma" charset="0"/>
              </a:rPr>
              <a:t>Historical Context: </a:t>
            </a:r>
            <a:br>
              <a:rPr lang="en-GB" sz="3600">
                <a:latin typeface="Tahoma" charset="0"/>
              </a:rPr>
            </a:br>
            <a:r>
              <a:rPr lang="en-GB" sz="3600">
                <a:latin typeface="Tahoma" charset="0"/>
              </a:rPr>
              <a:t>Enlightenment and its Others</a:t>
            </a:r>
          </a:p>
        </p:txBody>
      </p:sp>
      <p:sp>
        <p:nvSpPr>
          <p:cNvPr id="4099" name="Rectangle 3"/>
          <p:cNvSpPr>
            <a:spLocks noGrp="1" noChangeArrowheads="1"/>
          </p:cNvSpPr>
          <p:nvPr>
            <p:ph type="body" idx="1"/>
          </p:nvPr>
        </p:nvSpPr>
        <p:spPr>
          <a:xfrm>
            <a:off x="468313" y="1268413"/>
            <a:ext cx="8229600" cy="5184775"/>
          </a:xfrm>
          <a:solidFill>
            <a:schemeClr val="bg2"/>
          </a:solidFill>
          <a:ln>
            <a:solidFill>
              <a:schemeClr val="folHlink"/>
            </a:solidFill>
          </a:ln>
        </p:spPr>
        <p:txBody>
          <a:bodyPr/>
          <a:lstStyle/>
          <a:p>
            <a:pPr eaLnBrk="1" hangingPunct="1">
              <a:lnSpc>
                <a:spcPct val="80000"/>
              </a:lnSpc>
              <a:buFont typeface="Wingdings" charset="0"/>
              <a:buNone/>
            </a:pPr>
            <a:r>
              <a:rPr lang="en-GB" sz="1900" b="1" dirty="0" smtClean="0">
                <a:effectLst/>
                <a:latin typeface="Garamond" charset="0"/>
              </a:rPr>
              <a:t>Enlightenment Universalism and its </a:t>
            </a:r>
            <a:r>
              <a:rPr lang="en-GB" sz="1900" b="1" dirty="0" err="1" smtClean="0">
                <a:effectLst/>
                <a:latin typeface="Garamond" charset="0"/>
              </a:rPr>
              <a:t>faultlines</a:t>
            </a:r>
            <a:r>
              <a:rPr lang="en-GB" sz="1900" b="1" dirty="0" smtClean="0">
                <a:effectLst/>
                <a:latin typeface="Garamond" charset="0"/>
              </a:rPr>
              <a:t>:</a:t>
            </a:r>
            <a:endParaRPr lang="en-GB" sz="1900" b="1" dirty="0">
              <a:effectLst/>
              <a:latin typeface="Garamond" charset="0"/>
            </a:endParaRPr>
          </a:p>
          <a:p>
            <a:pPr eaLnBrk="1" hangingPunct="1">
              <a:lnSpc>
                <a:spcPct val="80000"/>
              </a:lnSpc>
              <a:buFont typeface="Wingdings" charset="0"/>
              <a:buNone/>
            </a:pPr>
            <a:endParaRPr lang="en-GB" sz="1900" b="1" dirty="0">
              <a:effectLst/>
              <a:latin typeface="Garamond" charset="0"/>
            </a:endParaRPr>
          </a:p>
          <a:p>
            <a:pPr eaLnBrk="1" hangingPunct="1">
              <a:lnSpc>
                <a:spcPct val="80000"/>
              </a:lnSpc>
            </a:pPr>
            <a:r>
              <a:rPr lang="ja-JP" altLang="en-GB" sz="1900" dirty="0">
                <a:effectLst/>
                <a:latin typeface="Garamond" charset="0"/>
              </a:rPr>
              <a:t>“</a:t>
            </a:r>
            <a:r>
              <a:rPr lang="en-GB" sz="1900" dirty="0" err="1">
                <a:effectLst/>
                <a:latin typeface="Garamond" charset="0"/>
              </a:rPr>
              <a:t>Aufklärung</a:t>
            </a:r>
            <a:r>
              <a:rPr lang="en-GB" sz="1900" dirty="0">
                <a:effectLst/>
                <a:latin typeface="Garamond" charset="0"/>
              </a:rPr>
              <a:t> </a:t>
            </a:r>
            <a:r>
              <a:rPr lang="en-GB" sz="1900" dirty="0" err="1">
                <a:effectLst/>
                <a:latin typeface="Garamond" charset="0"/>
              </a:rPr>
              <a:t>ist</a:t>
            </a:r>
            <a:r>
              <a:rPr lang="en-GB" sz="1900" dirty="0">
                <a:effectLst/>
                <a:latin typeface="Garamond" charset="0"/>
              </a:rPr>
              <a:t> der </a:t>
            </a:r>
            <a:r>
              <a:rPr lang="en-GB" sz="1900" dirty="0" err="1">
                <a:effectLst/>
                <a:latin typeface="Garamond" charset="0"/>
              </a:rPr>
              <a:t>Ausgang</a:t>
            </a:r>
            <a:r>
              <a:rPr lang="en-GB" sz="1900" dirty="0">
                <a:effectLst/>
                <a:latin typeface="Garamond" charset="0"/>
              </a:rPr>
              <a:t> des Menschen </a:t>
            </a:r>
            <a:r>
              <a:rPr lang="en-GB" sz="1900" dirty="0" err="1">
                <a:effectLst/>
                <a:latin typeface="Garamond" charset="0"/>
              </a:rPr>
              <a:t>aus</a:t>
            </a:r>
            <a:r>
              <a:rPr lang="en-GB" sz="1900" dirty="0">
                <a:effectLst/>
                <a:latin typeface="Garamond" charset="0"/>
              </a:rPr>
              <a:t> seiner </a:t>
            </a:r>
            <a:r>
              <a:rPr lang="en-GB" sz="1900" dirty="0" err="1">
                <a:effectLst/>
                <a:latin typeface="Garamond" charset="0"/>
              </a:rPr>
              <a:t>selbstverschuldeten</a:t>
            </a:r>
            <a:r>
              <a:rPr lang="en-GB" sz="1900" dirty="0">
                <a:effectLst/>
                <a:latin typeface="Garamond" charset="0"/>
              </a:rPr>
              <a:t> </a:t>
            </a:r>
            <a:r>
              <a:rPr lang="en-GB" sz="1900" dirty="0" err="1">
                <a:effectLst/>
                <a:latin typeface="Garamond" charset="0"/>
              </a:rPr>
              <a:t>Unmündigkeit</a:t>
            </a:r>
            <a:r>
              <a:rPr lang="en-GB" sz="1900" dirty="0">
                <a:effectLst/>
                <a:latin typeface="Garamond" charset="0"/>
              </a:rPr>
              <a:t>. </a:t>
            </a:r>
            <a:r>
              <a:rPr lang="en-GB" sz="1900" dirty="0" err="1">
                <a:effectLst/>
                <a:latin typeface="Garamond" charset="0"/>
              </a:rPr>
              <a:t>Unmündigkeit</a:t>
            </a:r>
            <a:r>
              <a:rPr lang="en-GB" sz="1900" dirty="0">
                <a:effectLst/>
                <a:latin typeface="Garamond" charset="0"/>
              </a:rPr>
              <a:t> </a:t>
            </a:r>
            <a:r>
              <a:rPr lang="en-GB" sz="1900" dirty="0" err="1">
                <a:effectLst/>
                <a:latin typeface="Garamond" charset="0"/>
              </a:rPr>
              <a:t>ist</a:t>
            </a:r>
            <a:r>
              <a:rPr lang="en-GB" sz="1900" dirty="0">
                <a:effectLst/>
                <a:latin typeface="Garamond" charset="0"/>
              </a:rPr>
              <a:t> das </a:t>
            </a:r>
            <a:r>
              <a:rPr lang="en-GB" sz="1900" dirty="0" err="1">
                <a:effectLst/>
                <a:latin typeface="Garamond" charset="0"/>
              </a:rPr>
              <a:t>Unvermögen</a:t>
            </a:r>
            <a:r>
              <a:rPr lang="en-GB" sz="1900" dirty="0">
                <a:effectLst/>
                <a:latin typeface="Garamond" charset="0"/>
              </a:rPr>
              <a:t>, </a:t>
            </a:r>
            <a:r>
              <a:rPr lang="en-GB" sz="1900" dirty="0" err="1">
                <a:effectLst/>
                <a:latin typeface="Garamond" charset="0"/>
              </a:rPr>
              <a:t>sich</a:t>
            </a:r>
            <a:r>
              <a:rPr lang="en-GB" sz="1900" dirty="0">
                <a:effectLst/>
                <a:latin typeface="Garamond" charset="0"/>
              </a:rPr>
              <a:t> seines </a:t>
            </a:r>
            <a:r>
              <a:rPr lang="en-GB" sz="1900" dirty="0" err="1">
                <a:effectLst/>
                <a:latin typeface="Garamond" charset="0"/>
              </a:rPr>
              <a:t>Verstandes</a:t>
            </a:r>
            <a:r>
              <a:rPr lang="en-GB" sz="1900" dirty="0">
                <a:effectLst/>
                <a:latin typeface="Garamond" charset="0"/>
              </a:rPr>
              <a:t> </a:t>
            </a:r>
            <a:r>
              <a:rPr lang="en-GB" sz="1900" dirty="0" err="1">
                <a:effectLst/>
                <a:latin typeface="Garamond" charset="0"/>
              </a:rPr>
              <a:t>ohne</a:t>
            </a:r>
            <a:r>
              <a:rPr lang="en-GB" sz="1900" dirty="0">
                <a:effectLst/>
                <a:latin typeface="Garamond" charset="0"/>
              </a:rPr>
              <a:t> </a:t>
            </a:r>
            <a:r>
              <a:rPr lang="en-GB" sz="1900" dirty="0" err="1">
                <a:effectLst/>
                <a:latin typeface="Garamond" charset="0"/>
              </a:rPr>
              <a:t>Leitung</a:t>
            </a:r>
            <a:r>
              <a:rPr lang="en-GB" sz="1900" dirty="0">
                <a:effectLst/>
                <a:latin typeface="Garamond" charset="0"/>
              </a:rPr>
              <a:t> </a:t>
            </a:r>
            <a:r>
              <a:rPr lang="en-GB" sz="1900" dirty="0" err="1">
                <a:effectLst/>
                <a:latin typeface="Garamond" charset="0"/>
              </a:rPr>
              <a:t>eines</a:t>
            </a:r>
            <a:r>
              <a:rPr lang="en-GB" sz="1900" dirty="0">
                <a:effectLst/>
                <a:latin typeface="Garamond" charset="0"/>
              </a:rPr>
              <a:t> </a:t>
            </a:r>
            <a:r>
              <a:rPr lang="en-GB" sz="1900" dirty="0" err="1">
                <a:effectLst/>
                <a:latin typeface="Garamond" charset="0"/>
              </a:rPr>
              <a:t>anderen</a:t>
            </a:r>
            <a:r>
              <a:rPr lang="en-GB" sz="1900" dirty="0">
                <a:effectLst/>
                <a:latin typeface="Garamond" charset="0"/>
              </a:rPr>
              <a:t> </a:t>
            </a:r>
            <a:r>
              <a:rPr lang="en-GB" sz="1900" dirty="0" err="1">
                <a:effectLst/>
                <a:latin typeface="Garamond" charset="0"/>
              </a:rPr>
              <a:t>zu</a:t>
            </a:r>
            <a:r>
              <a:rPr lang="en-GB" sz="1900" dirty="0">
                <a:effectLst/>
                <a:latin typeface="Garamond" charset="0"/>
              </a:rPr>
              <a:t> </a:t>
            </a:r>
            <a:r>
              <a:rPr lang="en-GB" sz="1900" dirty="0" err="1">
                <a:effectLst/>
                <a:latin typeface="Garamond" charset="0"/>
              </a:rPr>
              <a:t>bedienen</a:t>
            </a:r>
            <a:r>
              <a:rPr lang="en-GB" sz="1900" dirty="0">
                <a:effectLst/>
                <a:latin typeface="Garamond" charset="0"/>
              </a:rPr>
              <a:t>. </a:t>
            </a:r>
            <a:r>
              <a:rPr lang="en-GB" sz="1900" dirty="0" err="1">
                <a:effectLst/>
                <a:latin typeface="Garamond" charset="0"/>
              </a:rPr>
              <a:t>Selbstverschuldet</a:t>
            </a:r>
            <a:r>
              <a:rPr lang="en-GB" sz="1900" dirty="0">
                <a:effectLst/>
                <a:latin typeface="Garamond" charset="0"/>
              </a:rPr>
              <a:t> </a:t>
            </a:r>
            <a:r>
              <a:rPr lang="en-GB" sz="1900" dirty="0" err="1">
                <a:effectLst/>
                <a:latin typeface="Garamond" charset="0"/>
              </a:rPr>
              <a:t>ist</a:t>
            </a:r>
            <a:r>
              <a:rPr lang="en-GB" sz="1900" dirty="0">
                <a:effectLst/>
                <a:latin typeface="Garamond" charset="0"/>
              </a:rPr>
              <a:t> </a:t>
            </a:r>
            <a:r>
              <a:rPr lang="en-GB" sz="1900" dirty="0" err="1">
                <a:effectLst/>
                <a:latin typeface="Garamond" charset="0"/>
              </a:rPr>
              <a:t>diese</a:t>
            </a:r>
            <a:r>
              <a:rPr lang="en-GB" sz="1900" dirty="0">
                <a:effectLst/>
                <a:latin typeface="Garamond" charset="0"/>
              </a:rPr>
              <a:t> </a:t>
            </a:r>
            <a:r>
              <a:rPr lang="en-GB" sz="1900" dirty="0" err="1">
                <a:effectLst/>
                <a:latin typeface="Garamond" charset="0"/>
              </a:rPr>
              <a:t>Unmündigkeit</a:t>
            </a:r>
            <a:r>
              <a:rPr lang="en-GB" sz="1900" dirty="0">
                <a:effectLst/>
                <a:latin typeface="Garamond" charset="0"/>
              </a:rPr>
              <a:t>, </a:t>
            </a:r>
            <a:r>
              <a:rPr lang="en-GB" sz="1900" dirty="0" err="1">
                <a:effectLst/>
                <a:latin typeface="Garamond" charset="0"/>
              </a:rPr>
              <a:t>wenn</a:t>
            </a:r>
            <a:r>
              <a:rPr lang="en-GB" sz="1900" dirty="0">
                <a:effectLst/>
                <a:latin typeface="Garamond" charset="0"/>
              </a:rPr>
              <a:t> die </a:t>
            </a:r>
            <a:r>
              <a:rPr lang="en-GB" sz="1900" dirty="0" err="1">
                <a:effectLst/>
                <a:latin typeface="Garamond" charset="0"/>
              </a:rPr>
              <a:t>Ursache</a:t>
            </a:r>
            <a:r>
              <a:rPr lang="en-GB" sz="1900" dirty="0">
                <a:effectLst/>
                <a:latin typeface="Garamond" charset="0"/>
              </a:rPr>
              <a:t> </a:t>
            </a:r>
            <a:r>
              <a:rPr lang="en-GB" sz="1900" dirty="0" err="1">
                <a:effectLst/>
                <a:latin typeface="Garamond" charset="0"/>
              </a:rPr>
              <a:t>derselben</a:t>
            </a:r>
            <a:r>
              <a:rPr lang="en-GB" sz="1900" dirty="0">
                <a:effectLst/>
                <a:latin typeface="Garamond" charset="0"/>
              </a:rPr>
              <a:t> </a:t>
            </a:r>
            <a:r>
              <a:rPr lang="en-GB" sz="1900" dirty="0" err="1">
                <a:effectLst/>
                <a:latin typeface="Garamond" charset="0"/>
              </a:rPr>
              <a:t>nicht</a:t>
            </a:r>
            <a:r>
              <a:rPr lang="en-GB" sz="1900" dirty="0">
                <a:effectLst/>
                <a:latin typeface="Garamond" charset="0"/>
              </a:rPr>
              <a:t> am </a:t>
            </a:r>
            <a:r>
              <a:rPr lang="en-GB" sz="1900" dirty="0" err="1">
                <a:effectLst/>
                <a:latin typeface="Garamond" charset="0"/>
              </a:rPr>
              <a:t>Mangel</a:t>
            </a:r>
            <a:r>
              <a:rPr lang="en-GB" sz="1900" dirty="0">
                <a:effectLst/>
                <a:latin typeface="Garamond" charset="0"/>
              </a:rPr>
              <a:t> des </a:t>
            </a:r>
            <a:r>
              <a:rPr lang="en-GB" sz="1900" dirty="0" err="1">
                <a:effectLst/>
                <a:latin typeface="Garamond" charset="0"/>
              </a:rPr>
              <a:t>Verstandes</a:t>
            </a:r>
            <a:r>
              <a:rPr lang="en-GB" sz="1900" dirty="0">
                <a:effectLst/>
                <a:latin typeface="Garamond" charset="0"/>
              </a:rPr>
              <a:t>, </a:t>
            </a:r>
            <a:r>
              <a:rPr lang="en-GB" sz="1900" dirty="0" err="1">
                <a:effectLst/>
                <a:latin typeface="Garamond" charset="0"/>
              </a:rPr>
              <a:t>sondern</a:t>
            </a:r>
            <a:r>
              <a:rPr lang="en-GB" sz="1900" dirty="0">
                <a:effectLst/>
                <a:latin typeface="Garamond" charset="0"/>
              </a:rPr>
              <a:t> der </a:t>
            </a:r>
            <a:r>
              <a:rPr lang="en-GB" sz="1900" dirty="0" err="1">
                <a:effectLst/>
                <a:latin typeface="Garamond" charset="0"/>
              </a:rPr>
              <a:t>Entschließung</a:t>
            </a:r>
            <a:r>
              <a:rPr lang="en-GB" sz="1900" dirty="0">
                <a:effectLst/>
                <a:latin typeface="Garamond" charset="0"/>
              </a:rPr>
              <a:t> und des Mutes </a:t>
            </a:r>
            <a:r>
              <a:rPr lang="en-GB" sz="1900" dirty="0" err="1">
                <a:effectLst/>
                <a:latin typeface="Garamond" charset="0"/>
              </a:rPr>
              <a:t>liegt</a:t>
            </a:r>
            <a:r>
              <a:rPr lang="en-GB" sz="1900" dirty="0">
                <a:effectLst/>
                <a:latin typeface="Garamond" charset="0"/>
              </a:rPr>
              <a:t>, </a:t>
            </a:r>
            <a:r>
              <a:rPr lang="en-GB" sz="1900" dirty="0" err="1">
                <a:effectLst/>
                <a:latin typeface="Garamond" charset="0"/>
              </a:rPr>
              <a:t>sich</a:t>
            </a:r>
            <a:r>
              <a:rPr lang="en-GB" sz="1900" dirty="0">
                <a:effectLst/>
                <a:latin typeface="Garamond" charset="0"/>
              </a:rPr>
              <a:t> seiner </a:t>
            </a:r>
            <a:r>
              <a:rPr lang="en-GB" sz="1900" dirty="0" err="1">
                <a:effectLst/>
                <a:latin typeface="Garamond" charset="0"/>
              </a:rPr>
              <a:t>ohne</a:t>
            </a:r>
            <a:r>
              <a:rPr lang="en-GB" sz="1900" dirty="0">
                <a:effectLst/>
                <a:latin typeface="Garamond" charset="0"/>
              </a:rPr>
              <a:t> </a:t>
            </a:r>
            <a:r>
              <a:rPr lang="en-GB" sz="1900" dirty="0" err="1">
                <a:effectLst/>
                <a:latin typeface="Garamond" charset="0"/>
              </a:rPr>
              <a:t>Leitung</a:t>
            </a:r>
            <a:r>
              <a:rPr lang="en-GB" sz="1900" dirty="0">
                <a:effectLst/>
                <a:latin typeface="Garamond" charset="0"/>
              </a:rPr>
              <a:t> </a:t>
            </a:r>
            <a:r>
              <a:rPr lang="en-GB" sz="1900" dirty="0" err="1">
                <a:effectLst/>
                <a:latin typeface="Garamond" charset="0"/>
              </a:rPr>
              <a:t>eines</a:t>
            </a:r>
            <a:r>
              <a:rPr lang="en-GB" sz="1900" dirty="0">
                <a:effectLst/>
                <a:latin typeface="Garamond" charset="0"/>
              </a:rPr>
              <a:t> </a:t>
            </a:r>
            <a:r>
              <a:rPr lang="en-GB" sz="1900" dirty="0" err="1">
                <a:effectLst/>
                <a:latin typeface="Garamond" charset="0"/>
              </a:rPr>
              <a:t>andern</a:t>
            </a:r>
            <a:r>
              <a:rPr lang="en-GB" sz="1900" dirty="0">
                <a:effectLst/>
                <a:latin typeface="Garamond" charset="0"/>
              </a:rPr>
              <a:t> </a:t>
            </a:r>
            <a:r>
              <a:rPr lang="en-GB" sz="1900" dirty="0" err="1">
                <a:effectLst/>
                <a:latin typeface="Garamond" charset="0"/>
              </a:rPr>
              <a:t>zu</a:t>
            </a:r>
            <a:r>
              <a:rPr lang="en-GB" sz="1900" dirty="0">
                <a:effectLst/>
                <a:latin typeface="Garamond" charset="0"/>
              </a:rPr>
              <a:t> </a:t>
            </a:r>
            <a:r>
              <a:rPr lang="en-GB" sz="1900" dirty="0" err="1">
                <a:effectLst/>
                <a:latin typeface="Garamond" charset="0"/>
              </a:rPr>
              <a:t>bedienen</a:t>
            </a:r>
            <a:r>
              <a:rPr lang="en-GB" sz="1900" dirty="0">
                <a:effectLst/>
                <a:latin typeface="Garamond" charset="0"/>
              </a:rPr>
              <a:t>.</a:t>
            </a:r>
            <a:r>
              <a:rPr lang="ja-JP" altLang="en-GB" sz="1900" dirty="0">
                <a:effectLst/>
                <a:latin typeface="Garamond" charset="0"/>
              </a:rPr>
              <a:t>”</a:t>
            </a:r>
            <a:r>
              <a:rPr lang="en-GB" sz="1900" dirty="0">
                <a:effectLst/>
                <a:latin typeface="Garamond" charset="0"/>
              </a:rPr>
              <a:t> Kant, from </a:t>
            </a:r>
            <a:r>
              <a:rPr lang="en-GB" sz="1900" i="1" dirty="0" err="1">
                <a:effectLst/>
                <a:latin typeface="Garamond" charset="0"/>
              </a:rPr>
              <a:t>Beantwortung</a:t>
            </a:r>
            <a:r>
              <a:rPr lang="en-GB" sz="1900" i="1" dirty="0">
                <a:effectLst/>
                <a:latin typeface="Garamond" charset="0"/>
              </a:rPr>
              <a:t> der </a:t>
            </a:r>
            <a:r>
              <a:rPr lang="en-GB" sz="1900" i="1" dirty="0" err="1">
                <a:effectLst/>
                <a:latin typeface="Garamond" charset="0"/>
              </a:rPr>
              <a:t>Frage</a:t>
            </a:r>
            <a:r>
              <a:rPr lang="en-GB" sz="1900" i="1" dirty="0">
                <a:effectLst/>
                <a:latin typeface="Garamond" charset="0"/>
              </a:rPr>
              <a:t>: Was </a:t>
            </a:r>
            <a:r>
              <a:rPr lang="en-GB" sz="1900" i="1" dirty="0" err="1">
                <a:effectLst/>
                <a:latin typeface="Garamond" charset="0"/>
              </a:rPr>
              <a:t>ist</a:t>
            </a:r>
            <a:r>
              <a:rPr lang="en-GB" sz="1900" i="1" dirty="0">
                <a:effectLst/>
                <a:latin typeface="Garamond" charset="0"/>
              </a:rPr>
              <a:t> </a:t>
            </a:r>
            <a:r>
              <a:rPr lang="en-GB" sz="1900" i="1" dirty="0" err="1">
                <a:effectLst/>
                <a:latin typeface="Garamond" charset="0"/>
              </a:rPr>
              <a:t>Aufklärung</a:t>
            </a:r>
            <a:r>
              <a:rPr lang="en-GB" sz="1900" dirty="0">
                <a:effectLst/>
                <a:latin typeface="Garamond" charset="0"/>
              </a:rPr>
              <a:t> (1784)</a:t>
            </a:r>
          </a:p>
          <a:p>
            <a:pPr eaLnBrk="1" hangingPunct="1">
              <a:lnSpc>
                <a:spcPct val="80000"/>
              </a:lnSpc>
              <a:buFont typeface="Wingdings" charset="0"/>
              <a:buNone/>
            </a:pPr>
            <a:endParaRPr lang="en-GB" sz="1900" dirty="0">
              <a:effectLst/>
              <a:latin typeface="Garamond" charset="0"/>
            </a:endParaRPr>
          </a:p>
          <a:p>
            <a:pPr eaLnBrk="1" hangingPunct="1">
              <a:lnSpc>
                <a:spcPct val="80000"/>
              </a:lnSpc>
              <a:buFont typeface="Wingdings" charset="0"/>
              <a:buNone/>
            </a:pPr>
            <a:r>
              <a:rPr lang="en-GB" sz="1900" b="1" dirty="0">
                <a:effectLst/>
                <a:latin typeface="Garamond" charset="0"/>
              </a:rPr>
              <a:t>How inclusive is </a:t>
            </a:r>
            <a:r>
              <a:rPr lang="ja-JP" altLang="en-GB" sz="1900" b="1" dirty="0">
                <a:effectLst/>
                <a:latin typeface="Garamond" charset="0"/>
              </a:rPr>
              <a:t>‘</a:t>
            </a:r>
            <a:r>
              <a:rPr lang="en-GB" sz="1900" b="1" dirty="0">
                <a:effectLst/>
                <a:latin typeface="Garamond" charset="0"/>
              </a:rPr>
              <a:t>Mensch</a:t>
            </a:r>
            <a:r>
              <a:rPr lang="ja-JP" altLang="en-GB" sz="1900" b="1" dirty="0">
                <a:effectLst/>
                <a:latin typeface="Garamond" charset="0"/>
              </a:rPr>
              <a:t>’</a:t>
            </a:r>
            <a:r>
              <a:rPr lang="en-GB" sz="1900" b="1" dirty="0">
                <a:effectLst/>
                <a:latin typeface="Garamond" charset="0"/>
              </a:rPr>
              <a:t> to be understood?</a:t>
            </a:r>
          </a:p>
          <a:p>
            <a:pPr eaLnBrk="1" hangingPunct="1">
              <a:lnSpc>
                <a:spcPct val="80000"/>
              </a:lnSpc>
            </a:pPr>
            <a:r>
              <a:rPr lang="ja-JP" altLang="en-GB" sz="1900" dirty="0">
                <a:effectLst/>
                <a:latin typeface="Garamond" charset="0"/>
              </a:rPr>
              <a:t>“</a:t>
            </a:r>
            <a:r>
              <a:rPr lang="en-GB" sz="1900" dirty="0" err="1">
                <a:effectLst/>
                <a:latin typeface="Garamond" charset="0"/>
              </a:rPr>
              <a:t>Eine</a:t>
            </a:r>
            <a:r>
              <a:rPr lang="en-GB" sz="1900" dirty="0">
                <a:effectLst/>
                <a:latin typeface="Garamond" charset="0"/>
              </a:rPr>
              <a:t> </a:t>
            </a:r>
            <a:r>
              <a:rPr lang="en-GB" sz="1900" dirty="0" err="1">
                <a:effectLst/>
                <a:latin typeface="Garamond" charset="0"/>
              </a:rPr>
              <a:t>Frauenzimmer</a:t>
            </a:r>
            <a:r>
              <a:rPr lang="en-GB" sz="1900" dirty="0">
                <a:effectLst/>
                <a:latin typeface="Garamond" charset="0"/>
              </a:rPr>
              <a:t>,  das den Kopf </a:t>
            </a:r>
            <a:r>
              <a:rPr lang="en-GB" sz="1900" dirty="0" err="1">
                <a:effectLst/>
                <a:latin typeface="Garamond" charset="0"/>
              </a:rPr>
              <a:t>voll</a:t>
            </a:r>
            <a:r>
              <a:rPr lang="en-GB" sz="1900" dirty="0">
                <a:effectLst/>
                <a:latin typeface="Garamond" charset="0"/>
              </a:rPr>
              <a:t> </a:t>
            </a:r>
            <a:r>
              <a:rPr lang="en-GB" sz="1900" dirty="0" err="1">
                <a:effectLst/>
                <a:latin typeface="Garamond" charset="0"/>
              </a:rPr>
              <a:t>Griechisch</a:t>
            </a:r>
            <a:r>
              <a:rPr lang="en-GB" sz="1900" dirty="0">
                <a:effectLst/>
                <a:latin typeface="Garamond" charset="0"/>
              </a:rPr>
              <a:t> hat […] </a:t>
            </a:r>
            <a:r>
              <a:rPr lang="en-GB" sz="1900" dirty="0" err="1">
                <a:effectLst/>
                <a:latin typeface="Garamond" charset="0"/>
              </a:rPr>
              <a:t>oder</a:t>
            </a:r>
            <a:r>
              <a:rPr lang="en-GB" sz="1900" dirty="0">
                <a:effectLst/>
                <a:latin typeface="Garamond" charset="0"/>
              </a:rPr>
              <a:t> </a:t>
            </a:r>
            <a:r>
              <a:rPr lang="en-GB" sz="1900" dirty="0" err="1">
                <a:effectLst/>
                <a:latin typeface="Garamond" charset="0"/>
              </a:rPr>
              <a:t>über</a:t>
            </a:r>
            <a:r>
              <a:rPr lang="en-GB" sz="1900" dirty="0">
                <a:effectLst/>
                <a:latin typeface="Garamond" charset="0"/>
              </a:rPr>
              <a:t> </a:t>
            </a:r>
            <a:r>
              <a:rPr lang="en-GB" sz="1900" dirty="0" err="1">
                <a:effectLst/>
                <a:latin typeface="Garamond" charset="0"/>
              </a:rPr>
              <a:t>Mechanik</a:t>
            </a:r>
            <a:r>
              <a:rPr lang="en-GB" sz="1900" dirty="0">
                <a:effectLst/>
                <a:latin typeface="Garamond" charset="0"/>
              </a:rPr>
              <a:t> </a:t>
            </a:r>
            <a:r>
              <a:rPr lang="en-GB" sz="1900" dirty="0" err="1">
                <a:effectLst/>
                <a:latin typeface="Garamond" charset="0"/>
              </a:rPr>
              <a:t>gründliche</a:t>
            </a:r>
            <a:r>
              <a:rPr lang="en-GB" sz="1900" dirty="0">
                <a:effectLst/>
                <a:latin typeface="Garamond" charset="0"/>
              </a:rPr>
              <a:t> </a:t>
            </a:r>
            <a:r>
              <a:rPr lang="en-GB" sz="1900" dirty="0" err="1">
                <a:effectLst/>
                <a:latin typeface="Garamond" charset="0"/>
              </a:rPr>
              <a:t>Streitigkeiten</a:t>
            </a:r>
            <a:r>
              <a:rPr lang="en-GB" sz="1900" dirty="0">
                <a:effectLst/>
                <a:latin typeface="Garamond" charset="0"/>
              </a:rPr>
              <a:t> </a:t>
            </a:r>
            <a:r>
              <a:rPr lang="en-GB" sz="1900" dirty="0" err="1">
                <a:effectLst/>
                <a:latin typeface="Garamond" charset="0"/>
              </a:rPr>
              <a:t>führt</a:t>
            </a:r>
            <a:r>
              <a:rPr lang="en-GB" sz="1900" dirty="0">
                <a:effectLst/>
                <a:latin typeface="Garamond" charset="0"/>
              </a:rPr>
              <a:t> […] mag </a:t>
            </a:r>
            <a:r>
              <a:rPr lang="en-GB" sz="1900" dirty="0" err="1">
                <a:effectLst/>
                <a:latin typeface="Garamond" charset="0"/>
              </a:rPr>
              <a:t>nur</a:t>
            </a:r>
            <a:r>
              <a:rPr lang="en-GB" sz="1900" dirty="0">
                <a:effectLst/>
                <a:latin typeface="Garamond" charset="0"/>
              </a:rPr>
              <a:t> </a:t>
            </a:r>
            <a:r>
              <a:rPr lang="en-GB" sz="1900" dirty="0" err="1">
                <a:effectLst/>
                <a:latin typeface="Garamond" charset="0"/>
              </a:rPr>
              <a:t>immerhin</a:t>
            </a:r>
            <a:r>
              <a:rPr lang="en-GB" sz="1900" dirty="0">
                <a:effectLst/>
                <a:latin typeface="Garamond" charset="0"/>
              </a:rPr>
              <a:t> </a:t>
            </a:r>
            <a:r>
              <a:rPr lang="en-GB" sz="1900" dirty="0" err="1">
                <a:effectLst/>
                <a:latin typeface="Garamond" charset="0"/>
              </a:rPr>
              <a:t>noch</a:t>
            </a:r>
            <a:r>
              <a:rPr lang="en-GB" sz="1900" dirty="0">
                <a:effectLst/>
                <a:latin typeface="Garamond" charset="0"/>
              </a:rPr>
              <a:t> </a:t>
            </a:r>
            <a:r>
              <a:rPr lang="en-GB" sz="1900" dirty="0" err="1">
                <a:effectLst/>
                <a:latin typeface="Garamond" charset="0"/>
              </a:rPr>
              <a:t>einen</a:t>
            </a:r>
            <a:r>
              <a:rPr lang="en-GB" sz="1900" dirty="0">
                <a:effectLst/>
                <a:latin typeface="Garamond" charset="0"/>
              </a:rPr>
              <a:t> Bart </a:t>
            </a:r>
            <a:r>
              <a:rPr lang="en-GB" sz="1900" dirty="0" err="1">
                <a:effectLst/>
                <a:latin typeface="Garamond" charset="0"/>
              </a:rPr>
              <a:t>dazu</a:t>
            </a:r>
            <a:r>
              <a:rPr lang="en-GB" sz="1900" dirty="0">
                <a:effectLst/>
                <a:latin typeface="Garamond" charset="0"/>
              </a:rPr>
              <a:t> </a:t>
            </a:r>
            <a:r>
              <a:rPr lang="en-GB" sz="1900" dirty="0" err="1">
                <a:effectLst/>
                <a:latin typeface="Garamond" charset="0"/>
              </a:rPr>
              <a:t>haben</a:t>
            </a:r>
            <a:r>
              <a:rPr lang="en-GB" sz="1900" dirty="0">
                <a:effectLst/>
                <a:latin typeface="Garamond" charset="0"/>
              </a:rPr>
              <a:t> […]</a:t>
            </a:r>
            <a:r>
              <a:rPr lang="ja-JP" altLang="en-GB" sz="1900" dirty="0">
                <a:effectLst/>
                <a:latin typeface="Garamond" charset="0"/>
              </a:rPr>
              <a:t>”</a:t>
            </a:r>
            <a:r>
              <a:rPr lang="en-GB" sz="1900" dirty="0">
                <a:effectLst/>
                <a:latin typeface="Garamond" charset="0"/>
              </a:rPr>
              <a:t> </a:t>
            </a:r>
            <a:r>
              <a:rPr lang="en-GB" sz="1900" dirty="0" err="1">
                <a:effectLst/>
                <a:latin typeface="Garamond" charset="0"/>
              </a:rPr>
              <a:t>I.Kant</a:t>
            </a:r>
            <a:r>
              <a:rPr lang="en-GB" sz="1900" dirty="0">
                <a:effectLst/>
                <a:latin typeface="Garamond" charset="0"/>
              </a:rPr>
              <a:t>, </a:t>
            </a:r>
            <a:r>
              <a:rPr lang="en-GB" sz="1900" i="1" dirty="0" err="1">
                <a:effectLst/>
                <a:latin typeface="Garamond" charset="0"/>
              </a:rPr>
              <a:t>Beobachtungen</a:t>
            </a:r>
            <a:r>
              <a:rPr lang="en-GB" sz="1900" i="1" dirty="0">
                <a:effectLst/>
                <a:latin typeface="Garamond" charset="0"/>
              </a:rPr>
              <a:t> </a:t>
            </a:r>
            <a:r>
              <a:rPr lang="en-GB" sz="1900" i="1" dirty="0" err="1">
                <a:effectLst/>
                <a:latin typeface="Garamond" charset="0"/>
              </a:rPr>
              <a:t>über</a:t>
            </a:r>
            <a:r>
              <a:rPr lang="en-GB" sz="1900" i="1" dirty="0">
                <a:effectLst/>
                <a:latin typeface="Garamond" charset="0"/>
              </a:rPr>
              <a:t> das </a:t>
            </a:r>
            <a:r>
              <a:rPr lang="en-GB" sz="1900" i="1" dirty="0" err="1">
                <a:effectLst/>
                <a:latin typeface="Garamond" charset="0"/>
              </a:rPr>
              <a:t>Gefühl</a:t>
            </a:r>
            <a:r>
              <a:rPr lang="en-GB" sz="1900" i="1" dirty="0">
                <a:effectLst/>
                <a:latin typeface="Garamond" charset="0"/>
              </a:rPr>
              <a:t> des </a:t>
            </a:r>
            <a:r>
              <a:rPr lang="en-GB" sz="1900" i="1" dirty="0" err="1">
                <a:effectLst/>
                <a:latin typeface="Garamond" charset="0"/>
              </a:rPr>
              <a:t>Schönen</a:t>
            </a:r>
            <a:r>
              <a:rPr lang="en-GB" sz="1900" i="1" dirty="0">
                <a:effectLst/>
                <a:latin typeface="Garamond" charset="0"/>
              </a:rPr>
              <a:t> und </a:t>
            </a:r>
            <a:r>
              <a:rPr lang="en-GB" sz="1900" i="1" dirty="0" err="1">
                <a:effectLst/>
                <a:latin typeface="Garamond" charset="0"/>
              </a:rPr>
              <a:t>Erhabenen</a:t>
            </a:r>
            <a:r>
              <a:rPr lang="en-GB" sz="1900" dirty="0">
                <a:effectLst/>
                <a:latin typeface="Garamond" charset="0"/>
              </a:rPr>
              <a:t> (1764)</a:t>
            </a:r>
          </a:p>
          <a:p>
            <a:pPr eaLnBrk="1" hangingPunct="1">
              <a:lnSpc>
                <a:spcPct val="80000"/>
              </a:lnSpc>
              <a:buFont typeface="Wingdings" charset="0"/>
              <a:buNone/>
            </a:pPr>
            <a:r>
              <a:rPr lang="en-GB" sz="1900" dirty="0">
                <a:effectLst/>
                <a:latin typeface="Garamond" charset="0"/>
              </a:rPr>
              <a:t>	</a:t>
            </a:r>
          </a:p>
          <a:p>
            <a:pPr eaLnBrk="1" hangingPunct="1">
              <a:lnSpc>
                <a:spcPct val="80000"/>
              </a:lnSpc>
              <a:buFont typeface="Wingdings" charset="0"/>
              <a:buNone/>
            </a:pPr>
            <a:r>
              <a:rPr lang="en-GB" sz="1900" dirty="0">
                <a:effectLst/>
                <a:latin typeface="Garamond" charset="0"/>
              </a:rPr>
              <a:t>	</a:t>
            </a:r>
            <a:r>
              <a:rPr lang="ja-JP" altLang="en-GB" sz="1900" dirty="0">
                <a:effectLst/>
                <a:latin typeface="Garamond" charset="0"/>
              </a:rPr>
              <a:t>“</a:t>
            </a:r>
            <a:r>
              <a:rPr lang="en-GB" sz="1900" dirty="0">
                <a:effectLst/>
                <a:latin typeface="Garamond" charset="0"/>
              </a:rPr>
              <a:t>In den </a:t>
            </a:r>
            <a:r>
              <a:rPr lang="en-GB" sz="1900" dirty="0" err="1">
                <a:effectLst/>
                <a:latin typeface="Garamond" charset="0"/>
              </a:rPr>
              <a:t>heißen</a:t>
            </a:r>
            <a:r>
              <a:rPr lang="en-GB" sz="1900" dirty="0">
                <a:effectLst/>
                <a:latin typeface="Garamond" charset="0"/>
              </a:rPr>
              <a:t> </a:t>
            </a:r>
            <a:r>
              <a:rPr lang="en-GB" sz="1900" dirty="0" err="1">
                <a:effectLst/>
                <a:latin typeface="Garamond" charset="0"/>
              </a:rPr>
              <a:t>Ländern</a:t>
            </a:r>
            <a:r>
              <a:rPr lang="en-GB" sz="1900" dirty="0">
                <a:effectLst/>
                <a:latin typeface="Garamond" charset="0"/>
              </a:rPr>
              <a:t> </a:t>
            </a:r>
            <a:r>
              <a:rPr lang="en-GB" sz="1900" dirty="0" err="1">
                <a:effectLst/>
                <a:latin typeface="Garamond" charset="0"/>
              </a:rPr>
              <a:t>reift</a:t>
            </a:r>
            <a:r>
              <a:rPr lang="en-GB" sz="1900" dirty="0">
                <a:effectLst/>
                <a:latin typeface="Garamond" charset="0"/>
              </a:rPr>
              <a:t> der Mensch in </a:t>
            </a:r>
            <a:r>
              <a:rPr lang="en-GB" sz="1900" dirty="0" err="1">
                <a:effectLst/>
                <a:latin typeface="Garamond" charset="0"/>
              </a:rPr>
              <a:t>allen</a:t>
            </a:r>
            <a:r>
              <a:rPr lang="en-GB" sz="1900" dirty="0">
                <a:effectLst/>
                <a:latin typeface="Garamond" charset="0"/>
              </a:rPr>
              <a:t> </a:t>
            </a:r>
            <a:r>
              <a:rPr lang="en-GB" sz="1900" dirty="0" err="1">
                <a:effectLst/>
                <a:latin typeface="Garamond" charset="0"/>
              </a:rPr>
              <a:t>Stücken</a:t>
            </a:r>
            <a:r>
              <a:rPr lang="en-GB" sz="1900" dirty="0">
                <a:effectLst/>
                <a:latin typeface="Garamond" charset="0"/>
              </a:rPr>
              <a:t> </a:t>
            </a:r>
            <a:r>
              <a:rPr lang="en-GB" sz="1900" dirty="0" err="1">
                <a:effectLst/>
                <a:latin typeface="Garamond" charset="0"/>
              </a:rPr>
              <a:t>früher</a:t>
            </a:r>
            <a:r>
              <a:rPr lang="en-GB" sz="1900" dirty="0">
                <a:effectLst/>
                <a:latin typeface="Garamond" charset="0"/>
              </a:rPr>
              <a:t>, </a:t>
            </a:r>
            <a:r>
              <a:rPr lang="en-GB" sz="1900" dirty="0" err="1">
                <a:effectLst/>
                <a:latin typeface="Garamond" charset="0"/>
              </a:rPr>
              <a:t>erreicht</a:t>
            </a:r>
            <a:r>
              <a:rPr lang="en-GB" sz="1900" dirty="0">
                <a:effectLst/>
                <a:latin typeface="Garamond" charset="0"/>
              </a:rPr>
              <a:t> </a:t>
            </a:r>
            <a:r>
              <a:rPr lang="en-GB" sz="1900" dirty="0" err="1">
                <a:effectLst/>
                <a:latin typeface="Garamond" charset="0"/>
              </a:rPr>
              <a:t>aber</a:t>
            </a:r>
            <a:r>
              <a:rPr lang="en-GB" sz="1900" dirty="0">
                <a:effectLst/>
                <a:latin typeface="Garamond" charset="0"/>
              </a:rPr>
              <a:t> </a:t>
            </a:r>
            <a:r>
              <a:rPr lang="en-GB" sz="1900" dirty="0" err="1">
                <a:effectLst/>
                <a:latin typeface="Garamond" charset="0"/>
              </a:rPr>
              <a:t>nicht</a:t>
            </a:r>
            <a:r>
              <a:rPr lang="en-GB" sz="1900" dirty="0">
                <a:effectLst/>
                <a:latin typeface="Garamond" charset="0"/>
              </a:rPr>
              <a:t> die </a:t>
            </a:r>
            <a:r>
              <a:rPr lang="en-GB" sz="1900" dirty="0" err="1">
                <a:effectLst/>
                <a:latin typeface="Garamond" charset="0"/>
              </a:rPr>
              <a:t>Vollkommenheit</a:t>
            </a:r>
            <a:r>
              <a:rPr lang="en-GB" sz="1900" dirty="0">
                <a:effectLst/>
                <a:latin typeface="Garamond" charset="0"/>
              </a:rPr>
              <a:t> der </a:t>
            </a:r>
            <a:r>
              <a:rPr lang="en-GB" sz="1900" dirty="0" err="1">
                <a:effectLst/>
                <a:latin typeface="Garamond" charset="0"/>
              </a:rPr>
              <a:t>temperierten</a:t>
            </a:r>
            <a:r>
              <a:rPr lang="en-GB" sz="1900" dirty="0">
                <a:effectLst/>
                <a:latin typeface="Garamond" charset="0"/>
              </a:rPr>
              <a:t> </a:t>
            </a:r>
            <a:r>
              <a:rPr lang="en-GB" sz="1900" dirty="0" err="1">
                <a:effectLst/>
                <a:latin typeface="Garamond" charset="0"/>
              </a:rPr>
              <a:t>Zonen</a:t>
            </a:r>
            <a:r>
              <a:rPr lang="en-GB" sz="1900" dirty="0">
                <a:effectLst/>
                <a:latin typeface="Garamond" charset="0"/>
              </a:rPr>
              <a:t>. Die </a:t>
            </a:r>
            <a:r>
              <a:rPr lang="en-GB" sz="1900" dirty="0" err="1">
                <a:effectLst/>
                <a:latin typeface="Garamond" charset="0"/>
              </a:rPr>
              <a:t>Menschheit</a:t>
            </a:r>
            <a:r>
              <a:rPr lang="en-GB" sz="1900" dirty="0">
                <a:effectLst/>
                <a:latin typeface="Garamond" charset="0"/>
              </a:rPr>
              <a:t> </a:t>
            </a:r>
            <a:r>
              <a:rPr lang="en-GB" sz="1900" dirty="0" err="1">
                <a:effectLst/>
                <a:latin typeface="Garamond" charset="0"/>
              </a:rPr>
              <a:t>ist</a:t>
            </a:r>
            <a:r>
              <a:rPr lang="en-GB" sz="1900" dirty="0">
                <a:effectLst/>
                <a:latin typeface="Garamond" charset="0"/>
              </a:rPr>
              <a:t> in </a:t>
            </a:r>
            <a:r>
              <a:rPr lang="en-GB" sz="1900" dirty="0" err="1">
                <a:effectLst/>
                <a:latin typeface="Garamond" charset="0"/>
              </a:rPr>
              <a:t>ihrer</a:t>
            </a:r>
            <a:r>
              <a:rPr lang="en-GB" sz="1900" dirty="0">
                <a:effectLst/>
                <a:latin typeface="Garamond" charset="0"/>
              </a:rPr>
              <a:t> </a:t>
            </a:r>
            <a:r>
              <a:rPr lang="en-GB" sz="1900" dirty="0" err="1">
                <a:effectLst/>
                <a:latin typeface="Garamond" charset="0"/>
              </a:rPr>
              <a:t>größten</a:t>
            </a:r>
            <a:r>
              <a:rPr lang="en-GB" sz="1900" dirty="0">
                <a:effectLst/>
                <a:latin typeface="Garamond" charset="0"/>
              </a:rPr>
              <a:t> </a:t>
            </a:r>
            <a:r>
              <a:rPr lang="en-GB" sz="1900" dirty="0" err="1">
                <a:effectLst/>
                <a:latin typeface="Garamond" charset="0"/>
              </a:rPr>
              <a:t>Vollkommenheit</a:t>
            </a:r>
            <a:r>
              <a:rPr lang="en-GB" sz="1900" dirty="0">
                <a:effectLst/>
                <a:latin typeface="Garamond" charset="0"/>
              </a:rPr>
              <a:t> in der </a:t>
            </a:r>
            <a:r>
              <a:rPr lang="ja-JP" altLang="en-GB" sz="1900" dirty="0">
                <a:effectLst/>
                <a:latin typeface="Garamond" charset="0"/>
              </a:rPr>
              <a:t>“</a:t>
            </a:r>
            <a:r>
              <a:rPr lang="en-GB" sz="1900" dirty="0">
                <a:effectLst/>
                <a:latin typeface="Garamond" charset="0"/>
              </a:rPr>
              <a:t>race</a:t>
            </a:r>
            <a:r>
              <a:rPr lang="ja-JP" altLang="en-GB" sz="1900" dirty="0">
                <a:effectLst/>
                <a:latin typeface="Garamond" charset="0"/>
              </a:rPr>
              <a:t>”</a:t>
            </a:r>
            <a:r>
              <a:rPr lang="en-GB" sz="1900" dirty="0">
                <a:effectLst/>
                <a:latin typeface="Garamond" charset="0"/>
              </a:rPr>
              <a:t> der </a:t>
            </a:r>
            <a:r>
              <a:rPr lang="en-GB" sz="1900" dirty="0" err="1">
                <a:effectLst/>
                <a:latin typeface="Garamond" charset="0"/>
              </a:rPr>
              <a:t>Weißen</a:t>
            </a:r>
            <a:r>
              <a:rPr lang="en-GB" sz="1900" dirty="0">
                <a:effectLst/>
                <a:latin typeface="Garamond" charset="0"/>
              </a:rPr>
              <a:t>. Die </a:t>
            </a:r>
            <a:r>
              <a:rPr lang="en-GB" sz="1900" dirty="0" err="1">
                <a:effectLst/>
                <a:latin typeface="Garamond" charset="0"/>
              </a:rPr>
              <a:t>gelben</a:t>
            </a:r>
            <a:r>
              <a:rPr lang="en-GB" sz="1900" dirty="0">
                <a:effectLst/>
                <a:latin typeface="Garamond" charset="0"/>
              </a:rPr>
              <a:t> </a:t>
            </a:r>
            <a:r>
              <a:rPr lang="en-GB" sz="1900" dirty="0" err="1">
                <a:effectLst/>
                <a:latin typeface="Garamond" charset="0"/>
              </a:rPr>
              <a:t>Inder</a:t>
            </a:r>
            <a:r>
              <a:rPr lang="en-GB" sz="1900" dirty="0">
                <a:effectLst/>
                <a:latin typeface="Garamond" charset="0"/>
              </a:rPr>
              <a:t> </a:t>
            </a:r>
            <a:r>
              <a:rPr lang="en-GB" sz="1900" dirty="0" err="1">
                <a:effectLst/>
                <a:latin typeface="Garamond" charset="0"/>
              </a:rPr>
              <a:t>haben</a:t>
            </a:r>
            <a:r>
              <a:rPr lang="en-GB" sz="1900" dirty="0">
                <a:effectLst/>
                <a:latin typeface="Garamond" charset="0"/>
              </a:rPr>
              <a:t> </a:t>
            </a:r>
            <a:r>
              <a:rPr lang="en-GB" sz="1900" dirty="0" err="1">
                <a:effectLst/>
                <a:latin typeface="Garamond" charset="0"/>
              </a:rPr>
              <a:t>schon</a:t>
            </a:r>
            <a:r>
              <a:rPr lang="en-GB" sz="1900" dirty="0">
                <a:effectLst/>
                <a:latin typeface="Garamond" charset="0"/>
              </a:rPr>
              <a:t> </a:t>
            </a:r>
            <a:r>
              <a:rPr lang="en-GB" sz="1900" dirty="0" err="1">
                <a:effectLst/>
                <a:latin typeface="Garamond" charset="0"/>
              </a:rPr>
              <a:t>ein</a:t>
            </a:r>
            <a:r>
              <a:rPr lang="en-GB" sz="1900" dirty="0">
                <a:effectLst/>
                <a:latin typeface="Garamond" charset="0"/>
              </a:rPr>
              <a:t> </a:t>
            </a:r>
            <a:r>
              <a:rPr lang="en-GB" sz="1900" dirty="0" err="1">
                <a:effectLst/>
                <a:latin typeface="Garamond" charset="0"/>
              </a:rPr>
              <a:t>geringeres</a:t>
            </a:r>
            <a:r>
              <a:rPr lang="en-GB" sz="1900" dirty="0">
                <a:effectLst/>
                <a:latin typeface="Garamond" charset="0"/>
              </a:rPr>
              <a:t> Talent. Die </a:t>
            </a:r>
            <a:r>
              <a:rPr lang="en-GB" sz="1900" dirty="0" err="1">
                <a:effectLst/>
                <a:latin typeface="Garamond" charset="0"/>
              </a:rPr>
              <a:t>Neger</a:t>
            </a:r>
            <a:r>
              <a:rPr lang="en-GB" sz="1900" dirty="0">
                <a:effectLst/>
                <a:latin typeface="Garamond" charset="0"/>
              </a:rPr>
              <a:t> </a:t>
            </a:r>
            <a:r>
              <a:rPr lang="en-GB" sz="1900" dirty="0" err="1">
                <a:effectLst/>
                <a:latin typeface="Garamond" charset="0"/>
              </a:rPr>
              <a:t>sind</a:t>
            </a:r>
            <a:r>
              <a:rPr lang="en-GB" sz="1900" dirty="0">
                <a:effectLst/>
                <a:latin typeface="Garamond" charset="0"/>
              </a:rPr>
              <a:t> </a:t>
            </a:r>
            <a:r>
              <a:rPr lang="en-GB" sz="1900" dirty="0" err="1">
                <a:effectLst/>
                <a:latin typeface="Garamond" charset="0"/>
              </a:rPr>
              <a:t>tiefer</a:t>
            </a:r>
            <a:r>
              <a:rPr lang="en-GB" sz="1900" dirty="0">
                <a:effectLst/>
                <a:latin typeface="Garamond" charset="0"/>
              </a:rPr>
              <a:t>, und am </a:t>
            </a:r>
            <a:r>
              <a:rPr lang="en-GB" sz="1900" dirty="0" err="1">
                <a:effectLst/>
                <a:latin typeface="Garamond" charset="0"/>
              </a:rPr>
              <a:t>tiefsten</a:t>
            </a:r>
            <a:r>
              <a:rPr lang="en-GB" sz="1900" dirty="0">
                <a:effectLst/>
                <a:latin typeface="Garamond" charset="0"/>
              </a:rPr>
              <a:t> </a:t>
            </a:r>
            <a:r>
              <a:rPr lang="en-GB" sz="1900" dirty="0" err="1">
                <a:effectLst/>
                <a:latin typeface="Garamond" charset="0"/>
              </a:rPr>
              <a:t>steht</a:t>
            </a:r>
            <a:r>
              <a:rPr lang="en-GB" sz="1900" dirty="0">
                <a:effectLst/>
                <a:latin typeface="Garamond" charset="0"/>
              </a:rPr>
              <a:t> </a:t>
            </a:r>
            <a:r>
              <a:rPr lang="en-GB" sz="1900" dirty="0" err="1">
                <a:effectLst/>
                <a:latin typeface="Garamond" charset="0"/>
              </a:rPr>
              <a:t>ein</a:t>
            </a:r>
            <a:r>
              <a:rPr lang="en-GB" sz="1900" dirty="0">
                <a:effectLst/>
                <a:latin typeface="Garamond" charset="0"/>
              </a:rPr>
              <a:t> </a:t>
            </a:r>
            <a:r>
              <a:rPr lang="en-GB" sz="1900" dirty="0" err="1">
                <a:effectLst/>
                <a:latin typeface="Garamond" charset="0"/>
              </a:rPr>
              <a:t>Teil</a:t>
            </a:r>
            <a:r>
              <a:rPr lang="en-GB" sz="1900" dirty="0">
                <a:effectLst/>
                <a:latin typeface="Garamond" charset="0"/>
              </a:rPr>
              <a:t> der </a:t>
            </a:r>
            <a:r>
              <a:rPr lang="en-GB" sz="1900" dirty="0" err="1">
                <a:effectLst/>
                <a:latin typeface="Garamond" charset="0"/>
              </a:rPr>
              <a:t>amerikanischen</a:t>
            </a:r>
            <a:r>
              <a:rPr lang="en-GB" sz="1900" dirty="0">
                <a:effectLst/>
                <a:latin typeface="Garamond" charset="0"/>
              </a:rPr>
              <a:t> </a:t>
            </a:r>
            <a:r>
              <a:rPr lang="en-GB" sz="1900" dirty="0" err="1">
                <a:effectLst/>
                <a:latin typeface="Garamond" charset="0"/>
              </a:rPr>
              <a:t>Völkerschaften</a:t>
            </a:r>
            <a:r>
              <a:rPr lang="en-GB" sz="1900" dirty="0">
                <a:effectLst/>
                <a:latin typeface="Garamond" charset="0"/>
              </a:rPr>
              <a:t>.</a:t>
            </a:r>
            <a:r>
              <a:rPr lang="ja-JP" altLang="en-GB" sz="1900" dirty="0">
                <a:effectLst/>
                <a:latin typeface="Garamond" charset="0"/>
              </a:rPr>
              <a:t>”</a:t>
            </a:r>
            <a:r>
              <a:rPr lang="en-GB" sz="1900" dirty="0">
                <a:effectLst/>
                <a:latin typeface="Garamond" charset="0"/>
              </a:rPr>
              <a:t> I. Kant, </a:t>
            </a:r>
            <a:r>
              <a:rPr lang="en-GB" sz="1900" i="1" dirty="0" err="1">
                <a:effectLst/>
                <a:latin typeface="Garamond" charset="0"/>
              </a:rPr>
              <a:t>Bestimmung</a:t>
            </a:r>
            <a:r>
              <a:rPr lang="en-GB" sz="1900" i="1" dirty="0">
                <a:effectLst/>
                <a:latin typeface="Garamond" charset="0"/>
              </a:rPr>
              <a:t> des </a:t>
            </a:r>
            <a:r>
              <a:rPr lang="en-GB" sz="1900" i="1" dirty="0" err="1">
                <a:effectLst/>
                <a:latin typeface="Garamond" charset="0"/>
              </a:rPr>
              <a:t>Begriffs</a:t>
            </a:r>
            <a:r>
              <a:rPr lang="en-GB" sz="1900" i="1" dirty="0">
                <a:effectLst/>
                <a:latin typeface="Garamond" charset="0"/>
              </a:rPr>
              <a:t> </a:t>
            </a:r>
            <a:r>
              <a:rPr lang="en-GB" sz="1900" i="1" dirty="0" err="1">
                <a:effectLst/>
                <a:latin typeface="Garamond" charset="0"/>
              </a:rPr>
              <a:t>einer</a:t>
            </a:r>
            <a:r>
              <a:rPr lang="en-GB" sz="1900" i="1" dirty="0">
                <a:effectLst/>
                <a:latin typeface="Garamond" charset="0"/>
              </a:rPr>
              <a:t> </a:t>
            </a:r>
            <a:r>
              <a:rPr lang="en-GB" sz="1900" i="1" dirty="0" err="1">
                <a:effectLst/>
                <a:latin typeface="Garamond" charset="0"/>
              </a:rPr>
              <a:t>Menschenrace</a:t>
            </a:r>
            <a:r>
              <a:rPr lang="en-GB" sz="1900" i="1" dirty="0">
                <a:effectLst/>
                <a:latin typeface="Garamond" charset="0"/>
              </a:rPr>
              <a:t> (</a:t>
            </a:r>
            <a:r>
              <a:rPr lang="en-GB" sz="1900" dirty="0">
                <a:effectLst/>
                <a:latin typeface="Garamond" charset="0"/>
              </a:rPr>
              <a:t>1785)</a:t>
            </a:r>
          </a:p>
          <a:p>
            <a:pPr eaLnBrk="1" hangingPunct="1">
              <a:lnSpc>
                <a:spcPct val="80000"/>
              </a:lnSpc>
              <a:buFont typeface="Wingdings" charset="0"/>
              <a:buNone/>
            </a:pPr>
            <a:endParaRPr lang="en-GB" sz="1900" dirty="0">
              <a:effectLst/>
              <a:latin typeface="Garamond" charset="0"/>
            </a:endParaRPr>
          </a:p>
        </p:txBody>
      </p:sp>
    </p:spTree>
    <p:extLst>
      <p:ext uri="{BB962C8B-B14F-4D97-AF65-F5344CB8AC3E}">
        <p14:creationId xmlns:p14="http://schemas.microsoft.com/office/powerpoint/2010/main" val="50164318"/>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a:xfrm>
            <a:off x="395288" y="0"/>
            <a:ext cx="8229600" cy="1371600"/>
          </a:xfrm>
        </p:spPr>
        <p:txBody>
          <a:bodyPr/>
          <a:lstStyle/>
          <a:p>
            <a:pPr eaLnBrk="1" hangingPunct="1"/>
            <a:r>
              <a:rPr lang="en-GB" sz="3200" dirty="0" err="1">
                <a:latin typeface="Tahoma" charset="0"/>
              </a:rPr>
              <a:t>Gotthold</a:t>
            </a:r>
            <a:r>
              <a:rPr lang="en-GB" sz="3200" dirty="0">
                <a:latin typeface="Tahoma" charset="0"/>
              </a:rPr>
              <a:t> Ephraim Lessing </a:t>
            </a:r>
            <a:r>
              <a:rPr lang="en-GB" sz="3200" b="1" dirty="0">
                <a:solidFill>
                  <a:srgbClr val="000090"/>
                </a:solidFill>
                <a:latin typeface="Tahoma" charset="0"/>
              </a:rPr>
              <a:t>(1729 – 1781)</a:t>
            </a:r>
            <a:r>
              <a:rPr lang="en-GB" sz="3200" b="1" dirty="0">
                <a:solidFill>
                  <a:schemeClr val="folHlink"/>
                </a:solidFill>
                <a:effectLst/>
                <a:latin typeface="Tahoma" charset="0"/>
              </a:rPr>
              <a:t/>
            </a:r>
            <a:br>
              <a:rPr lang="en-GB" sz="3200" b="1" dirty="0">
                <a:solidFill>
                  <a:schemeClr val="folHlink"/>
                </a:solidFill>
                <a:effectLst/>
                <a:latin typeface="Tahoma" charset="0"/>
              </a:rPr>
            </a:br>
            <a:endParaRPr lang="en-GB" sz="3200" b="1" dirty="0">
              <a:solidFill>
                <a:schemeClr val="folHlink"/>
              </a:solidFill>
              <a:effectLst/>
              <a:latin typeface="Tahoma" charset="0"/>
            </a:endParaRPr>
          </a:p>
        </p:txBody>
      </p:sp>
      <p:sp>
        <p:nvSpPr>
          <p:cNvPr id="5123" name="Rectangle 3"/>
          <p:cNvSpPr>
            <a:spLocks noGrp="1" noChangeArrowheads="1"/>
          </p:cNvSpPr>
          <p:nvPr>
            <p:ph type="body" idx="1"/>
          </p:nvPr>
        </p:nvSpPr>
        <p:spPr>
          <a:xfrm>
            <a:off x="395288" y="1125538"/>
            <a:ext cx="8229600" cy="5472112"/>
          </a:xfrm>
          <a:solidFill>
            <a:schemeClr val="bg2"/>
          </a:solidFill>
          <a:ln>
            <a:solidFill>
              <a:schemeClr val="folHlink"/>
            </a:solidFill>
          </a:ln>
          <a:extLst>
            <a:ext uri="{FAA26D3D-D897-4be2-8F04-BA451C77F1D7}">
              <ma14:placeholderFlag xmlns:ma14="http://schemas.microsoft.com/office/mac/drawingml/2011/main" val="1"/>
            </a:ext>
          </a:extLst>
        </p:spPr>
        <p:txBody>
          <a:bodyPr/>
          <a:lstStyle/>
          <a:p>
            <a:pPr eaLnBrk="1" hangingPunct="1">
              <a:buFont typeface="Wingdings" charset="0"/>
              <a:buNone/>
            </a:pPr>
            <a:endParaRPr lang="en-US" sz="2000">
              <a:effectLst/>
              <a:latin typeface="Tahoma" charset="0"/>
            </a:endParaRPr>
          </a:p>
        </p:txBody>
      </p:sp>
      <p:pic>
        <p:nvPicPr>
          <p:cNvPr id="5124" name="Picture 7" descr="lessi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8313" y="1700213"/>
            <a:ext cx="2232025" cy="3241675"/>
          </a:xfrm>
          <a:prstGeom prst="rect">
            <a:avLst/>
          </a:prstGeom>
          <a:noFill/>
          <a:ln w="9525">
            <a:solidFill>
              <a:schemeClr val="folHlink"/>
            </a:solidFill>
            <a:miter lim="800000"/>
            <a:headEnd/>
            <a:tailEnd/>
          </a:ln>
          <a:extLst>
            <a:ext uri="{909E8E84-426E-40dd-AFC4-6F175D3DCCD1}">
              <a14:hiddenFill xmlns:a14="http://schemas.microsoft.com/office/drawing/2010/main">
                <a:solidFill>
                  <a:srgbClr val="FFFFFF"/>
                </a:solidFill>
              </a14:hiddenFill>
            </a:ext>
          </a:extLst>
        </p:spPr>
      </p:pic>
      <p:sp>
        <p:nvSpPr>
          <p:cNvPr id="5125" name="Text Box 10"/>
          <p:cNvSpPr txBox="1">
            <a:spLocks noChangeArrowheads="1"/>
          </p:cNvSpPr>
          <p:nvPr/>
        </p:nvSpPr>
        <p:spPr bwMode="auto">
          <a:xfrm>
            <a:off x="2843213" y="1196975"/>
            <a:ext cx="5473700" cy="7559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charset="0"/>
                <a:ea typeface="ＭＳ Ｐゴシック" charset="0"/>
              </a:defRPr>
            </a:lvl1pPr>
            <a:lvl2pPr marL="742950" indent="-285750" eaLnBrk="0" hangingPunct="0">
              <a:defRPr>
                <a:solidFill>
                  <a:schemeClr val="tx1"/>
                </a:solidFill>
                <a:latin typeface="Tahoma" charset="0"/>
                <a:ea typeface="ＭＳ Ｐゴシック" charset="0"/>
              </a:defRPr>
            </a:lvl2pPr>
            <a:lvl3pPr marL="1143000" indent="-228600" eaLnBrk="0" hangingPunct="0">
              <a:defRPr>
                <a:solidFill>
                  <a:schemeClr val="tx1"/>
                </a:solidFill>
                <a:latin typeface="Tahoma" charset="0"/>
                <a:ea typeface="ＭＳ Ｐゴシック" charset="0"/>
              </a:defRPr>
            </a:lvl3pPr>
            <a:lvl4pPr marL="1600200" indent="-228600" eaLnBrk="0" hangingPunct="0">
              <a:defRPr>
                <a:solidFill>
                  <a:schemeClr val="tx1"/>
                </a:solidFill>
                <a:latin typeface="Tahoma" charset="0"/>
                <a:ea typeface="ＭＳ Ｐゴシック" charset="0"/>
              </a:defRPr>
            </a:lvl4pPr>
            <a:lvl5pPr marL="2057400" indent="-228600" eaLnBrk="0" hangingPunct="0">
              <a:defRPr>
                <a:solidFill>
                  <a:schemeClr val="tx1"/>
                </a:solidFill>
                <a:latin typeface="Tahoma" charset="0"/>
                <a:ea typeface="ＭＳ Ｐゴシック" charset="0"/>
              </a:defRPr>
            </a:lvl5pPr>
            <a:lvl6pPr marL="2514600" indent="-228600" eaLnBrk="0" fontAlgn="base" hangingPunct="0">
              <a:spcBef>
                <a:spcPct val="0"/>
              </a:spcBef>
              <a:spcAft>
                <a:spcPct val="0"/>
              </a:spcAft>
              <a:defRPr>
                <a:solidFill>
                  <a:schemeClr val="tx1"/>
                </a:solidFill>
                <a:latin typeface="Tahoma" charset="0"/>
                <a:ea typeface="ＭＳ Ｐゴシック" charset="0"/>
              </a:defRPr>
            </a:lvl6pPr>
            <a:lvl7pPr marL="2971800" indent="-228600" eaLnBrk="0" fontAlgn="base" hangingPunct="0">
              <a:spcBef>
                <a:spcPct val="0"/>
              </a:spcBef>
              <a:spcAft>
                <a:spcPct val="0"/>
              </a:spcAft>
              <a:defRPr>
                <a:solidFill>
                  <a:schemeClr val="tx1"/>
                </a:solidFill>
                <a:latin typeface="Tahoma" charset="0"/>
                <a:ea typeface="ＭＳ Ｐゴシック" charset="0"/>
              </a:defRPr>
            </a:lvl7pPr>
            <a:lvl8pPr marL="3429000" indent="-228600" eaLnBrk="0" fontAlgn="base" hangingPunct="0">
              <a:spcBef>
                <a:spcPct val="0"/>
              </a:spcBef>
              <a:spcAft>
                <a:spcPct val="0"/>
              </a:spcAft>
              <a:defRPr>
                <a:solidFill>
                  <a:schemeClr val="tx1"/>
                </a:solidFill>
                <a:latin typeface="Tahoma" charset="0"/>
                <a:ea typeface="ＭＳ Ｐゴシック" charset="0"/>
              </a:defRPr>
            </a:lvl8pPr>
            <a:lvl9pPr marL="3886200" indent="-228600" eaLnBrk="0" fontAlgn="base" hangingPunct="0">
              <a:spcBef>
                <a:spcPct val="0"/>
              </a:spcBef>
              <a:spcAft>
                <a:spcPct val="0"/>
              </a:spcAft>
              <a:defRPr>
                <a:solidFill>
                  <a:schemeClr val="tx1"/>
                </a:solidFill>
                <a:latin typeface="Tahoma" charset="0"/>
                <a:ea typeface="ＭＳ Ｐゴシック" charset="0"/>
              </a:defRPr>
            </a:lvl9pPr>
          </a:lstStyle>
          <a:p>
            <a:pPr eaLnBrk="1" hangingPunct="1">
              <a:spcBef>
                <a:spcPct val="20000"/>
              </a:spcBef>
              <a:buClr>
                <a:schemeClr val="hlink"/>
              </a:buClr>
              <a:buSzPct val="65000"/>
              <a:buFont typeface="Arial" charset="0"/>
              <a:buChar char="•"/>
            </a:pPr>
            <a:r>
              <a:rPr lang="en-GB" dirty="0">
                <a:solidFill>
                  <a:srgbClr val="FFFFFF"/>
                </a:solidFill>
                <a:latin typeface="Garamond" charset="0"/>
              </a:rPr>
              <a:t> Despite earlier neo-classical leanings, he pioneered the theory and practise of German drama, leading the path away from French neo-classical models. </a:t>
            </a:r>
          </a:p>
          <a:p>
            <a:pPr eaLnBrk="1" hangingPunct="1">
              <a:spcBef>
                <a:spcPct val="50000"/>
              </a:spcBef>
              <a:buFont typeface="Arial" charset="0"/>
              <a:buChar char="•"/>
            </a:pPr>
            <a:r>
              <a:rPr lang="en-GB" dirty="0">
                <a:solidFill>
                  <a:srgbClr val="FFFFFF"/>
                </a:solidFill>
                <a:latin typeface="Garamond" charset="0"/>
              </a:rPr>
              <a:t>Laid the blueprint for </a:t>
            </a:r>
            <a:r>
              <a:rPr lang="ja-JP" altLang="en-GB" dirty="0">
                <a:solidFill>
                  <a:srgbClr val="FFFFFF"/>
                </a:solidFill>
                <a:latin typeface="Garamond" charset="0"/>
              </a:rPr>
              <a:t>‘</a:t>
            </a:r>
            <a:r>
              <a:rPr lang="en-GB" dirty="0">
                <a:solidFill>
                  <a:srgbClr val="FFFFFF"/>
                </a:solidFill>
                <a:latin typeface="Garamond" charset="0"/>
              </a:rPr>
              <a:t>bourgeois tragedy</a:t>
            </a:r>
            <a:r>
              <a:rPr lang="ja-JP" altLang="en-GB" dirty="0">
                <a:solidFill>
                  <a:srgbClr val="FFFFFF"/>
                </a:solidFill>
                <a:latin typeface="Garamond" charset="0"/>
              </a:rPr>
              <a:t>’</a:t>
            </a:r>
            <a:r>
              <a:rPr lang="en-GB" dirty="0">
                <a:solidFill>
                  <a:srgbClr val="FFFFFF"/>
                </a:solidFill>
                <a:latin typeface="Garamond" charset="0"/>
              </a:rPr>
              <a:t> (</a:t>
            </a:r>
            <a:r>
              <a:rPr lang="en-GB" i="1" dirty="0">
                <a:solidFill>
                  <a:srgbClr val="FFFFFF"/>
                </a:solidFill>
                <a:latin typeface="Garamond" charset="0"/>
              </a:rPr>
              <a:t>Emilia </a:t>
            </a:r>
            <a:r>
              <a:rPr lang="en-GB" i="1" dirty="0" err="1">
                <a:solidFill>
                  <a:srgbClr val="FFFFFF"/>
                </a:solidFill>
                <a:latin typeface="Garamond" charset="0"/>
              </a:rPr>
              <a:t>Galotti</a:t>
            </a:r>
            <a:r>
              <a:rPr lang="en-GB" i="1" dirty="0">
                <a:solidFill>
                  <a:srgbClr val="FFFFFF"/>
                </a:solidFill>
                <a:latin typeface="Garamond" charset="0"/>
              </a:rPr>
              <a:t>).</a:t>
            </a:r>
          </a:p>
          <a:p>
            <a:pPr eaLnBrk="1" hangingPunct="1">
              <a:spcBef>
                <a:spcPct val="50000"/>
              </a:spcBef>
              <a:buFont typeface="Arial" charset="0"/>
              <a:buChar char="•"/>
            </a:pPr>
            <a:r>
              <a:rPr lang="en-GB" dirty="0">
                <a:solidFill>
                  <a:srgbClr val="FFFFFF"/>
                </a:solidFill>
                <a:latin typeface="Garamond" charset="0"/>
              </a:rPr>
              <a:t>Lessing himself a representative of an educated and rising Middle Class.</a:t>
            </a:r>
          </a:p>
          <a:p>
            <a:pPr eaLnBrk="1" hangingPunct="1">
              <a:spcBef>
                <a:spcPct val="50000"/>
              </a:spcBef>
              <a:buFont typeface="Arial" charset="0"/>
              <a:buChar char="•"/>
            </a:pPr>
            <a:r>
              <a:rPr lang="en-GB" dirty="0">
                <a:solidFill>
                  <a:srgbClr val="FFFFFF"/>
                </a:solidFill>
                <a:latin typeface="Garamond" charset="0"/>
              </a:rPr>
              <a:t>An Enlightenment man, preaching religious tolerance. As head librarian in </a:t>
            </a:r>
            <a:r>
              <a:rPr lang="en-GB" dirty="0" err="1">
                <a:solidFill>
                  <a:srgbClr val="FFFFFF"/>
                </a:solidFill>
                <a:latin typeface="Garamond" charset="0"/>
              </a:rPr>
              <a:t>Wolfenbüttel</a:t>
            </a:r>
            <a:r>
              <a:rPr lang="en-GB" dirty="0">
                <a:solidFill>
                  <a:srgbClr val="FFFFFF"/>
                </a:solidFill>
                <a:latin typeface="Garamond" charset="0"/>
              </a:rPr>
              <a:t> he entered into theological debates publicly with pastors and theologians, particularly following the publication of Samuel </a:t>
            </a:r>
            <a:r>
              <a:rPr lang="en-GB" dirty="0" err="1">
                <a:solidFill>
                  <a:srgbClr val="FFFFFF"/>
                </a:solidFill>
                <a:latin typeface="Garamond" charset="0"/>
              </a:rPr>
              <a:t>Reimarus</a:t>
            </a:r>
            <a:r>
              <a:rPr lang="ja-JP" altLang="en-GB" dirty="0">
                <a:solidFill>
                  <a:srgbClr val="FFFFFF"/>
                </a:solidFill>
                <a:latin typeface="Garamond" charset="0"/>
              </a:rPr>
              <a:t>’</a:t>
            </a:r>
            <a:r>
              <a:rPr lang="en-GB" dirty="0">
                <a:solidFill>
                  <a:srgbClr val="FFFFFF"/>
                </a:solidFill>
                <a:latin typeface="Garamond" charset="0"/>
              </a:rPr>
              <a:t>s </a:t>
            </a:r>
            <a:r>
              <a:rPr lang="en-GB" i="1" dirty="0" err="1">
                <a:solidFill>
                  <a:srgbClr val="FFFFFF"/>
                </a:solidFill>
                <a:latin typeface="Garamond" charset="0"/>
              </a:rPr>
              <a:t>Fragmente</a:t>
            </a:r>
            <a:r>
              <a:rPr lang="en-GB" dirty="0">
                <a:solidFill>
                  <a:srgbClr val="FFFFFF"/>
                </a:solidFill>
                <a:latin typeface="Garamond" charset="0"/>
              </a:rPr>
              <a:t> – critical of religion . He was censored from further publications, but stated in a letter to </a:t>
            </a:r>
            <a:r>
              <a:rPr lang="en-GB" dirty="0" err="1">
                <a:solidFill>
                  <a:srgbClr val="FFFFFF"/>
                </a:solidFill>
                <a:latin typeface="Garamond" charset="0"/>
              </a:rPr>
              <a:t>Reimarus</a:t>
            </a:r>
            <a:r>
              <a:rPr lang="ja-JP" altLang="en-GB" dirty="0">
                <a:solidFill>
                  <a:srgbClr val="FFFFFF"/>
                </a:solidFill>
                <a:latin typeface="Garamond" charset="0"/>
              </a:rPr>
              <a:t>’</a:t>
            </a:r>
            <a:r>
              <a:rPr lang="en-GB" dirty="0">
                <a:solidFill>
                  <a:srgbClr val="FFFFFF"/>
                </a:solidFill>
                <a:latin typeface="Garamond" charset="0"/>
              </a:rPr>
              <a:t>s wife September 1778: </a:t>
            </a:r>
          </a:p>
          <a:p>
            <a:pPr eaLnBrk="1" hangingPunct="1">
              <a:spcBef>
                <a:spcPct val="50000"/>
              </a:spcBef>
            </a:pPr>
            <a:r>
              <a:rPr lang="ja-JP" altLang="en-GB" dirty="0">
                <a:solidFill>
                  <a:srgbClr val="FFFFFF"/>
                </a:solidFill>
                <a:latin typeface="Garamond" charset="0"/>
              </a:rPr>
              <a:t>“</a:t>
            </a:r>
            <a:r>
              <a:rPr lang="en-GB" dirty="0" err="1">
                <a:solidFill>
                  <a:srgbClr val="FFFFFF"/>
                </a:solidFill>
                <a:latin typeface="Garamond" charset="0"/>
              </a:rPr>
              <a:t>Ich</a:t>
            </a:r>
            <a:r>
              <a:rPr lang="en-GB" dirty="0">
                <a:solidFill>
                  <a:srgbClr val="FFFFFF"/>
                </a:solidFill>
                <a:latin typeface="Garamond" charset="0"/>
              </a:rPr>
              <a:t> muss </a:t>
            </a:r>
            <a:r>
              <a:rPr lang="en-GB" dirty="0" err="1">
                <a:solidFill>
                  <a:srgbClr val="FFFFFF"/>
                </a:solidFill>
                <a:latin typeface="Garamond" charset="0"/>
              </a:rPr>
              <a:t>versuchen</a:t>
            </a:r>
            <a:r>
              <a:rPr lang="en-GB" dirty="0">
                <a:solidFill>
                  <a:srgbClr val="FFFFFF"/>
                </a:solidFill>
                <a:latin typeface="Garamond" charset="0"/>
              </a:rPr>
              <a:t>, </a:t>
            </a:r>
            <a:r>
              <a:rPr lang="en-GB" dirty="0" err="1">
                <a:solidFill>
                  <a:srgbClr val="FFFFFF"/>
                </a:solidFill>
                <a:latin typeface="Garamond" charset="0"/>
              </a:rPr>
              <a:t>ob</a:t>
            </a:r>
            <a:r>
              <a:rPr lang="en-GB" dirty="0">
                <a:solidFill>
                  <a:srgbClr val="FFFFFF"/>
                </a:solidFill>
                <a:latin typeface="Garamond" charset="0"/>
              </a:rPr>
              <a:t> man </a:t>
            </a:r>
            <a:r>
              <a:rPr lang="en-GB" dirty="0" err="1">
                <a:solidFill>
                  <a:srgbClr val="FFFFFF"/>
                </a:solidFill>
                <a:latin typeface="Garamond" charset="0"/>
              </a:rPr>
              <a:t>mich</a:t>
            </a:r>
            <a:r>
              <a:rPr lang="en-GB" dirty="0">
                <a:solidFill>
                  <a:srgbClr val="FFFFFF"/>
                </a:solidFill>
                <a:latin typeface="Garamond" charset="0"/>
              </a:rPr>
              <a:t> auf </a:t>
            </a:r>
            <a:r>
              <a:rPr lang="en-GB" dirty="0" err="1">
                <a:solidFill>
                  <a:srgbClr val="FFFFFF"/>
                </a:solidFill>
                <a:latin typeface="Garamond" charset="0"/>
              </a:rPr>
              <a:t>meiner</a:t>
            </a:r>
            <a:r>
              <a:rPr lang="en-GB" dirty="0">
                <a:solidFill>
                  <a:srgbClr val="FFFFFF"/>
                </a:solidFill>
                <a:latin typeface="Garamond" charset="0"/>
              </a:rPr>
              <a:t> </a:t>
            </a:r>
            <a:r>
              <a:rPr lang="en-GB" dirty="0" err="1">
                <a:solidFill>
                  <a:srgbClr val="FFFFFF"/>
                </a:solidFill>
                <a:latin typeface="Garamond" charset="0"/>
              </a:rPr>
              <a:t>alten</a:t>
            </a:r>
            <a:r>
              <a:rPr lang="en-GB" dirty="0">
                <a:solidFill>
                  <a:srgbClr val="FFFFFF"/>
                </a:solidFill>
                <a:latin typeface="Garamond" charset="0"/>
              </a:rPr>
              <a:t> </a:t>
            </a:r>
            <a:r>
              <a:rPr lang="en-GB" dirty="0" err="1">
                <a:solidFill>
                  <a:srgbClr val="FFFFFF"/>
                </a:solidFill>
                <a:latin typeface="Garamond" charset="0"/>
              </a:rPr>
              <a:t>Kanzel</a:t>
            </a:r>
            <a:r>
              <a:rPr lang="en-GB" dirty="0">
                <a:solidFill>
                  <a:srgbClr val="FFFFFF"/>
                </a:solidFill>
                <a:latin typeface="Garamond" charset="0"/>
              </a:rPr>
              <a:t>, auf </a:t>
            </a:r>
            <a:r>
              <a:rPr lang="en-GB" dirty="0" err="1">
                <a:solidFill>
                  <a:srgbClr val="FFFFFF"/>
                </a:solidFill>
                <a:latin typeface="Garamond" charset="0"/>
              </a:rPr>
              <a:t>dem</a:t>
            </a:r>
            <a:r>
              <a:rPr lang="en-GB" dirty="0">
                <a:solidFill>
                  <a:srgbClr val="FFFFFF"/>
                </a:solidFill>
                <a:latin typeface="Garamond" charset="0"/>
              </a:rPr>
              <a:t> </a:t>
            </a:r>
            <a:r>
              <a:rPr lang="en-GB" dirty="0" err="1">
                <a:solidFill>
                  <a:srgbClr val="FFFFFF"/>
                </a:solidFill>
                <a:latin typeface="Garamond" charset="0"/>
              </a:rPr>
              <a:t>Theater</a:t>
            </a:r>
            <a:r>
              <a:rPr lang="en-GB" dirty="0">
                <a:solidFill>
                  <a:srgbClr val="FFFFFF"/>
                </a:solidFill>
                <a:latin typeface="Garamond" charset="0"/>
              </a:rPr>
              <a:t>, </a:t>
            </a:r>
            <a:r>
              <a:rPr lang="en-GB" dirty="0" err="1">
                <a:solidFill>
                  <a:srgbClr val="FFFFFF"/>
                </a:solidFill>
                <a:latin typeface="Garamond" charset="0"/>
              </a:rPr>
              <a:t>wenigstens</a:t>
            </a:r>
            <a:r>
              <a:rPr lang="en-GB" dirty="0">
                <a:solidFill>
                  <a:srgbClr val="FFFFFF"/>
                </a:solidFill>
                <a:latin typeface="Garamond" charset="0"/>
              </a:rPr>
              <a:t> </a:t>
            </a:r>
            <a:r>
              <a:rPr lang="en-GB" dirty="0" err="1">
                <a:solidFill>
                  <a:srgbClr val="FFFFFF"/>
                </a:solidFill>
                <a:latin typeface="Garamond" charset="0"/>
              </a:rPr>
              <a:t>noch</a:t>
            </a:r>
            <a:r>
              <a:rPr lang="en-GB" dirty="0">
                <a:solidFill>
                  <a:srgbClr val="FFFFFF"/>
                </a:solidFill>
                <a:latin typeface="Garamond" charset="0"/>
              </a:rPr>
              <a:t> </a:t>
            </a:r>
            <a:r>
              <a:rPr lang="en-GB" dirty="0" err="1">
                <a:solidFill>
                  <a:srgbClr val="FFFFFF"/>
                </a:solidFill>
                <a:latin typeface="Garamond" charset="0"/>
              </a:rPr>
              <a:t>ungestört</a:t>
            </a:r>
            <a:r>
              <a:rPr lang="en-GB" dirty="0">
                <a:solidFill>
                  <a:srgbClr val="FFFFFF"/>
                </a:solidFill>
                <a:latin typeface="Garamond" charset="0"/>
              </a:rPr>
              <a:t> </a:t>
            </a:r>
            <a:r>
              <a:rPr lang="en-GB" dirty="0" err="1">
                <a:solidFill>
                  <a:srgbClr val="FFFFFF"/>
                </a:solidFill>
                <a:latin typeface="Garamond" charset="0"/>
              </a:rPr>
              <a:t>wird</a:t>
            </a:r>
            <a:r>
              <a:rPr lang="en-GB" dirty="0">
                <a:solidFill>
                  <a:srgbClr val="FFFFFF"/>
                </a:solidFill>
                <a:latin typeface="Garamond" charset="0"/>
              </a:rPr>
              <a:t> </a:t>
            </a:r>
            <a:r>
              <a:rPr lang="en-GB" dirty="0" err="1">
                <a:solidFill>
                  <a:srgbClr val="FFFFFF"/>
                </a:solidFill>
                <a:latin typeface="Garamond" charset="0"/>
              </a:rPr>
              <a:t>predigen</a:t>
            </a:r>
            <a:r>
              <a:rPr lang="en-GB" dirty="0">
                <a:solidFill>
                  <a:srgbClr val="FFFFFF"/>
                </a:solidFill>
                <a:latin typeface="Garamond" charset="0"/>
              </a:rPr>
              <a:t> </a:t>
            </a:r>
            <a:r>
              <a:rPr lang="en-GB" dirty="0" err="1">
                <a:solidFill>
                  <a:srgbClr val="FFFFFF"/>
                </a:solidFill>
                <a:latin typeface="Garamond" charset="0"/>
              </a:rPr>
              <a:t>lassen</a:t>
            </a:r>
            <a:r>
              <a:rPr lang="en-GB" dirty="0">
                <a:solidFill>
                  <a:srgbClr val="FFFFFF"/>
                </a:solidFill>
                <a:latin typeface="Garamond" charset="0"/>
              </a:rPr>
              <a:t>.</a:t>
            </a:r>
            <a:r>
              <a:rPr lang="ja-JP" altLang="en-GB" dirty="0">
                <a:solidFill>
                  <a:srgbClr val="FFFFFF"/>
                </a:solidFill>
                <a:latin typeface="Garamond" charset="0"/>
              </a:rPr>
              <a:t>”</a:t>
            </a:r>
            <a:endParaRPr lang="en-GB" dirty="0">
              <a:solidFill>
                <a:srgbClr val="FFFFFF"/>
              </a:solidFill>
              <a:latin typeface="Garamond" charset="0"/>
            </a:endParaRPr>
          </a:p>
          <a:p>
            <a:pPr eaLnBrk="1" hangingPunct="1">
              <a:spcBef>
                <a:spcPct val="50000"/>
              </a:spcBef>
            </a:pPr>
            <a:endParaRPr lang="en-GB" dirty="0">
              <a:solidFill>
                <a:srgbClr val="FFFFFF"/>
              </a:solidFill>
              <a:latin typeface="Garamond" charset="0"/>
            </a:endParaRPr>
          </a:p>
          <a:p>
            <a:pPr eaLnBrk="1" hangingPunct="1">
              <a:spcBef>
                <a:spcPct val="50000"/>
              </a:spcBef>
            </a:pPr>
            <a:endParaRPr lang="en-GB" sz="2000" b="1" dirty="0">
              <a:solidFill>
                <a:srgbClr val="FFFFFF"/>
              </a:solidFill>
              <a:latin typeface="Garamond" charset="0"/>
            </a:endParaRPr>
          </a:p>
          <a:p>
            <a:pPr eaLnBrk="1" hangingPunct="1">
              <a:spcBef>
                <a:spcPct val="50000"/>
              </a:spcBef>
            </a:pPr>
            <a:endParaRPr lang="en-GB" dirty="0">
              <a:solidFill>
                <a:srgbClr val="FFFFFF"/>
              </a:solidFill>
            </a:endParaRPr>
          </a:p>
          <a:p>
            <a:pPr eaLnBrk="1" hangingPunct="1">
              <a:spcBef>
                <a:spcPct val="50000"/>
              </a:spcBef>
            </a:pPr>
            <a:endParaRPr lang="en-GB" dirty="0">
              <a:solidFill>
                <a:srgbClr val="FFFFFF"/>
              </a:solidFill>
            </a:endParaRPr>
          </a:p>
          <a:p>
            <a:pPr eaLnBrk="1" hangingPunct="1">
              <a:spcBef>
                <a:spcPct val="50000"/>
              </a:spcBef>
            </a:pPr>
            <a:endParaRPr lang="en-GB" dirty="0">
              <a:solidFill>
                <a:srgbClr val="FFFFFF"/>
              </a:solidFill>
            </a:endParaRPr>
          </a:p>
          <a:p>
            <a:pPr eaLnBrk="1" hangingPunct="1">
              <a:spcBef>
                <a:spcPct val="50000"/>
              </a:spcBef>
            </a:pPr>
            <a:endParaRPr lang="en-GB" dirty="0">
              <a:solidFill>
                <a:srgbClr val="FFFFFF"/>
              </a:solidFill>
            </a:endParaRPr>
          </a:p>
        </p:txBody>
      </p:sp>
    </p:spTree>
    <p:extLst>
      <p:ext uri="{BB962C8B-B14F-4D97-AF65-F5344CB8AC3E}">
        <p14:creationId xmlns:p14="http://schemas.microsoft.com/office/powerpoint/2010/main" val="1990049001"/>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pPr eaLnBrk="1" hangingPunct="1"/>
            <a:r>
              <a:rPr lang="en-GB">
                <a:latin typeface="Calibri" charset="0"/>
              </a:rPr>
              <a:t>Lessing works</a:t>
            </a:r>
          </a:p>
        </p:txBody>
      </p:sp>
      <p:sp>
        <p:nvSpPr>
          <p:cNvPr id="30723" name="Text Placeholder 2"/>
          <p:cNvSpPr>
            <a:spLocks noGrp="1"/>
          </p:cNvSpPr>
          <p:nvPr>
            <p:ph type="body" idx="1"/>
          </p:nvPr>
        </p:nvSpPr>
        <p:spPr/>
        <p:txBody>
          <a:bodyPr/>
          <a:lstStyle/>
          <a:p>
            <a:pPr eaLnBrk="1" hangingPunct="1"/>
            <a:endParaRPr lang="en-GB">
              <a:latin typeface="Calibri" charset="0"/>
            </a:endParaRPr>
          </a:p>
        </p:txBody>
      </p:sp>
      <p:sp>
        <p:nvSpPr>
          <p:cNvPr id="30724" name="Content Placeholder 3"/>
          <p:cNvSpPr>
            <a:spLocks noGrp="1"/>
          </p:cNvSpPr>
          <p:nvPr>
            <p:ph sz="half" idx="2"/>
          </p:nvPr>
        </p:nvSpPr>
        <p:spPr>
          <a:xfrm>
            <a:off x="457200" y="1268413"/>
            <a:ext cx="6491288" cy="4857750"/>
          </a:xfrm>
        </p:spPr>
        <p:txBody>
          <a:bodyPr/>
          <a:lstStyle/>
          <a:p>
            <a:pPr eaLnBrk="1" hangingPunct="1">
              <a:lnSpc>
                <a:spcPct val="80000"/>
              </a:lnSpc>
            </a:pPr>
            <a:r>
              <a:rPr lang="en-GB" sz="2200" i="1">
                <a:latin typeface="Calibri" charset="0"/>
              </a:rPr>
              <a:t>Der junge Gelehrte</a:t>
            </a:r>
            <a:r>
              <a:rPr lang="en-GB" sz="2200">
                <a:latin typeface="Calibri" charset="0"/>
              </a:rPr>
              <a:t> (1748)</a:t>
            </a:r>
          </a:p>
          <a:p>
            <a:pPr eaLnBrk="1" hangingPunct="1">
              <a:lnSpc>
                <a:spcPct val="80000"/>
              </a:lnSpc>
            </a:pPr>
            <a:r>
              <a:rPr lang="en-GB" sz="2200" i="1">
                <a:latin typeface="Calibri" charset="0"/>
              </a:rPr>
              <a:t>Der Freigeist</a:t>
            </a:r>
            <a:r>
              <a:rPr lang="en-GB" sz="2200">
                <a:latin typeface="Calibri" charset="0"/>
              </a:rPr>
              <a:t> (1749)</a:t>
            </a:r>
          </a:p>
          <a:p>
            <a:pPr eaLnBrk="1" hangingPunct="1">
              <a:lnSpc>
                <a:spcPct val="80000"/>
              </a:lnSpc>
            </a:pPr>
            <a:r>
              <a:rPr lang="en-GB" sz="2200" i="1">
                <a:latin typeface="Calibri" charset="0"/>
              </a:rPr>
              <a:t>Die Juden</a:t>
            </a:r>
            <a:r>
              <a:rPr lang="en-GB" sz="2200">
                <a:latin typeface="Calibri" charset="0"/>
              </a:rPr>
              <a:t> (1749)</a:t>
            </a:r>
          </a:p>
          <a:p>
            <a:pPr eaLnBrk="1" hangingPunct="1">
              <a:lnSpc>
                <a:spcPct val="80000"/>
              </a:lnSpc>
            </a:pPr>
            <a:r>
              <a:rPr lang="en-GB" sz="2200" i="1">
                <a:latin typeface="Calibri" charset="0"/>
              </a:rPr>
              <a:t>Miß Sara Sampson</a:t>
            </a:r>
            <a:r>
              <a:rPr lang="en-GB" sz="2200">
                <a:latin typeface="Calibri" charset="0"/>
              </a:rPr>
              <a:t> (1755)</a:t>
            </a:r>
          </a:p>
          <a:p>
            <a:pPr eaLnBrk="1" hangingPunct="1">
              <a:lnSpc>
                <a:spcPct val="80000"/>
              </a:lnSpc>
            </a:pPr>
            <a:r>
              <a:rPr lang="en-GB" sz="2200" i="1">
                <a:latin typeface="Calibri" charset="0"/>
              </a:rPr>
              <a:t>Laokoon oder Über die Grenzen der Malerei und Poesie</a:t>
            </a:r>
            <a:r>
              <a:rPr lang="en-GB" sz="2200">
                <a:latin typeface="Calibri" charset="0"/>
              </a:rPr>
              <a:t> (1766)</a:t>
            </a:r>
          </a:p>
          <a:p>
            <a:pPr eaLnBrk="1" hangingPunct="1">
              <a:lnSpc>
                <a:spcPct val="80000"/>
              </a:lnSpc>
            </a:pPr>
            <a:r>
              <a:rPr lang="en-GB" sz="2200" i="1">
                <a:latin typeface="Calibri" charset="0"/>
              </a:rPr>
              <a:t>Minna von Barnhelm </a:t>
            </a:r>
            <a:r>
              <a:rPr lang="en-GB" sz="2200">
                <a:latin typeface="Calibri" charset="0"/>
              </a:rPr>
              <a:t>(1767)</a:t>
            </a:r>
          </a:p>
          <a:p>
            <a:pPr eaLnBrk="1" hangingPunct="1">
              <a:lnSpc>
                <a:spcPct val="80000"/>
              </a:lnSpc>
            </a:pPr>
            <a:r>
              <a:rPr lang="en-GB" sz="2200" i="1">
                <a:latin typeface="Calibri" charset="0"/>
              </a:rPr>
              <a:t>Emilia Galotti </a:t>
            </a:r>
            <a:r>
              <a:rPr lang="en-GB" sz="2200">
                <a:latin typeface="Calibri" charset="0"/>
              </a:rPr>
              <a:t>(1772)</a:t>
            </a:r>
          </a:p>
          <a:p>
            <a:pPr eaLnBrk="1" hangingPunct="1">
              <a:lnSpc>
                <a:spcPct val="80000"/>
              </a:lnSpc>
            </a:pPr>
            <a:r>
              <a:rPr lang="en-GB" sz="2200" i="1">
                <a:latin typeface="Calibri" charset="0"/>
              </a:rPr>
              <a:t>Anti-Goeze</a:t>
            </a:r>
            <a:r>
              <a:rPr lang="en-GB" sz="2200">
                <a:latin typeface="Calibri" charset="0"/>
              </a:rPr>
              <a:t> (1778) (written against Johann Melchior Goeze, pastor in Hamburg)</a:t>
            </a:r>
          </a:p>
          <a:p>
            <a:pPr eaLnBrk="1" hangingPunct="1">
              <a:lnSpc>
                <a:spcPct val="80000"/>
              </a:lnSpc>
            </a:pPr>
            <a:r>
              <a:rPr lang="en-GB" sz="2200">
                <a:latin typeface="Calibri" charset="0"/>
              </a:rPr>
              <a:t> </a:t>
            </a:r>
            <a:r>
              <a:rPr lang="en-GB" sz="2200" i="1">
                <a:latin typeface="Calibri" charset="0"/>
              </a:rPr>
              <a:t>Nathan der Weise</a:t>
            </a:r>
            <a:r>
              <a:rPr lang="en-GB" sz="2200">
                <a:latin typeface="Calibri" charset="0"/>
              </a:rPr>
              <a:t> (1779)</a:t>
            </a:r>
          </a:p>
          <a:p>
            <a:pPr eaLnBrk="1" hangingPunct="1">
              <a:lnSpc>
                <a:spcPct val="80000"/>
              </a:lnSpc>
            </a:pPr>
            <a:r>
              <a:rPr lang="en-GB" sz="2200" i="1">
                <a:latin typeface="Calibri" charset="0"/>
              </a:rPr>
              <a:t>Ernst und Falk - Gespräche für Freymäurer</a:t>
            </a:r>
            <a:r>
              <a:rPr lang="en-GB" sz="2200">
                <a:latin typeface="Calibri" charset="0"/>
              </a:rPr>
              <a:t> (1776–1778)</a:t>
            </a:r>
          </a:p>
          <a:p>
            <a:pPr eaLnBrk="1" hangingPunct="1">
              <a:lnSpc>
                <a:spcPct val="80000"/>
              </a:lnSpc>
            </a:pPr>
            <a:r>
              <a:rPr lang="en-GB" sz="2200" i="1">
                <a:latin typeface="Calibri" charset="0"/>
              </a:rPr>
              <a:t>Die Erziehung des Menschengeschlechts</a:t>
            </a:r>
            <a:r>
              <a:rPr lang="en-GB" sz="2200">
                <a:latin typeface="Calibri" charset="0"/>
              </a:rPr>
              <a:t> (1780)</a:t>
            </a:r>
          </a:p>
          <a:p>
            <a:pPr eaLnBrk="1" hangingPunct="1">
              <a:lnSpc>
                <a:spcPct val="80000"/>
              </a:lnSpc>
            </a:pPr>
            <a:endParaRPr lang="en-GB" sz="2200">
              <a:latin typeface="Calibri" charset="0"/>
            </a:endParaRPr>
          </a:p>
        </p:txBody>
      </p:sp>
      <p:sp>
        <p:nvSpPr>
          <p:cNvPr id="30725" name="Text Placeholder 4"/>
          <p:cNvSpPr>
            <a:spLocks noGrp="1"/>
          </p:cNvSpPr>
          <p:nvPr>
            <p:ph type="body" sz="quarter" idx="3"/>
          </p:nvPr>
        </p:nvSpPr>
        <p:spPr/>
        <p:txBody>
          <a:bodyPr/>
          <a:lstStyle/>
          <a:p>
            <a:pPr eaLnBrk="1" hangingPunct="1"/>
            <a:endParaRPr lang="en-GB">
              <a:latin typeface="Calibri" charset="0"/>
            </a:endParaRPr>
          </a:p>
        </p:txBody>
      </p:sp>
      <p:sp>
        <p:nvSpPr>
          <p:cNvPr id="30726" name="Content Placeholder 5"/>
          <p:cNvSpPr>
            <a:spLocks noGrp="1"/>
          </p:cNvSpPr>
          <p:nvPr>
            <p:ph sz="quarter" idx="4"/>
          </p:nvPr>
        </p:nvSpPr>
        <p:spPr/>
        <p:txBody>
          <a:bodyPr/>
          <a:lstStyle/>
          <a:p>
            <a:pPr eaLnBrk="1" hangingPunct="1"/>
            <a:endParaRPr lang="en-GB">
              <a:latin typeface="Calibri" charset="0"/>
            </a:endParaRPr>
          </a:p>
        </p:txBody>
      </p:sp>
    </p:spTree>
    <p:extLst>
      <p:ext uri="{BB962C8B-B14F-4D97-AF65-F5344CB8AC3E}">
        <p14:creationId xmlns:p14="http://schemas.microsoft.com/office/powerpoint/2010/main" val="23452125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pPr algn="l" eaLnBrk="1" hangingPunct="1"/>
            <a:r>
              <a:rPr lang="en-GB" sz="2000">
                <a:latin typeface="Calibri" charset="0"/>
              </a:rPr>
              <a:t>Moses Mendelssohn</a:t>
            </a:r>
            <a:br>
              <a:rPr lang="en-GB" sz="2000">
                <a:latin typeface="Calibri" charset="0"/>
              </a:rPr>
            </a:br>
            <a:r>
              <a:rPr lang="en-GB" sz="2000">
                <a:latin typeface="Calibri" charset="0"/>
              </a:rPr>
              <a:t>1729-1786 </a:t>
            </a:r>
          </a:p>
        </p:txBody>
      </p:sp>
      <p:sp>
        <p:nvSpPr>
          <p:cNvPr id="29699" name="Text Placeholder 9"/>
          <p:cNvSpPr>
            <a:spLocks noGrp="1"/>
          </p:cNvSpPr>
          <p:nvPr>
            <p:ph type="body" idx="1"/>
          </p:nvPr>
        </p:nvSpPr>
        <p:spPr/>
        <p:txBody>
          <a:bodyPr/>
          <a:lstStyle/>
          <a:p>
            <a:pPr eaLnBrk="1" hangingPunct="1"/>
            <a:endParaRPr lang="en-GB">
              <a:latin typeface="Calibri" charset="0"/>
            </a:endParaRPr>
          </a:p>
        </p:txBody>
      </p:sp>
      <p:pic>
        <p:nvPicPr>
          <p:cNvPr id="29700" name="Content Placeholder 7" descr="Moses_Mendelssohn 2.jpg"/>
          <p:cNvPicPr>
            <a:picLocks noGrp="1" noChangeAspect="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395288" y="1844675"/>
            <a:ext cx="2743200" cy="3455988"/>
          </a:xfrm>
        </p:spPr>
      </p:pic>
      <p:sp>
        <p:nvSpPr>
          <p:cNvPr id="29701" name="Text Placeholder 10"/>
          <p:cNvSpPr>
            <a:spLocks noGrp="1"/>
          </p:cNvSpPr>
          <p:nvPr>
            <p:ph type="body" sz="quarter" idx="3"/>
          </p:nvPr>
        </p:nvSpPr>
        <p:spPr/>
        <p:txBody>
          <a:bodyPr/>
          <a:lstStyle/>
          <a:p>
            <a:pPr eaLnBrk="1" hangingPunct="1"/>
            <a:endParaRPr lang="en-GB">
              <a:latin typeface="Calibri" charset="0"/>
            </a:endParaRPr>
          </a:p>
        </p:txBody>
      </p:sp>
      <p:pic>
        <p:nvPicPr>
          <p:cNvPr id="29702" name="Content Placeholder 12" descr="100px-Gotthold_Ephraim_Lessing_Kunstsammlung_Uni_Leipzig.jpg"/>
          <p:cNvPicPr>
            <a:picLocks noGrp="1" noChangeAspect="1"/>
          </p:cNvPicPr>
          <p:nvPr>
            <p:ph sz="quarter" idx="4"/>
          </p:nvPr>
        </p:nvPicPr>
        <p:blipFill>
          <a:blip r:embed="rId3">
            <a:extLst>
              <a:ext uri="{28A0092B-C50C-407E-A947-70E740481C1C}">
                <a14:useLocalDpi xmlns:a14="http://schemas.microsoft.com/office/drawing/2010/main" val="0"/>
              </a:ext>
            </a:extLst>
          </a:blip>
          <a:srcRect/>
          <a:stretch>
            <a:fillRect/>
          </a:stretch>
        </p:blipFill>
        <p:spPr>
          <a:xfrm>
            <a:off x="4643438" y="1268413"/>
            <a:ext cx="2540000" cy="3384550"/>
          </a:xfrm>
        </p:spPr>
      </p:pic>
      <p:sp>
        <p:nvSpPr>
          <p:cNvPr id="23559" name="Footer Placeholder 3"/>
          <p:cNvSpPr>
            <a:spLocks noGrp="1"/>
          </p:cNvSpPr>
          <p:nvPr>
            <p:ph type="ftr" sz="quarter" idx="11"/>
          </p:nvPr>
        </p:nvSpPr>
        <p:spPr bwMode="auto">
          <a:xfrm>
            <a:off x="4572000" y="5373688"/>
            <a:ext cx="3744913" cy="863600"/>
          </a:xfrm>
          <a:ln>
            <a:miter lim="800000"/>
            <a:headEnd/>
            <a:tailEnd/>
          </a:ln>
        </p:spPr>
        <p:txBody>
          <a:bodyPr wrap="square" numCol="1" anchorCtr="0" compatLnSpc="1">
            <a:prstTxWarp prst="textNoShape">
              <a:avLst/>
            </a:prstTxWarp>
          </a:bodyPr>
          <a:lstStyle/>
          <a:p>
            <a:pPr algn="l" fontAlgn="base">
              <a:spcBef>
                <a:spcPct val="0"/>
              </a:spcBef>
              <a:spcAft>
                <a:spcPct val="0"/>
              </a:spcAft>
              <a:defRPr/>
            </a:pPr>
            <a:r>
              <a:rPr lang="en-US" sz="2000" dirty="0" err="1">
                <a:solidFill>
                  <a:schemeClr val="tx1"/>
                </a:solidFill>
              </a:rPr>
              <a:t>Gotthold</a:t>
            </a:r>
            <a:r>
              <a:rPr lang="en-US" sz="2000" dirty="0">
                <a:solidFill>
                  <a:schemeClr val="tx1"/>
                </a:solidFill>
              </a:rPr>
              <a:t> Ephraim Lessing</a:t>
            </a:r>
          </a:p>
          <a:p>
            <a:pPr algn="l" fontAlgn="base">
              <a:spcBef>
                <a:spcPct val="0"/>
              </a:spcBef>
              <a:spcAft>
                <a:spcPct val="0"/>
              </a:spcAft>
              <a:defRPr/>
            </a:pPr>
            <a:r>
              <a:rPr lang="en-US" sz="2000" dirty="0">
                <a:solidFill>
                  <a:schemeClr val="tx1"/>
                </a:solidFill>
              </a:rPr>
              <a:t>1729</a:t>
            </a:r>
            <a:r>
              <a:rPr lang="en-US" sz="2000">
                <a:solidFill>
                  <a:schemeClr val="tx1"/>
                </a:solidFill>
              </a:rPr>
              <a:t>-</a:t>
            </a:r>
            <a:r>
              <a:rPr lang="en-US" sz="2000" smtClean="0">
                <a:solidFill>
                  <a:schemeClr val="tx1"/>
                </a:solidFill>
              </a:rPr>
              <a:t>1781</a:t>
            </a:r>
            <a:endParaRPr lang="en-US" sz="2000" dirty="0">
              <a:solidFill>
                <a:schemeClr val="tx1"/>
              </a:solidFill>
            </a:endParaRPr>
          </a:p>
        </p:txBody>
      </p:sp>
      <p:sp>
        <p:nvSpPr>
          <p:cNvPr id="29704" name="Slide Number Placeholder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DA4D2D90-67E4-AB4C-8EAB-EA43AB7FC9FD}" type="slidenum">
              <a:rPr lang="en-US" sz="1200">
                <a:solidFill>
                  <a:srgbClr val="898989"/>
                </a:solidFill>
                <a:latin typeface="Calibri" charset="0"/>
              </a:rPr>
              <a:pPr eaLnBrk="1" hangingPunct="1"/>
              <a:t>16</a:t>
            </a:fld>
            <a:endParaRPr lang="en-US" sz="1200">
              <a:solidFill>
                <a:srgbClr val="898989"/>
              </a:solidFill>
              <a:latin typeface="Calibri" charset="0"/>
            </a:endParaRPr>
          </a:p>
        </p:txBody>
      </p:sp>
    </p:spTree>
    <p:extLst>
      <p:ext uri="{BB962C8B-B14F-4D97-AF65-F5344CB8AC3E}">
        <p14:creationId xmlns:p14="http://schemas.microsoft.com/office/powerpoint/2010/main" val="75196419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pPr eaLnBrk="1" hangingPunct="1"/>
            <a:r>
              <a:rPr lang="en-GB">
                <a:latin typeface="Tahoma" charset="0"/>
              </a:rPr>
              <a:t>Contexts for </a:t>
            </a:r>
            <a:r>
              <a:rPr lang="en-GB" i="1">
                <a:latin typeface="Tahoma" charset="0"/>
              </a:rPr>
              <a:t>Nathan der Weise</a:t>
            </a:r>
          </a:p>
        </p:txBody>
      </p:sp>
      <p:sp>
        <p:nvSpPr>
          <p:cNvPr id="55299" name="Rectangle 3"/>
          <p:cNvSpPr>
            <a:spLocks noGrp="1" noChangeArrowheads="1"/>
          </p:cNvSpPr>
          <p:nvPr>
            <p:ph type="body" idx="1"/>
          </p:nvPr>
        </p:nvSpPr>
        <p:spPr>
          <a:xfrm>
            <a:off x="395288" y="1557338"/>
            <a:ext cx="8229600" cy="4824412"/>
          </a:xfrm>
          <a:solidFill>
            <a:schemeClr val="bg2"/>
          </a:solidFill>
          <a:ln>
            <a:solidFill>
              <a:schemeClr val="folHlink"/>
            </a:solidFill>
          </a:ln>
        </p:spPr>
        <p:txBody>
          <a:bodyPr/>
          <a:lstStyle/>
          <a:p>
            <a:pPr eaLnBrk="1" hangingPunct="1">
              <a:buFont typeface="Wingdings" charset="0"/>
              <a:buNone/>
            </a:pPr>
            <a:r>
              <a:rPr lang="en-GB" sz="2400" b="1" dirty="0">
                <a:solidFill>
                  <a:srgbClr val="FFFFFF"/>
                </a:solidFill>
                <a:effectLst/>
                <a:latin typeface="Garamond" charset="0"/>
              </a:rPr>
              <a:t>The Abrahamic Religions (from Islam: People of the Book)</a:t>
            </a:r>
          </a:p>
          <a:p>
            <a:pPr eaLnBrk="1" hangingPunct="1">
              <a:buFont typeface="Wingdings" charset="0"/>
              <a:buNone/>
            </a:pPr>
            <a:r>
              <a:rPr lang="en-GB" sz="2000" b="1" dirty="0">
                <a:solidFill>
                  <a:srgbClr val="FFFFFF"/>
                </a:solidFill>
                <a:effectLst/>
                <a:latin typeface="Garamond" charset="0"/>
              </a:rPr>
              <a:t>	Abrahamic religion</a:t>
            </a:r>
            <a:r>
              <a:rPr lang="en-GB" sz="2000" dirty="0">
                <a:solidFill>
                  <a:srgbClr val="FFFFFF"/>
                </a:solidFill>
                <a:effectLst/>
                <a:latin typeface="Garamond" charset="0"/>
              </a:rPr>
              <a:t> is a term commonly used to designate the three prevalent </a:t>
            </a:r>
            <a:r>
              <a:rPr lang="en-GB" sz="2000" b="1" dirty="0">
                <a:solidFill>
                  <a:srgbClr val="FFFFFF"/>
                </a:solidFill>
                <a:effectLst/>
                <a:latin typeface="Garamond" charset="0"/>
              </a:rPr>
              <a:t>monotheistic</a:t>
            </a:r>
            <a:r>
              <a:rPr lang="en-GB" sz="2000" dirty="0">
                <a:solidFill>
                  <a:srgbClr val="FFFFFF"/>
                </a:solidFill>
                <a:effectLst/>
                <a:latin typeface="Garamond" charset="0"/>
              </a:rPr>
              <a:t> religions – Judaism, Christianity, and Islam – which claim Abraham as a part of their sacred history. Judaism and Islam worship a Supreme Deity which they conceive strictly as one being. </a:t>
            </a:r>
            <a:r>
              <a:rPr lang="en-GB" sz="2000" b="1" dirty="0">
                <a:solidFill>
                  <a:srgbClr val="FFFFFF"/>
                </a:solidFill>
                <a:effectLst/>
                <a:latin typeface="Garamond" charset="0"/>
              </a:rPr>
              <a:t>Exclusivity and the access to God.</a:t>
            </a:r>
          </a:p>
          <a:p>
            <a:pPr eaLnBrk="1" hangingPunct="1">
              <a:buFont typeface="Wingdings" charset="0"/>
              <a:buNone/>
            </a:pPr>
            <a:r>
              <a:rPr lang="en-GB" sz="2400" b="1" dirty="0">
                <a:solidFill>
                  <a:srgbClr val="FFFFFF"/>
                </a:solidFill>
                <a:effectLst/>
                <a:latin typeface="Garamond" charset="0"/>
              </a:rPr>
              <a:t>Specific Historical Context:</a:t>
            </a:r>
          </a:p>
          <a:p>
            <a:pPr>
              <a:buFont typeface="Wingdings" charset="0"/>
              <a:buNone/>
            </a:pPr>
            <a:r>
              <a:rPr lang="en-GB" sz="2000" dirty="0">
                <a:solidFill>
                  <a:srgbClr val="FFFFFF"/>
                </a:solidFill>
                <a:effectLst/>
                <a:latin typeface="Garamond" charset="0"/>
              </a:rPr>
              <a:t>	The Third Crusade (1189–1192) was an attempt by European leaders to re-conquer the Holy Land from Saladin. Spurred on by religious zeal, Richard I of England and Philip II of France ended their conflict with each other to lead a new Crusade. On September 2, 1192, Richard and Saladin finalized a treaty by which Jerusalem would remain under Muslim control, but which also allowed unarmed Christian pilgrims to visit the city. The failure of the Third Crusade would lead to the call for a Fourth Crusade six years later.</a:t>
            </a:r>
          </a:p>
          <a:p>
            <a:pPr eaLnBrk="1" hangingPunct="1">
              <a:buFont typeface="Wingdings" charset="0"/>
              <a:buNone/>
            </a:pPr>
            <a:endParaRPr lang="en-GB" sz="2000" dirty="0">
              <a:solidFill>
                <a:srgbClr val="FFFFFF"/>
              </a:solidFill>
              <a:effectLst>
                <a:outerShdw blurRad="38100" dist="38100" dir="2700000" algn="tl">
                  <a:srgbClr val="000000"/>
                </a:outerShdw>
              </a:effectLst>
              <a:latin typeface="Garamond" charset="0"/>
            </a:endParaRPr>
          </a:p>
        </p:txBody>
      </p:sp>
    </p:spTree>
    <p:extLst>
      <p:ext uri="{BB962C8B-B14F-4D97-AF65-F5344CB8AC3E}">
        <p14:creationId xmlns:p14="http://schemas.microsoft.com/office/powerpoint/2010/main" val="3150019307"/>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a:defRPr/>
            </a:pPr>
            <a:r>
              <a:rPr lang="en-GB" smtClean="0">
                <a:ea typeface="+mj-ea"/>
              </a:rPr>
              <a:t>Further Contexts </a:t>
            </a:r>
            <a:endParaRPr lang="en-GB" i="1" smtClean="0">
              <a:ea typeface="+mj-ea"/>
            </a:endParaRPr>
          </a:p>
        </p:txBody>
      </p:sp>
      <p:sp>
        <p:nvSpPr>
          <p:cNvPr id="7171" name="Rectangle 3"/>
          <p:cNvSpPr>
            <a:spLocks noGrp="1" noChangeArrowheads="1"/>
          </p:cNvSpPr>
          <p:nvPr>
            <p:ph type="body" idx="1"/>
          </p:nvPr>
        </p:nvSpPr>
        <p:spPr>
          <a:xfrm>
            <a:off x="250825" y="1628775"/>
            <a:ext cx="5041900" cy="4752975"/>
          </a:xfrm>
          <a:solidFill>
            <a:schemeClr val="bg2"/>
          </a:solidFill>
          <a:ln>
            <a:solidFill>
              <a:schemeClr val="folHlink"/>
            </a:solidFill>
          </a:ln>
        </p:spPr>
        <p:txBody>
          <a:bodyPr/>
          <a:lstStyle/>
          <a:p>
            <a:pPr eaLnBrk="1" hangingPunct="1">
              <a:lnSpc>
                <a:spcPct val="90000"/>
              </a:lnSpc>
              <a:buFont typeface="Wingdings" charset="0"/>
              <a:buNone/>
            </a:pPr>
            <a:r>
              <a:rPr lang="en-GB" sz="2000" b="1" dirty="0">
                <a:solidFill>
                  <a:srgbClr val="FFFFFF"/>
                </a:solidFill>
                <a:effectLst/>
                <a:latin typeface="Garamond" charset="0"/>
              </a:rPr>
              <a:t>The Geographical Location: </a:t>
            </a:r>
          </a:p>
          <a:p>
            <a:pPr eaLnBrk="1" hangingPunct="1">
              <a:lnSpc>
                <a:spcPct val="90000"/>
              </a:lnSpc>
              <a:buFont typeface="Wingdings" charset="0"/>
              <a:buNone/>
            </a:pPr>
            <a:r>
              <a:rPr lang="en-GB" sz="2000" b="1" dirty="0">
                <a:solidFill>
                  <a:srgbClr val="FFFFFF"/>
                </a:solidFill>
                <a:effectLst/>
                <a:latin typeface="Garamond" charset="0"/>
              </a:rPr>
              <a:t>	Jerusalem a historical point of conflict and dispute. </a:t>
            </a:r>
          </a:p>
          <a:p>
            <a:pPr eaLnBrk="1" hangingPunct="1">
              <a:lnSpc>
                <a:spcPct val="90000"/>
              </a:lnSpc>
            </a:pPr>
            <a:r>
              <a:rPr lang="en-GB" sz="1800" dirty="0">
                <a:solidFill>
                  <a:srgbClr val="FFFFFF"/>
                </a:solidFill>
                <a:effectLst/>
                <a:latin typeface="Garamond" charset="0"/>
              </a:rPr>
              <a:t>The site of Solomon</a:t>
            </a:r>
            <a:r>
              <a:rPr lang="ja-JP" altLang="en-GB" sz="1800" dirty="0">
                <a:solidFill>
                  <a:srgbClr val="FFFFFF"/>
                </a:solidFill>
                <a:effectLst/>
                <a:latin typeface="Garamond" charset="0"/>
              </a:rPr>
              <a:t>’</a:t>
            </a:r>
            <a:r>
              <a:rPr lang="en-GB" sz="1800" dirty="0">
                <a:solidFill>
                  <a:srgbClr val="FFFFFF"/>
                </a:solidFill>
                <a:effectLst/>
                <a:latin typeface="Garamond" charset="0"/>
              </a:rPr>
              <a:t>s temple, burial site of King David.</a:t>
            </a:r>
          </a:p>
          <a:p>
            <a:pPr eaLnBrk="1" hangingPunct="1">
              <a:lnSpc>
                <a:spcPct val="90000"/>
              </a:lnSpc>
            </a:pPr>
            <a:r>
              <a:rPr lang="en-GB" sz="1800" dirty="0">
                <a:solidFill>
                  <a:srgbClr val="FFFFFF"/>
                </a:solidFill>
                <a:effectLst/>
                <a:latin typeface="Garamond" charset="0"/>
              </a:rPr>
              <a:t>Significance in Christ</a:t>
            </a:r>
            <a:r>
              <a:rPr lang="ja-JP" altLang="en-GB" sz="1800" dirty="0">
                <a:solidFill>
                  <a:srgbClr val="FFFFFF"/>
                </a:solidFill>
                <a:effectLst/>
                <a:latin typeface="Garamond" charset="0"/>
              </a:rPr>
              <a:t>’</a:t>
            </a:r>
            <a:r>
              <a:rPr lang="en-GB" sz="1800" dirty="0">
                <a:solidFill>
                  <a:srgbClr val="FFFFFF"/>
                </a:solidFill>
                <a:effectLst/>
                <a:latin typeface="Garamond" charset="0"/>
              </a:rPr>
              <a:t>s life: his education there, proximity to the last supper and Christ</a:t>
            </a:r>
            <a:r>
              <a:rPr lang="ja-JP" altLang="en-GB" sz="1800" dirty="0">
                <a:solidFill>
                  <a:srgbClr val="FFFFFF"/>
                </a:solidFill>
                <a:effectLst/>
                <a:latin typeface="Garamond" charset="0"/>
              </a:rPr>
              <a:t>’</a:t>
            </a:r>
            <a:r>
              <a:rPr lang="en-GB" sz="1800" dirty="0">
                <a:solidFill>
                  <a:srgbClr val="FFFFFF"/>
                </a:solidFill>
                <a:effectLst/>
                <a:latin typeface="Garamond" charset="0"/>
              </a:rPr>
              <a:t>s grave</a:t>
            </a:r>
          </a:p>
          <a:p>
            <a:pPr eaLnBrk="1" hangingPunct="1">
              <a:lnSpc>
                <a:spcPct val="90000"/>
              </a:lnSpc>
            </a:pPr>
            <a:r>
              <a:rPr lang="en-GB" sz="1800" dirty="0">
                <a:solidFill>
                  <a:srgbClr val="FFFFFF"/>
                </a:solidFill>
                <a:effectLst/>
                <a:latin typeface="Garamond" charset="0"/>
              </a:rPr>
              <a:t>Muhammad's Night of Ascension (c. 620 CE). Muslims believe Muhammad was miraculously transported one night from Mecca to the Temple Mount in Jerusalem, whereupon he ascended to Heaven to meet previous prophets of Islam. </a:t>
            </a:r>
          </a:p>
          <a:p>
            <a:pPr eaLnBrk="1" hangingPunct="1">
              <a:lnSpc>
                <a:spcPct val="90000"/>
              </a:lnSpc>
              <a:buFont typeface="Wingdings" charset="0"/>
              <a:buNone/>
            </a:pPr>
            <a:r>
              <a:rPr lang="en-GB" sz="1800" b="1" dirty="0">
                <a:solidFill>
                  <a:srgbClr val="FFFFFF"/>
                </a:solidFill>
                <a:effectLst/>
                <a:latin typeface="Garamond" charset="0"/>
              </a:rPr>
              <a:t>	All religions appear to have a </a:t>
            </a:r>
            <a:r>
              <a:rPr lang="ja-JP" altLang="en-GB" sz="1800" b="1" dirty="0">
                <a:solidFill>
                  <a:srgbClr val="FFFFFF"/>
                </a:solidFill>
                <a:effectLst/>
                <a:latin typeface="Garamond" charset="0"/>
              </a:rPr>
              <a:t>‘</a:t>
            </a:r>
            <a:r>
              <a:rPr lang="en-GB" sz="1800" b="1" dirty="0">
                <a:solidFill>
                  <a:srgbClr val="FFFFFF"/>
                </a:solidFill>
                <a:effectLst/>
                <a:latin typeface="Garamond" charset="0"/>
              </a:rPr>
              <a:t>claim</a:t>
            </a:r>
            <a:r>
              <a:rPr lang="ja-JP" altLang="en-GB" sz="1800" b="1" dirty="0">
                <a:solidFill>
                  <a:srgbClr val="FFFFFF"/>
                </a:solidFill>
                <a:effectLst/>
                <a:latin typeface="Garamond" charset="0"/>
              </a:rPr>
              <a:t>’</a:t>
            </a:r>
            <a:r>
              <a:rPr lang="en-GB" sz="1800" b="1" dirty="0">
                <a:solidFill>
                  <a:srgbClr val="FFFFFF"/>
                </a:solidFill>
                <a:effectLst/>
                <a:latin typeface="Garamond" charset="0"/>
              </a:rPr>
              <a:t>. Historically  (from Crusades) there has been and continues to be friction as to the rights of religious groupings.  </a:t>
            </a:r>
          </a:p>
          <a:p>
            <a:pPr>
              <a:lnSpc>
                <a:spcPct val="90000"/>
              </a:lnSpc>
            </a:pPr>
            <a:endParaRPr lang="en-GB" sz="2800" b="1" dirty="0">
              <a:solidFill>
                <a:srgbClr val="FFFFFF"/>
              </a:solidFill>
              <a:effectLst/>
              <a:latin typeface="Tahoma" charset="0"/>
            </a:endParaRPr>
          </a:p>
        </p:txBody>
      </p:sp>
      <p:pic>
        <p:nvPicPr>
          <p:cNvPr id="7172" name="Picture 4" descr="245px-Jerusalem_from_mt_oliv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64163" y="3933825"/>
            <a:ext cx="3600450" cy="2447925"/>
          </a:xfrm>
          <a:prstGeom prst="rect">
            <a:avLst/>
          </a:prstGeom>
          <a:noFill/>
          <a:ln w="9525">
            <a:solidFill>
              <a:schemeClr val="folHlink"/>
            </a:solidFill>
            <a:miter lim="800000"/>
            <a:headEnd/>
            <a:tailEnd/>
          </a:ln>
          <a:extLst>
            <a:ext uri="{909E8E84-426E-40dd-AFC4-6F175D3DCCD1}">
              <a14:hiddenFill xmlns:a14="http://schemas.microsoft.com/office/drawing/2010/main">
                <a:solidFill>
                  <a:srgbClr val="FFFFFF"/>
                </a:solidFill>
              </a14:hiddenFill>
            </a:ext>
          </a:extLst>
        </p:spPr>
      </p:pic>
      <p:pic>
        <p:nvPicPr>
          <p:cNvPr id="7173" name="Picture 5" descr="Jerusalem109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64163" y="1628775"/>
            <a:ext cx="3600450" cy="2239963"/>
          </a:xfrm>
          <a:prstGeom prst="rect">
            <a:avLst/>
          </a:prstGeom>
          <a:noFill/>
          <a:ln w="9525">
            <a:solidFill>
              <a:schemeClr val="folHlink"/>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74351212"/>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468313" y="0"/>
            <a:ext cx="8229600" cy="1052513"/>
          </a:xfrm>
        </p:spPr>
        <p:txBody>
          <a:bodyPr/>
          <a:lstStyle/>
          <a:p>
            <a:r>
              <a:rPr lang="en-GB" sz="3600" dirty="0">
                <a:solidFill>
                  <a:srgbClr val="000090"/>
                </a:solidFill>
                <a:latin typeface="Tahoma" charset="0"/>
              </a:rPr>
              <a:t>Biographical and Textual Sources</a:t>
            </a:r>
          </a:p>
        </p:txBody>
      </p:sp>
      <p:sp>
        <p:nvSpPr>
          <p:cNvPr id="8195" name="Rectangle 3"/>
          <p:cNvSpPr>
            <a:spLocks noGrp="1" noChangeArrowheads="1"/>
          </p:cNvSpPr>
          <p:nvPr>
            <p:ph type="body" idx="1"/>
          </p:nvPr>
        </p:nvSpPr>
        <p:spPr>
          <a:xfrm>
            <a:off x="468313" y="836613"/>
            <a:ext cx="8229600" cy="5805487"/>
          </a:xfrm>
          <a:solidFill>
            <a:schemeClr val="bg2"/>
          </a:solidFill>
          <a:ln>
            <a:solidFill>
              <a:schemeClr val="folHlink"/>
            </a:solidFill>
          </a:ln>
        </p:spPr>
        <p:txBody>
          <a:bodyPr/>
          <a:lstStyle/>
          <a:p>
            <a:pPr>
              <a:buFont typeface="Wingdings" charset="0"/>
              <a:buNone/>
            </a:pPr>
            <a:r>
              <a:rPr lang="en-GB" sz="2400" b="1" dirty="0">
                <a:solidFill>
                  <a:schemeClr val="folHlink"/>
                </a:solidFill>
                <a:effectLst/>
                <a:latin typeface="Garamond" charset="0"/>
              </a:rPr>
              <a:t>	</a:t>
            </a:r>
            <a:r>
              <a:rPr lang="en-GB" sz="2400" b="1" dirty="0">
                <a:solidFill>
                  <a:srgbClr val="FFFFFF"/>
                </a:solidFill>
                <a:effectLst/>
                <a:latin typeface="Garamond" charset="0"/>
              </a:rPr>
              <a:t>The </a:t>
            </a:r>
            <a:r>
              <a:rPr lang="en-GB" sz="2400" b="1" i="1" dirty="0">
                <a:solidFill>
                  <a:srgbClr val="FFFFFF"/>
                </a:solidFill>
                <a:effectLst/>
                <a:latin typeface="Garamond" charset="0"/>
              </a:rPr>
              <a:t>Decameron: </a:t>
            </a:r>
            <a:r>
              <a:rPr lang="en-GB" sz="2400" dirty="0">
                <a:solidFill>
                  <a:srgbClr val="FFFFFF"/>
                </a:solidFill>
                <a:effectLst/>
                <a:latin typeface="Garamond" charset="0"/>
              </a:rPr>
              <a:t>a </a:t>
            </a:r>
            <a:r>
              <a:rPr lang="en-GB" sz="2400" dirty="0" err="1">
                <a:solidFill>
                  <a:srgbClr val="FFFFFF"/>
                </a:solidFill>
                <a:effectLst/>
                <a:latin typeface="Garamond" charset="0"/>
              </a:rPr>
              <a:t>novelle</a:t>
            </a:r>
            <a:r>
              <a:rPr lang="en-GB" sz="2400" dirty="0">
                <a:solidFill>
                  <a:srgbClr val="FFFFFF"/>
                </a:solidFill>
                <a:effectLst/>
                <a:latin typeface="Garamond" charset="0"/>
              </a:rPr>
              <a:t> from this collection of 14</a:t>
            </a:r>
            <a:r>
              <a:rPr lang="en-GB" sz="2400" baseline="30000" dirty="0">
                <a:solidFill>
                  <a:srgbClr val="FFFFFF"/>
                </a:solidFill>
                <a:effectLst/>
                <a:latin typeface="Garamond" charset="0"/>
              </a:rPr>
              <a:t>th</a:t>
            </a:r>
            <a:r>
              <a:rPr lang="en-GB" sz="2400" dirty="0">
                <a:solidFill>
                  <a:srgbClr val="FFFFFF"/>
                </a:solidFill>
                <a:effectLst/>
                <a:latin typeface="Garamond" charset="0"/>
              </a:rPr>
              <a:t> century prose stories in Italian. Passed through the further </a:t>
            </a:r>
            <a:r>
              <a:rPr lang="ja-JP" altLang="en-GB" sz="2400" dirty="0">
                <a:solidFill>
                  <a:srgbClr val="FFFFFF"/>
                </a:solidFill>
                <a:effectLst/>
                <a:latin typeface="Garamond" charset="0"/>
              </a:rPr>
              <a:t>‘</a:t>
            </a:r>
            <a:r>
              <a:rPr lang="en-GB" sz="2400" dirty="0">
                <a:solidFill>
                  <a:srgbClr val="FFFFFF"/>
                </a:solidFill>
                <a:effectLst/>
                <a:latin typeface="Garamond" charset="0"/>
              </a:rPr>
              <a:t>filter</a:t>
            </a:r>
            <a:r>
              <a:rPr lang="ja-JP" altLang="en-GB" sz="2400" dirty="0">
                <a:solidFill>
                  <a:srgbClr val="FFFFFF"/>
                </a:solidFill>
                <a:effectLst/>
                <a:latin typeface="Garamond" charset="0"/>
              </a:rPr>
              <a:t>’</a:t>
            </a:r>
            <a:r>
              <a:rPr lang="en-GB" sz="2400" dirty="0">
                <a:solidFill>
                  <a:srgbClr val="FFFFFF"/>
                </a:solidFill>
                <a:effectLst/>
                <a:latin typeface="Garamond" charset="0"/>
              </a:rPr>
              <a:t> of Enlightenment tolerance</a:t>
            </a:r>
            <a:endParaRPr lang="en-GB" sz="2400" b="1" dirty="0">
              <a:solidFill>
                <a:srgbClr val="FFFFFF"/>
              </a:solidFill>
              <a:effectLst/>
              <a:latin typeface="Garamond" charset="0"/>
            </a:endParaRPr>
          </a:p>
          <a:p>
            <a:pPr>
              <a:buFont typeface="Wingdings" charset="0"/>
              <a:buNone/>
            </a:pPr>
            <a:endParaRPr lang="en-GB" sz="2400" b="1" dirty="0">
              <a:solidFill>
                <a:srgbClr val="000090"/>
              </a:solidFill>
              <a:effectLst/>
              <a:latin typeface="Garamond" charset="0"/>
            </a:endParaRPr>
          </a:p>
          <a:p>
            <a:pPr>
              <a:buFont typeface="Wingdings" charset="0"/>
              <a:buNone/>
            </a:pPr>
            <a:endParaRPr lang="en-GB" sz="2400" b="1" dirty="0">
              <a:solidFill>
                <a:srgbClr val="000090"/>
              </a:solidFill>
              <a:effectLst/>
              <a:latin typeface="Garamond" charset="0"/>
            </a:endParaRPr>
          </a:p>
          <a:p>
            <a:pPr>
              <a:buFont typeface="Wingdings" charset="0"/>
              <a:buNone/>
            </a:pPr>
            <a:endParaRPr lang="en-GB" sz="2400" b="1" dirty="0">
              <a:solidFill>
                <a:srgbClr val="000090"/>
              </a:solidFill>
              <a:effectLst/>
              <a:latin typeface="Garamond" charset="0"/>
            </a:endParaRPr>
          </a:p>
          <a:p>
            <a:pPr>
              <a:buFont typeface="Wingdings" charset="0"/>
              <a:buNone/>
            </a:pPr>
            <a:endParaRPr lang="en-GB" sz="2400" b="1" dirty="0">
              <a:solidFill>
                <a:srgbClr val="000090"/>
              </a:solidFill>
              <a:effectLst/>
              <a:latin typeface="Garamond" charset="0"/>
            </a:endParaRPr>
          </a:p>
          <a:p>
            <a:pPr>
              <a:buFont typeface="Wingdings" charset="0"/>
              <a:buNone/>
            </a:pPr>
            <a:endParaRPr lang="en-GB" sz="2000" dirty="0">
              <a:solidFill>
                <a:srgbClr val="000090"/>
              </a:solidFill>
              <a:effectLst/>
              <a:latin typeface="Tahoma" charset="0"/>
            </a:endParaRPr>
          </a:p>
        </p:txBody>
      </p:sp>
      <p:pic>
        <p:nvPicPr>
          <p:cNvPr id="8196" name="Picture 5" descr="180px-MosesMendelssohn-von-AntonGraff-Kupferstich"/>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77050" y="1989138"/>
            <a:ext cx="1473200" cy="1655762"/>
          </a:xfrm>
          <a:prstGeom prst="rect">
            <a:avLst/>
          </a:prstGeom>
          <a:noFill/>
          <a:ln w="9525">
            <a:solidFill>
              <a:schemeClr val="folHlink"/>
            </a:solidFill>
            <a:miter lim="800000"/>
            <a:headEnd/>
            <a:tailEnd/>
          </a:ln>
          <a:extLst>
            <a:ext uri="{909E8E84-426E-40dd-AFC4-6F175D3DCCD1}">
              <a14:hiddenFill xmlns:a14="http://schemas.microsoft.com/office/drawing/2010/main">
                <a:solidFill>
                  <a:srgbClr val="FFFFFF"/>
                </a:solidFill>
              </a14:hiddenFill>
            </a:ext>
          </a:extLst>
        </p:spPr>
      </p:pic>
      <p:pic>
        <p:nvPicPr>
          <p:cNvPr id="8197" name="Picture 7" descr="395px-SaladinRexAegypti"/>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32588" y="4076700"/>
            <a:ext cx="1754187" cy="2260600"/>
          </a:xfrm>
          <a:prstGeom prst="rect">
            <a:avLst/>
          </a:prstGeom>
          <a:noFill/>
          <a:ln w="9525">
            <a:solidFill>
              <a:schemeClr val="folHlink"/>
            </a:solidFill>
            <a:miter lim="800000"/>
            <a:headEnd/>
            <a:tailEnd/>
          </a:ln>
          <a:extLst>
            <a:ext uri="{909E8E84-426E-40dd-AFC4-6F175D3DCCD1}">
              <a14:hiddenFill xmlns:a14="http://schemas.microsoft.com/office/drawing/2010/main">
                <a:solidFill>
                  <a:srgbClr val="FFFFFF"/>
                </a:solidFill>
              </a14:hiddenFill>
            </a:ext>
          </a:extLst>
        </p:spPr>
      </p:pic>
      <p:sp>
        <p:nvSpPr>
          <p:cNvPr id="8198" name="Text Box 8"/>
          <p:cNvSpPr txBox="1">
            <a:spLocks noChangeArrowheads="1"/>
          </p:cNvSpPr>
          <p:nvPr/>
        </p:nvSpPr>
        <p:spPr bwMode="auto">
          <a:xfrm>
            <a:off x="3924300" y="2205038"/>
            <a:ext cx="184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Tahoma" charset="0"/>
                <a:ea typeface="ＭＳ Ｐゴシック" charset="0"/>
              </a:defRPr>
            </a:lvl1pPr>
            <a:lvl2pPr marL="742950" indent="-285750" eaLnBrk="0" hangingPunct="0">
              <a:defRPr>
                <a:solidFill>
                  <a:schemeClr val="tx1"/>
                </a:solidFill>
                <a:latin typeface="Tahoma" charset="0"/>
                <a:ea typeface="ＭＳ Ｐゴシック" charset="0"/>
              </a:defRPr>
            </a:lvl2pPr>
            <a:lvl3pPr marL="1143000" indent="-228600" eaLnBrk="0" hangingPunct="0">
              <a:defRPr>
                <a:solidFill>
                  <a:schemeClr val="tx1"/>
                </a:solidFill>
                <a:latin typeface="Tahoma" charset="0"/>
                <a:ea typeface="ＭＳ Ｐゴシック" charset="0"/>
              </a:defRPr>
            </a:lvl3pPr>
            <a:lvl4pPr marL="1600200" indent="-228600" eaLnBrk="0" hangingPunct="0">
              <a:defRPr>
                <a:solidFill>
                  <a:schemeClr val="tx1"/>
                </a:solidFill>
                <a:latin typeface="Tahoma" charset="0"/>
                <a:ea typeface="ＭＳ Ｐゴシック" charset="0"/>
              </a:defRPr>
            </a:lvl4pPr>
            <a:lvl5pPr marL="2057400" indent="-228600" eaLnBrk="0" hangingPunct="0">
              <a:defRPr>
                <a:solidFill>
                  <a:schemeClr val="tx1"/>
                </a:solidFill>
                <a:latin typeface="Tahoma" charset="0"/>
                <a:ea typeface="ＭＳ Ｐゴシック" charset="0"/>
              </a:defRPr>
            </a:lvl5pPr>
            <a:lvl6pPr marL="2514600" indent="-228600" eaLnBrk="0" fontAlgn="base" hangingPunct="0">
              <a:spcBef>
                <a:spcPct val="0"/>
              </a:spcBef>
              <a:spcAft>
                <a:spcPct val="0"/>
              </a:spcAft>
              <a:defRPr>
                <a:solidFill>
                  <a:schemeClr val="tx1"/>
                </a:solidFill>
                <a:latin typeface="Tahoma" charset="0"/>
                <a:ea typeface="ＭＳ Ｐゴシック" charset="0"/>
              </a:defRPr>
            </a:lvl6pPr>
            <a:lvl7pPr marL="2971800" indent="-228600" eaLnBrk="0" fontAlgn="base" hangingPunct="0">
              <a:spcBef>
                <a:spcPct val="0"/>
              </a:spcBef>
              <a:spcAft>
                <a:spcPct val="0"/>
              </a:spcAft>
              <a:defRPr>
                <a:solidFill>
                  <a:schemeClr val="tx1"/>
                </a:solidFill>
                <a:latin typeface="Tahoma" charset="0"/>
                <a:ea typeface="ＭＳ Ｐゴシック" charset="0"/>
              </a:defRPr>
            </a:lvl7pPr>
            <a:lvl8pPr marL="3429000" indent="-228600" eaLnBrk="0" fontAlgn="base" hangingPunct="0">
              <a:spcBef>
                <a:spcPct val="0"/>
              </a:spcBef>
              <a:spcAft>
                <a:spcPct val="0"/>
              </a:spcAft>
              <a:defRPr>
                <a:solidFill>
                  <a:schemeClr val="tx1"/>
                </a:solidFill>
                <a:latin typeface="Tahoma" charset="0"/>
                <a:ea typeface="ＭＳ Ｐゴシック" charset="0"/>
              </a:defRPr>
            </a:lvl8pPr>
            <a:lvl9pPr marL="3886200" indent="-228600" eaLnBrk="0" fontAlgn="base" hangingPunct="0">
              <a:spcBef>
                <a:spcPct val="0"/>
              </a:spcBef>
              <a:spcAft>
                <a:spcPct val="0"/>
              </a:spcAft>
              <a:defRPr>
                <a:solidFill>
                  <a:schemeClr val="tx1"/>
                </a:solidFill>
                <a:latin typeface="Tahoma" charset="0"/>
                <a:ea typeface="ＭＳ Ｐゴシック" charset="0"/>
              </a:defRPr>
            </a:lvl9pPr>
          </a:lstStyle>
          <a:p>
            <a:pPr eaLnBrk="1" hangingPunct="1"/>
            <a:endParaRPr lang="en-US"/>
          </a:p>
        </p:txBody>
      </p:sp>
      <p:sp>
        <p:nvSpPr>
          <p:cNvPr id="8199" name="Text Box 9"/>
          <p:cNvSpPr txBox="1">
            <a:spLocks noChangeArrowheads="1"/>
          </p:cNvSpPr>
          <p:nvPr/>
        </p:nvSpPr>
        <p:spPr bwMode="auto">
          <a:xfrm>
            <a:off x="827088" y="2420938"/>
            <a:ext cx="5473700"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charset="0"/>
                <a:ea typeface="ＭＳ Ｐゴシック" charset="0"/>
              </a:defRPr>
            </a:lvl1pPr>
            <a:lvl2pPr marL="742950" indent="-285750" eaLnBrk="0" hangingPunct="0">
              <a:defRPr>
                <a:solidFill>
                  <a:schemeClr val="tx1"/>
                </a:solidFill>
                <a:latin typeface="Tahoma" charset="0"/>
                <a:ea typeface="ＭＳ Ｐゴシック" charset="0"/>
              </a:defRPr>
            </a:lvl2pPr>
            <a:lvl3pPr marL="1143000" indent="-228600" eaLnBrk="0" hangingPunct="0">
              <a:defRPr>
                <a:solidFill>
                  <a:schemeClr val="tx1"/>
                </a:solidFill>
                <a:latin typeface="Tahoma" charset="0"/>
                <a:ea typeface="ＭＳ Ｐゴシック" charset="0"/>
              </a:defRPr>
            </a:lvl3pPr>
            <a:lvl4pPr marL="1600200" indent="-228600" eaLnBrk="0" hangingPunct="0">
              <a:defRPr>
                <a:solidFill>
                  <a:schemeClr val="tx1"/>
                </a:solidFill>
                <a:latin typeface="Tahoma" charset="0"/>
                <a:ea typeface="ＭＳ Ｐゴシック" charset="0"/>
              </a:defRPr>
            </a:lvl4pPr>
            <a:lvl5pPr marL="2057400" indent="-228600" eaLnBrk="0" hangingPunct="0">
              <a:defRPr>
                <a:solidFill>
                  <a:schemeClr val="tx1"/>
                </a:solidFill>
                <a:latin typeface="Tahoma" charset="0"/>
                <a:ea typeface="ＭＳ Ｐゴシック" charset="0"/>
              </a:defRPr>
            </a:lvl5pPr>
            <a:lvl6pPr marL="2514600" indent="-228600" eaLnBrk="0" fontAlgn="base" hangingPunct="0">
              <a:spcBef>
                <a:spcPct val="0"/>
              </a:spcBef>
              <a:spcAft>
                <a:spcPct val="0"/>
              </a:spcAft>
              <a:defRPr>
                <a:solidFill>
                  <a:schemeClr val="tx1"/>
                </a:solidFill>
                <a:latin typeface="Tahoma" charset="0"/>
                <a:ea typeface="ＭＳ Ｐゴシック" charset="0"/>
              </a:defRPr>
            </a:lvl6pPr>
            <a:lvl7pPr marL="2971800" indent="-228600" eaLnBrk="0" fontAlgn="base" hangingPunct="0">
              <a:spcBef>
                <a:spcPct val="0"/>
              </a:spcBef>
              <a:spcAft>
                <a:spcPct val="0"/>
              </a:spcAft>
              <a:defRPr>
                <a:solidFill>
                  <a:schemeClr val="tx1"/>
                </a:solidFill>
                <a:latin typeface="Tahoma" charset="0"/>
                <a:ea typeface="ＭＳ Ｐゴシック" charset="0"/>
              </a:defRPr>
            </a:lvl7pPr>
            <a:lvl8pPr marL="3429000" indent="-228600" eaLnBrk="0" fontAlgn="base" hangingPunct="0">
              <a:spcBef>
                <a:spcPct val="0"/>
              </a:spcBef>
              <a:spcAft>
                <a:spcPct val="0"/>
              </a:spcAft>
              <a:defRPr>
                <a:solidFill>
                  <a:schemeClr val="tx1"/>
                </a:solidFill>
                <a:latin typeface="Tahoma" charset="0"/>
                <a:ea typeface="ＭＳ Ｐゴシック" charset="0"/>
              </a:defRPr>
            </a:lvl8pPr>
            <a:lvl9pPr marL="3886200" indent="-228600" eaLnBrk="0" fontAlgn="base" hangingPunct="0">
              <a:spcBef>
                <a:spcPct val="0"/>
              </a:spcBef>
              <a:spcAft>
                <a:spcPct val="0"/>
              </a:spcAft>
              <a:defRPr>
                <a:solidFill>
                  <a:schemeClr val="tx1"/>
                </a:solidFill>
                <a:latin typeface="Tahoma" charset="0"/>
                <a:ea typeface="ＭＳ Ｐゴシック" charset="0"/>
              </a:defRPr>
            </a:lvl9pPr>
          </a:lstStyle>
          <a:p>
            <a:pPr eaLnBrk="1" hangingPunct="1">
              <a:spcBef>
                <a:spcPct val="50000"/>
              </a:spcBef>
            </a:pPr>
            <a:r>
              <a:rPr lang="en-GB" sz="2400" b="1" dirty="0">
                <a:solidFill>
                  <a:srgbClr val="FFFFFF"/>
                </a:solidFill>
                <a:latin typeface="Garamond" charset="0"/>
              </a:rPr>
              <a:t>A </a:t>
            </a:r>
            <a:r>
              <a:rPr lang="ja-JP" altLang="en-GB" sz="2400" b="1" dirty="0">
                <a:solidFill>
                  <a:srgbClr val="FFFFFF"/>
                </a:solidFill>
                <a:latin typeface="Garamond" charset="0"/>
              </a:rPr>
              <a:t>‘</a:t>
            </a:r>
            <a:r>
              <a:rPr lang="en-GB" sz="2400" b="1" dirty="0" err="1">
                <a:solidFill>
                  <a:srgbClr val="FFFFFF"/>
                </a:solidFill>
                <a:latin typeface="Garamond" charset="0"/>
              </a:rPr>
              <a:t>Vorbild</a:t>
            </a:r>
            <a:r>
              <a:rPr lang="ja-JP" altLang="en-GB" sz="2400" b="1" dirty="0">
                <a:solidFill>
                  <a:srgbClr val="FFFFFF"/>
                </a:solidFill>
                <a:latin typeface="Garamond" charset="0"/>
              </a:rPr>
              <a:t>’</a:t>
            </a:r>
            <a:r>
              <a:rPr lang="en-GB" sz="2400" b="1" dirty="0">
                <a:solidFill>
                  <a:srgbClr val="FFFFFF"/>
                </a:solidFill>
                <a:latin typeface="Garamond" charset="0"/>
              </a:rPr>
              <a:t> for Nathan</a:t>
            </a:r>
            <a:r>
              <a:rPr lang="en-GB" sz="2400" dirty="0">
                <a:solidFill>
                  <a:srgbClr val="FFFFFF"/>
                </a:solidFill>
                <a:latin typeface="Garamond" charset="0"/>
              </a:rPr>
              <a:t>: Lessing</a:t>
            </a:r>
            <a:r>
              <a:rPr lang="ja-JP" altLang="en-GB" sz="2400" dirty="0">
                <a:solidFill>
                  <a:srgbClr val="FFFFFF"/>
                </a:solidFill>
                <a:latin typeface="Garamond" charset="0"/>
              </a:rPr>
              <a:t>’</a:t>
            </a:r>
            <a:r>
              <a:rPr lang="en-GB" sz="2400" dirty="0">
                <a:solidFill>
                  <a:srgbClr val="FFFFFF"/>
                </a:solidFill>
                <a:latin typeface="Garamond" charset="0"/>
              </a:rPr>
              <a:t>s friend, the Enlightened German-Jewish Philosopher Moses Mendelssohn (1729 – 1786).</a:t>
            </a:r>
          </a:p>
        </p:txBody>
      </p:sp>
      <p:sp>
        <p:nvSpPr>
          <p:cNvPr id="8200" name="Text Box 10"/>
          <p:cNvSpPr txBox="1">
            <a:spLocks noChangeArrowheads="1"/>
          </p:cNvSpPr>
          <p:nvPr/>
        </p:nvSpPr>
        <p:spPr bwMode="auto">
          <a:xfrm>
            <a:off x="827088" y="4149725"/>
            <a:ext cx="5759450" cy="24929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charset="0"/>
                <a:ea typeface="ＭＳ Ｐゴシック" charset="0"/>
              </a:defRPr>
            </a:lvl1pPr>
            <a:lvl2pPr marL="742950" indent="-285750" eaLnBrk="0" hangingPunct="0">
              <a:defRPr>
                <a:solidFill>
                  <a:schemeClr val="tx1"/>
                </a:solidFill>
                <a:latin typeface="Tahoma" charset="0"/>
                <a:ea typeface="ＭＳ Ｐゴシック" charset="0"/>
              </a:defRPr>
            </a:lvl2pPr>
            <a:lvl3pPr marL="1143000" indent="-228600" eaLnBrk="0" hangingPunct="0">
              <a:defRPr>
                <a:solidFill>
                  <a:schemeClr val="tx1"/>
                </a:solidFill>
                <a:latin typeface="Tahoma" charset="0"/>
                <a:ea typeface="ＭＳ Ｐゴシック" charset="0"/>
              </a:defRPr>
            </a:lvl3pPr>
            <a:lvl4pPr marL="1600200" indent="-228600" eaLnBrk="0" hangingPunct="0">
              <a:defRPr>
                <a:solidFill>
                  <a:schemeClr val="tx1"/>
                </a:solidFill>
                <a:latin typeface="Tahoma" charset="0"/>
                <a:ea typeface="ＭＳ Ｐゴシック" charset="0"/>
              </a:defRPr>
            </a:lvl4pPr>
            <a:lvl5pPr marL="2057400" indent="-228600" eaLnBrk="0" hangingPunct="0">
              <a:defRPr>
                <a:solidFill>
                  <a:schemeClr val="tx1"/>
                </a:solidFill>
                <a:latin typeface="Tahoma" charset="0"/>
                <a:ea typeface="ＭＳ Ｐゴシック" charset="0"/>
              </a:defRPr>
            </a:lvl5pPr>
            <a:lvl6pPr marL="2514600" indent="-228600" eaLnBrk="0" fontAlgn="base" hangingPunct="0">
              <a:spcBef>
                <a:spcPct val="0"/>
              </a:spcBef>
              <a:spcAft>
                <a:spcPct val="0"/>
              </a:spcAft>
              <a:defRPr>
                <a:solidFill>
                  <a:schemeClr val="tx1"/>
                </a:solidFill>
                <a:latin typeface="Tahoma" charset="0"/>
                <a:ea typeface="ＭＳ Ｐゴシック" charset="0"/>
              </a:defRPr>
            </a:lvl6pPr>
            <a:lvl7pPr marL="2971800" indent="-228600" eaLnBrk="0" fontAlgn="base" hangingPunct="0">
              <a:spcBef>
                <a:spcPct val="0"/>
              </a:spcBef>
              <a:spcAft>
                <a:spcPct val="0"/>
              </a:spcAft>
              <a:defRPr>
                <a:solidFill>
                  <a:schemeClr val="tx1"/>
                </a:solidFill>
                <a:latin typeface="Tahoma" charset="0"/>
                <a:ea typeface="ＭＳ Ｐゴシック" charset="0"/>
              </a:defRPr>
            </a:lvl7pPr>
            <a:lvl8pPr marL="3429000" indent="-228600" eaLnBrk="0" fontAlgn="base" hangingPunct="0">
              <a:spcBef>
                <a:spcPct val="0"/>
              </a:spcBef>
              <a:spcAft>
                <a:spcPct val="0"/>
              </a:spcAft>
              <a:defRPr>
                <a:solidFill>
                  <a:schemeClr val="tx1"/>
                </a:solidFill>
                <a:latin typeface="Tahoma" charset="0"/>
                <a:ea typeface="ＭＳ Ｐゴシック" charset="0"/>
              </a:defRPr>
            </a:lvl8pPr>
            <a:lvl9pPr marL="3886200" indent="-228600" eaLnBrk="0" fontAlgn="base" hangingPunct="0">
              <a:spcBef>
                <a:spcPct val="0"/>
              </a:spcBef>
              <a:spcAft>
                <a:spcPct val="0"/>
              </a:spcAft>
              <a:defRPr>
                <a:solidFill>
                  <a:schemeClr val="tx1"/>
                </a:solidFill>
                <a:latin typeface="Tahoma" charset="0"/>
                <a:ea typeface="ＭＳ Ｐゴシック" charset="0"/>
              </a:defRPr>
            </a:lvl9pPr>
          </a:lstStyle>
          <a:p>
            <a:pPr>
              <a:spcBef>
                <a:spcPct val="20000"/>
              </a:spcBef>
              <a:buClr>
                <a:schemeClr val="hlink"/>
              </a:buClr>
              <a:buSzPct val="65000"/>
              <a:buFont typeface="Wingdings" charset="0"/>
              <a:buNone/>
            </a:pPr>
            <a:r>
              <a:rPr lang="en-GB" sz="2400" b="1" dirty="0">
                <a:solidFill>
                  <a:srgbClr val="FFFFFF"/>
                </a:solidFill>
                <a:latin typeface="Garamond" charset="0"/>
              </a:rPr>
              <a:t>Saladin - </a:t>
            </a:r>
            <a:r>
              <a:rPr lang="en-GB" sz="2400" b="1" i="1" dirty="0">
                <a:solidFill>
                  <a:srgbClr val="FFFFFF"/>
                </a:solidFill>
                <a:latin typeface="Garamond" charset="0"/>
              </a:rPr>
              <a:t>Salah ad-Din Yusuf bin </a:t>
            </a:r>
            <a:r>
              <a:rPr lang="en-GB" sz="2400" b="1" i="1" dirty="0" err="1">
                <a:solidFill>
                  <a:srgbClr val="FFFFFF"/>
                </a:solidFill>
                <a:latin typeface="Garamond" charset="0"/>
              </a:rPr>
              <a:t>Ayyub</a:t>
            </a:r>
            <a:r>
              <a:rPr lang="en-GB" sz="2400" dirty="0">
                <a:solidFill>
                  <a:srgbClr val="FFFFFF"/>
                </a:solidFill>
                <a:latin typeface="Garamond" charset="0"/>
              </a:rPr>
              <a:t> </a:t>
            </a:r>
            <a:r>
              <a:rPr lang="en-US" sz="2400" dirty="0" err="1">
                <a:solidFill>
                  <a:srgbClr val="FFFFFF"/>
                </a:solidFill>
                <a:latin typeface="Garamond" charset="0"/>
              </a:rPr>
              <a:t>صلاح</a:t>
            </a:r>
            <a:r>
              <a:rPr lang="en-US" sz="2400" dirty="0">
                <a:solidFill>
                  <a:srgbClr val="FFFFFF"/>
                </a:solidFill>
                <a:latin typeface="Garamond" charset="0"/>
              </a:rPr>
              <a:t> </a:t>
            </a:r>
            <a:r>
              <a:rPr lang="en-US" sz="2400" dirty="0" err="1">
                <a:solidFill>
                  <a:srgbClr val="FFFFFF"/>
                </a:solidFill>
                <a:latin typeface="Garamond" charset="0"/>
              </a:rPr>
              <a:t>الدين</a:t>
            </a:r>
            <a:r>
              <a:rPr lang="en-US" sz="2400" dirty="0">
                <a:solidFill>
                  <a:srgbClr val="FFFFFF"/>
                </a:solidFill>
                <a:latin typeface="Garamond" charset="0"/>
              </a:rPr>
              <a:t> </a:t>
            </a:r>
            <a:r>
              <a:rPr lang="en-US" sz="2400" dirty="0" err="1">
                <a:solidFill>
                  <a:srgbClr val="FFFFFF"/>
                </a:solidFill>
                <a:latin typeface="Garamond" charset="0"/>
              </a:rPr>
              <a:t>يوسف</a:t>
            </a:r>
            <a:r>
              <a:rPr lang="en-US" sz="2400" dirty="0">
                <a:solidFill>
                  <a:srgbClr val="FFFFFF"/>
                </a:solidFill>
                <a:latin typeface="Garamond" charset="0"/>
              </a:rPr>
              <a:t> </a:t>
            </a:r>
            <a:r>
              <a:rPr lang="en-US" sz="2400" dirty="0" err="1">
                <a:solidFill>
                  <a:srgbClr val="FFFFFF"/>
                </a:solidFill>
                <a:latin typeface="Garamond" charset="0"/>
              </a:rPr>
              <a:t>بن</a:t>
            </a:r>
            <a:r>
              <a:rPr lang="en-US" sz="2400" dirty="0">
                <a:solidFill>
                  <a:srgbClr val="FFFFFF"/>
                </a:solidFill>
                <a:latin typeface="Garamond" charset="0"/>
              </a:rPr>
              <a:t> </a:t>
            </a:r>
            <a:r>
              <a:rPr lang="en-US" sz="2400" dirty="0" err="1">
                <a:solidFill>
                  <a:srgbClr val="FFFFFF"/>
                </a:solidFill>
                <a:latin typeface="Garamond" charset="0"/>
              </a:rPr>
              <a:t>أيّوب</a:t>
            </a:r>
            <a:endParaRPr lang="en-GB" sz="2400" dirty="0">
              <a:solidFill>
                <a:srgbClr val="FFFFFF"/>
              </a:solidFill>
              <a:latin typeface="Garamond" charset="0"/>
            </a:endParaRPr>
          </a:p>
          <a:p>
            <a:pPr eaLnBrk="1" hangingPunct="1">
              <a:spcBef>
                <a:spcPct val="50000"/>
              </a:spcBef>
            </a:pPr>
            <a:r>
              <a:rPr lang="en-GB" sz="2400" dirty="0">
                <a:solidFill>
                  <a:srgbClr val="FFFFFF"/>
                </a:solidFill>
                <a:latin typeface="Garamond" charset="0"/>
              </a:rPr>
              <a:t>A powerful ruler, depicted as a barbarian Muslim warrior king in European art – historically proven capable of some </a:t>
            </a:r>
            <a:r>
              <a:rPr lang="ja-JP" altLang="en-GB" sz="2400" dirty="0">
                <a:solidFill>
                  <a:srgbClr val="FFFFFF"/>
                </a:solidFill>
                <a:latin typeface="Garamond" charset="0"/>
              </a:rPr>
              <a:t>‘</a:t>
            </a:r>
            <a:r>
              <a:rPr lang="en-GB" sz="2400" dirty="0">
                <a:solidFill>
                  <a:srgbClr val="FFFFFF"/>
                </a:solidFill>
                <a:latin typeface="Garamond" charset="0"/>
              </a:rPr>
              <a:t>compromise</a:t>
            </a:r>
            <a:r>
              <a:rPr lang="ja-JP" altLang="en-GB" sz="2400" dirty="0">
                <a:solidFill>
                  <a:srgbClr val="FFFFFF"/>
                </a:solidFill>
                <a:latin typeface="Garamond" charset="0"/>
              </a:rPr>
              <a:t>’</a:t>
            </a:r>
            <a:r>
              <a:rPr lang="en-GB" sz="2400" dirty="0">
                <a:solidFill>
                  <a:srgbClr val="FFFFFF"/>
                </a:solidFill>
                <a:latin typeface="Garamond" charset="0"/>
              </a:rPr>
              <a:t> with Christian rulers.</a:t>
            </a:r>
          </a:p>
        </p:txBody>
      </p:sp>
    </p:spTree>
    <p:extLst>
      <p:ext uri="{BB962C8B-B14F-4D97-AF65-F5344CB8AC3E}">
        <p14:creationId xmlns:p14="http://schemas.microsoft.com/office/powerpoint/2010/main" val="3401051822"/>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Footer Placeholder 4"/>
          <p:cNvSpPr>
            <a:spLocks noGrp="1"/>
          </p:cNvSpPr>
          <p:nvPr>
            <p:ph type="ftr" sz="quarter" idx="11"/>
          </p:nvPr>
        </p:nvSpPr>
        <p:spPr/>
        <p:txBody>
          <a:bodyPr/>
          <a:lstStyle/>
          <a:p>
            <a:pPr>
              <a:defRPr/>
            </a:pPr>
            <a:r>
              <a:rPr lang="en-US"/>
              <a:t>Holocaust Lecture 2 Achinger</a:t>
            </a:r>
          </a:p>
        </p:txBody>
      </p:sp>
      <p:sp>
        <p:nvSpPr>
          <p:cNvPr id="16387"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377D36EA-A6E0-404A-9110-2A88A2FB0FF2}" type="slidenum">
              <a:rPr lang="en-US" sz="1200">
                <a:solidFill>
                  <a:srgbClr val="898989"/>
                </a:solidFill>
                <a:latin typeface="Calibri" charset="0"/>
              </a:rPr>
              <a:pPr eaLnBrk="1" hangingPunct="1"/>
              <a:t>2</a:t>
            </a:fld>
            <a:endParaRPr lang="en-US" sz="1200">
              <a:solidFill>
                <a:srgbClr val="898989"/>
              </a:solidFill>
              <a:latin typeface="Calibri" charset="0"/>
            </a:endParaRPr>
          </a:p>
        </p:txBody>
      </p:sp>
      <p:sp>
        <p:nvSpPr>
          <p:cNvPr id="4098" name="Rectangle 2"/>
          <p:cNvSpPr>
            <a:spLocks noGrp="1" noChangeArrowheads="1"/>
          </p:cNvSpPr>
          <p:nvPr>
            <p:ph type="title"/>
          </p:nvPr>
        </p:nvSpPr>
        <p:spPr/>
        <p:txBody>
          <a:bodyPr>
            <a:normAutofit/>
          </a:bodyPr>
          <a:lstStyle/>
          <a:p>
            <a:pPr marL="838200" indent="-838200" eaLnBrk="1" hangingPunct="1">
              <a:buFontTx/>
              <a:buAutoNum type="arabicPeriod"/>
            </a:pPr>
            <a:r>
              <a:rPr lang="en-GB" sz="1600" b="1" u="sng">
                <a:latin typeface="Calibri" charset="0"/>
              </a:rPr>
              <a:t>The history of anti-Semitism</a:t>
            </a:r>
            <a:br>
              <a:rPr lang="en-GB" sz="1600" b="1" u="sng">
                <a:latin typeface="Calibri" charset="0"/>
              </a:rPr>
            </a:br>
            <a:r>
              <a:rPr lang="en-GB" sz="1600" b="1" u="sng">
                <a:latin typeface="Calibri" charset="0"/>
              </a:rPr>
              <a:t/>
            </a:r>
            <a:br>
              <a:rPr lang="en-GB" sz="1600" b="1" u="sng">
                <a:latin typeface="Calibri" charset="0"/>
              </a:rPr>
            </a:br>
            <a:r>
              <a:rPr lang="en-GB" sz="2600" b="1">
                <a:effectLst>
                  <a:outerShdw blurRad="38100" dist="38100" dir="2700000" algn="tl">
                    <a:srgbClr val="DDDDDD"/>
                  </a:outerShdw>
                </a:effectLst>
                <a:latin typeface="Calibri" charset="0"/>
              </a:rPr>
              <a:t>1.1. Medieval anti-Judaism</a:t>
            </a:r>
            <a:r>
              <a:rPr lang="en-GB" sz="3200">
                <a:latin typeface="Calibri" charset="0"/>
              </a:rPr>
              <a:t> </a:t>
            </a:r>
            <a:endParaRPr lang="en-US" sz="3200">
              <a:latin typeface="Calibri" charset="0"/>
            </a:endParaRPr>
          </a:p>
        </p:txBody>
      </p:sp>
      <p:sp>
        <p:nvSpPr>
          <p:cNvPr id="16389" name="Rectangle 3"/>
          <p:cNvSpPr>
            <a:spLocks noGrp="1" noChangeArrowheads="1"/>
          </p:cNvSpPr>
          <p:nvPr>
            <p:ph type="body" idx="1"/>
          </p:nvPr>
        </p:nvSpPr>
        <p:spPr/>
        <p:txBody>
          <a:bodyPr/>
          <a:lstStyle/>
          <a:p>
            <a:pPr eaLnBrk="1" hangingPunct="1">
              <a:buFontTx/>
              <a:buNone/>
            </a:pPr>
            <a:r>
              <a:rPr lang="en-GB">
                <a:latin typeface="Calibri" charset="0"/>
              </a:rPr>
              <a:t>   </a:t>
            </a:r>
            <a:r>
              <a:rPr lang="en-GB" i="1" u="sng">
                <a:latin typeface="Calibri" charset="0"/>
              </a:rPr>
              <a:t>Ideology</a:t>
            </a:r>
            <a:r>
              <a:rPr lang="en-GB">
                <a:latin typeface="Calibri" charset="0"/>
              </a:rPr>
              <a:t>:</a:t>
            </a:r>
          </a:p>
          <a:p>
            <a:pPr eaLnBrk="1" hangingPunct="1"/>
            <a:r>
              <a:rPr lang="en-GB" sz="2800">
                <a:latin typeface="Calibri" charset="0"/>
              </a:rPr>
              <a:t>Religious motivation and legitimation of hatred and discrimination (Jews as murderers of Christ, as stubborn deniers of the truth of the Christian faith etc.).</a:t>
            </a:r>
          </a:p>
          <a:p>
            <a:pPr eaLnBrk="1" hangingPunct="1"/>
            <a:r>
              <a:rPr lang="en-GB" sz="2800">
                <a:latin typeface="Calibri" charset="0"/>
              </a:rPr>
              <a:t>Popular superstition (Jews as sorcerers, in league with the devil, sacrificing Christian children, poisoning the wells and spreading the plague etc.) (slides 3,4).</a:t>
            </a:r>
            <a:endParaRPr lang="en-US" sz="2800">
              <a:latin typeface="Calibri" charset="0"/>
            </a:endParaRPr>
          </a:p>
        </p:txBody>
      </p:sp>
    </p:spTree>
    <p:extLst>
      <p:ext uri="{BB962C8B-B14F-4D97-AF65-F5344CB8AC3E}">
        <p14:creationId xmlns:p14="http://schemas.microsoft.com/office/powerpoint/2010/main" val="3453286365"/>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pPr eaLnBrk="1" hangingPunct="1"/>
            <a:r>
              <a:rPr lang="en-GB" sz="3200">
                <a:latin typeface="Calibri" charset="0"/>
              </a:rPr>
              <a:t>Lavater and Lessing visit Moses Mendelssohn</a:t>
            </a:r>
          </a:p>
        </p:txBody>
      </p:sp>
      <p:pic>
        <p:nvPicPr>
          <p:cNvPr id="31747" name="Content Placeholder 7" descr="lessing and lavater meet mndelssohn.jpg"/>
          <p:cNvPicPr>
            <a:picLocks noGrp="1" noChangeAspect="1"/>
          </p:cNvPicPr>
          <p:nvPr>
            <p:ph sz="half" idx="1"/>
          </p:nvPr>
        </p:nvPicPr>
        <p:blipFill>
          <a:blip r:embed="rId2">
            <a:extLst>
              <a:ext uri="{28A0092B-C50C-407E-A947-70E740481C1C}">
                <a14:useLocalDpi xmlns:a14="http://schemas.microsoft.com/office/drawing/2010/main" val="0"/>
              </a:ext>
            </a:extLst>
          </a:blip>
          <a:srcRect/>
          <a:stretch>
            <a:fillRect/>
          </a:stretch>
        </p:blipFill>
        <p:spPr>
          <a:xfrm>
            <a:off x="971550" y="1196975"/>
            <a:ext cx="4210050" cy="4953000"/>
          </a:xfrm>
        </p:spPr>
      </p:pic>
      <p:sp>
        <p:nvSpPr>
          <p:cNvPr id="31748" name="Content Placeholder 6"/>
          <p:cNvSpPr>
            <a:spLocks noGrp="1"/>
          </p:cNvSpPr>
          <p:nvPr>
            <p:ph sz="half" idx="2"/>
          </p:nvPr>
        </p:nvSpPr>
        <p:spPr>
          <a:xfrm>
            <a:off x="5435600" y="1600200"/>
            <a:ext cx="3251200" cy="4525963"/>
          </a:xfrm>
        </p:spPr>
        <p:txBody>
          <a:bodyPr/>
          <a:lstStyle/>
          <a:p>
            <a:pPr eaLnBrk="1" hangingPunct="1">
              <a:buFont typeface="Arial" charset="0"/>
              <a:buNone/>
            </a:pPr>
            <a:endParaRPr lang="en-GB">
              <a:latin typeface="Calibri" charset="0"/>
            </a:endParaRPr>
          </a:p>
          <a:p>
            <a:pPr eaLnBrk="1" hangingPunct="1">
              <a:buFont typeface="Arial" charset="0"/>
              <a:buNone/>
            </a:pPr>
            <a:endParaRPr lang="en-GB">
              <a:latin typeface="Calibri" charset="0"/>
            </a:endParaRPr>
          </a:p>
          <a:p>
            <a:pPr eaLnBrk="1" hangingPunct="1">
              <a:buFont typeface="Arial" charset="0"/>
              <a:buNone/>
            </a:pPr>
            <a:endParaRPr lang="en-GB">
              <a:latin typeface="Calibri" charset="0"/>
            </a:endParaRPr>
          </a:p>
          <a:p>
            <a:pPr eaLnBrk="1" hangingPunct="1">
              <a:buFont typeface="Arial" charset="0"/>
              <a:buNone/>
            </a:pPr>
            <a:endParaRPr lang="en-GB">
              <a:latin typeface="Calibri" charset="0"/>
            </a:endParaRPr>
          </a:p>
          <a:p>
            <a:pPr eaLnBrk="1" hangingPunct="1">
              <a:buFont typeface="Arial" charset="0"/>
              <a:buNone/>
            </a:pPr>
            <a:endParaRPr lang="en-GB">
              <a:latin typeface="Calibri" charset="0"/>
            </a:endParaRPr>
          </a:p>
          <a:p>
            <a:pPr eaLnBrk="1" hangingPunct="1">
              <a:buFont typeface="Arial" charset="0"/>
              <a:buNone/>
            </a:pPr>
            <a:endParaRPr lang="en-GB">
              <a:latin typeface="Calibri" charset="0"/>
            </a:endParaRPr>
          </a:p>
          <a:p>
            <a:pPr eaLnBrk="1" hangingPunct="1">
              <a:buFont typeface="Arial" charset="0"/>
              <a:buNone/>
            </a:pPr>
            <a:r>
              <a:rPr lang="en-GB">
                <a:latin typeface="Calibri" charset="0"/>
              </a:rPr>
              <a:t>Moritz Daniel Oppenheim (1856) </a:t>
            </a:r>
            <a:br>
              <a:rPr lang="en-GB">
                <a:latin typeface="Calibri" charset="0"/>
              </a:rPr>
            </a:br>
            <a:endParaRPr lang="en-GB">
              <a:latin typeface="Calibri" charset="0"/>
            </a:endParaRPr>
          </a:p>
        </p:txBody>
      </p:sp>
    </p:spTree>
    <p:extLst>
      <p:ext uri="{BB962C8B-B14F-4D97-AF65-F5344CB8AC3E}">
        <p14:creationId xmlns:p14="http://schemas.microsoft.com/office/powerpoint/2010/main" val="14735948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Footer Placeholder 4"/>
          <p:cNvSpPr>
            <a:spLocks noGrp="1"/>
          </p:cNvSpPr>
          <p:nvPr>
            <p:ph type="ftr" sz="quarter" idx="11"/>
          </p:nvPr>
        </p:nvSpPr>
        <p:spPr/>
        <p:txBody>
          <a:bodyPr/>
          <a:lstStyle/>
          <a:p>
            <a:pPr>
              <a:defRPr/>
            </a:pPr>
            <a:r>
              <a:rPr lang="en-US"/>
              <a:t>Holocaust Lecture 2 Achinger</a:t>
            </a:r>
          </a:p>
        </p:txBody>
      </p:sp>
      <p:sp>
        <p:nvSpPr>
          <p:cNvPr id="17411"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5ED7E0BB-8DC2-2E4F-B356-61664ADD06AB}" type="slidenum">
              <a:rPr lang="en-US" sz="1200">
                <a:solidFill>
                  <a:srgbClr val="898989"/>
                </a:solidFill>
                <a:latin typeface="Calibri" charset="0"/>
              </a:rPr>
              <a:pPr eaLnBrk="1" hangingPunct="1"/>
              <a:t>3</a:t>
            </a:fld>
            <a:endParaRPr lang="en-US" sz="1200">
              <a:solidFill>
                <a:srgbClr val="898989"/>
              </a:solidFill>
              <a:latin typeface="Calibri" charset="0"/>
            </a:endParaRPr>
          </a:p>
        </p:txBody>
      </p:sp>
      <p:sp>
        <p:nvSpPr>
          <p:cNvPr id="69634" name="Rectangle 2"/>
          <p:cNvSpPr>
            <a:spLocks noGrp="1" noChangeArrowheads="1"/>
          </p:cNvSpPr>
          <p:nvPr>
            <p:ph type="title"/>
          </p:nvPr>
        </p:nvSpPr>
        <p:spPr>
          <a:xfrm>
            <a:off x="827088" y="1052513"/>
            <a:ext cx="8316912" cy="561975"/>
          </a:xfrm>
        </p:spPr>
        <p:txBody>
          <a:bodyPr>
            <a:normAutofit/>
          </a:bodyPr>
          <a:lstStyle/>
          <a:p>
            <a:pPr eaLnBrk="1" hangingPunct="1"/>
            <a:r>
              <a:rPr lang="en-US" sz="2800">
                <a:effectLst>
                  <a:outerShdw blurRad="38100" dist="38100" dir="2700000" algn="tl">
                    <a:srgbClr val="DDDDDD"/>
                  </a:outerShdw>
                </a:effectLst>
                <a:latin typeface="Calibri" charset="0"/>
              </a:rPr>
              <a:t>Judenverbrennung im Mittelalter</a:t>
            </a:r>
          </a:p>
        </p:txBody>
      </p:sp>
      <p:pic>
        <p:nvPicPr>
          <p:cNvPr id="17413" name="Picture 3" descr="Judenverbrennung00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755650" y="1989138"/>
            <a:ext cx="7777163" cy="6329362"/>
          </a:xfrm>
          <a:noFill/>
        </p:spPr>
      </p:pic>
      <p:sp>
        <p:nvSpPr>
          <p:cNvPr id="17414" name="Text Box 4"/>
          <p:cNvSpPr txBox="1">
            <a:spLocks noChangeArrowheads="1"/>
          </p:cNvSpPr>
          <p:nvPr/>
        </p:nvSpPr>
        <p:spPr bwMode="auto">
          <a:xfrm>
            <a:off x="1042988" y="5516563"/>
            <a:ext cx="4824412"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spcBef>
                <a:spcPct val="50000"/>
              </a:spcBef>
            </a:pPr>
            <a:r>
              <a:rPr lang="en-US" sz="1000">
                <a:latin typeface="Calibri" charset="0"/>
              </a:rPr>
              <a:t>Source: Deutsch-j</a:t>
            </a:r>
            <a:r>
              <a:rPr lang="en-US" sz="1000">
                <a:latin typeface="Calibri" charset="0"/>
                <a:cs typeface="Arial" charset="0"/>
              </a:rPr>
              <a:t>üdische Geschichte in der Neuzeit, vol. 1, p. 52</a:t>
            </a:r>
          </a:p>
        </p:txBody>
      </p:sp>
    </p:spTree>
    <p:extLst>
      <p:ext uri="{BB962C8B-B14F-4D97-AF65-F5344CB8AC3E}">
        <p14:creationId xmlns:p14="http://schemas.microsoft.com/office/powerpoint/2010/main" val="1621868372"/>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Footer Placeholder 4"/>
          <p:cNvSpPr>
            <a:spLocks noGrp="1"/>
          </p:cNvSpPr>
          <p:nvPr>
            <p:ph type="ftr" sz="quarter" idx="11"/>
          </p:nvPr>
        </p:nvSpPr>
        <p:spPr/>
        <p:txBody>
          <a:bodyPr/>
          <a:lstStyle/>
          <a:p>
            <a:pPr>
              <a:defRPr/>
            </a:pPr>
            <a:r>
              <a:rPr lang="en-US"/>
              <a:t>Holocaust Lecture 2 Achinger</a:t>
            </a:r>
          </a:p>
        </p:txBody>
      </p:sp>
      <p:sp>
        <p:nvSpPr>
          <p:cNvPr id="18435"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C4972FCC-5DE0-7443-873D-B684E6F56AAD}" type="slidenum">
              <a:rPr lang="en-US" sz="1200">
                <a:solidFill>
                  <a:srgbClr val="898989"/>
                </a:solidFill>
                <a:latin typeface="Calibri" charset="0"/>
              </a:rPr>
              <a:pPr eaLnBrk="1" hangingPunct="1"/>
              <a:t>4</a:t>
            </a:fld>
            <a:endParaRPr lang="en-US" sz="1200">
              <a:solidFill>
                <a:srgbClr val="898989"/>
              </a:solidFill>
              <a:latin typeface="Calibri" charset="0"/>
            </a:endParaRPr>
          </a:p>
        </p:txBody>
      </p:sp>
      <p:sp>
        <p:nvSpPr>
          <p:cNvPr id="18436" name="Rectangle 4"/>
          <p:cNvSpPr>
            <a:spLocks noGrp="1" noChangeArrowheads="1"/>
          </p:cNvSpPr>
          <p:nvPr>
            <p:ph type="title"/>
          </p:nvPr>
        </p:nvSpPr>
        <p:spPr/>
        <p:txBody>
          <a:bodyPr/>
          <a:lstStyle/>
          <a:p>
            <a:pPr eaLnBrk="1" hangingPunct="1"/>
            <a:r>
              <a:rPr lang="en-GB">
                <a:latin typeface="Calibri" charset="0"/>
              </a:rPr>
              <a:t>Antisemitic woodcut, late 15</a:t>
            </a:r>
            <a:r>
              <a:rPr lang="en-GB" baseline="30000">
                <a:latin typeface="Calibri" charset="0"/>
              </a:rPr>
              <a:t>th</a:t>
            </a:r>
            <a:r>
              <a:rPr lang="en-GB">
                <a:latin typeface="Calibri" charset="0"/>
              </a:rPr>
              <a:t> ct.</a:t>
            </a:r>
          </a:p>
        </p:txBody>
      </p:sp>
      <p:pic>
        <p:nvPicPr>
          <p:cNvPr id="18437" name="Picture 6" descr="antisemitic woodcut late c15"/>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1871663" y="1881188"/>
            <a:ext cx="5400675" cy="3962400"/>
          </a:xfrm>
          <a:noFill/>
        </p:spPr>
      </p:pic>
    </p:spTree>
    <p:extLst>
      <p:ext uri="{BB962C8B-B14F-4D97-AF65-F5344CB8AC3E}">
        <p14:creationId xmlns:p14="http://schemas.microsoft.com/office/powerpoint/2010/main" val="12391658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Footer Placeholder 4"/>
          <p:cNvSpPr>
            <a:spLocks noGrp="1"/>
          </p:cNvSpPr>
          <p:nvPr>
            <p:ph type="ftr" sz="quarter" idx="11"/>
          </p:nvPr>
        </p:nvSpPr>
        <p:spPr/>
        <p:txBody>
          <a:bodyPr/>
          <a:lstStyle/>
          <a:p>
            <a:pPr>
              <a:defRPr/>
            </a:pPr>
            <a:endParaRPr lang="en-US"/>
          </a:p>
        </p:txBody>
      </p:sp>
      <p:sp>
        <p:nvSpPr>
          <p:cNvPr id="19459"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684D789F-7A11-1742-A621-84108119B7BD}" type="slidenum">
              <a:rPr lang="en-US" sz="1200">
                <a:solidFill>
                  <a:srgbClr val="898989"/>
                </a:solidFill>
                <a:latin typeface="Calibri" charset="0"/>
              </a:rPr>
              <a:pPr eaLnBrk="1" hangingPunct="1"/>
              <a:t>5</a:t>
            </a:fld>
            <a:endParaRPr lang="en-US" sz="1200">
              <a:solidFill>
                <a:srgbClr val="898989"/>
              </a:solidFill>
              <a:latin typeface="Calibri" charset="0"/>
            </a:endParaRPr>
          </a:p>
        </p:txBody>
      </p:sp>
      <p:sp>
        <p:nvSpPr>
          <p:cNvPr id="5122" name="Rectangle 2"/>
          <p:cNvSpPr>
            <a:spLocks noGrp="1" noChangeArrowheads="1"/>
          </p:cNvSpPr>
          <p:nvPr>
            <p:ph type="title"/>
          </p:nvPr>
        </p:nvSpPr>
        <p:spPr/>
        <p:txBody>
          <a:bodyPr>
            <a:normAutofit/>
          </a:bodyPr>
          <a:lstStyle/>
          <a:p>
            <a:pPr marL="838200" indent="-838200" eaLnBrk="1" hangingPunct="1">
              <a:buFontTx/>
              <a:buAutoNum type="arabicPeriod"/>
            </a:pPr>
            <a:r>
              <a:rPr lang="en-GB" sz="1600" b="1" u="sng">
                <a:latin typeface="Calibri" charset="0"/>
              </a:rPr>
              <a:t>The history of anti-Semitism</a:t>
            </a:r>
            <a:br>
              <a:rPr lang="en-GB" sz="1600" b="1" u="sng">
                <a:latin typeface="Calibri" charset="0"/>
              </a:rPr>
            </a:br>
            <a:r>
              <a:rPr lang="en-GB" sz="1600" b="1" u="sng">
                <a:latin typeface="Calibri" charset="0"/>
              </a:rPr>
              <a:t/>
            </a:r>
            <a:br>
              <a:rPr lang="en-GB" sz="1600" b="1" u="sng">
                <a:latin typeface="Calibri" charset="0"/>
              </a:rPr>
            </a:br>
            <a:r>
              <a:rPr lang="en-GB" sz="2600" b="1">
                <a:effectLst>
                  <a:outerShdw blurRad="38100" dist="38100" dir="2700000" algn="tl">
                    <a:srgbClr val="DDDDDD"/>
                  </a:outerShdw>
                </a:effectLst>
                <a:latin typeface="Calibri" charset="0"/>
              </a:rPr>
              <a:t>1.1. Medieval anti-Judaism</a:t>
            </a:r>
            <a:r>
              <a:rPr lang="en-GB" sz="3200">
                <a:latin typeface="Calibri" charset="0"/>
              </a:rPr>
              <a:t> </a:t>
            </a:r>
            <a:endParaRPr lang="en-US" sz="3200">
              <a:latin typeface="Calibri" charset="0"/>
            </a:endParaRPr>
          </a:p>
        </p:txBody>
      </p:sp>
      <p:sp>
        <p:nvSpPr>
          <p:cNvPr id="19461" name="Rectangle 3"/>
          <p:cNvSpPr>
            <a:spLocks noGrp="1" noChangeArrowheads="1"/>
          </p:cNvSpPr>
          <p:nvPr>
            <p:ph type="body" idx="1"/>
          </p:nvPr>
        </p:nvSpPr>
        <p:spPr/>
        <p:txBody>
          <a:bodyPr/>
          <a:lstStyle/>
          <a:p>
            <a:pPr eaLnBrk="1" hangingPunct="1">
              <a:lnSpc>
                <a:spcPct val="80000"/>
              </a:lnSpc>
              <a:buFontTx/>
              <a:buNone/>
            </a:pPr>
            <a:r>
              <a:rPr lang="en-GB" sz="2800" dirty="0">
                <a:latin typeface="Calibri" charset="0"/>
              </a:rPr>
              <a:t>   </a:t>
            </a:r>
            <a:r>
              <a:rPr lang="en-GB" sz="2800" i="1" u="sng" dirty="0">
                <a:latin typeface="Calibri" charset="0"/>
              </a:rPr>
              <a:t>Social situation</a:t>
            </a:r>
            <a:r>
              <a:rPr lang="en-GB" sz="2800" dirty="0">
                <a:latin typeface="Calibri" charset="0"/>
              </a:rPr>
              <a:t>:</a:t>
            </a:r>
          </a:p>
          <a:p>
            <a:pPr eaLnBrk="1" hangingPunct="1">
              <a:lnSpc>
                <a:spcPct val="80000"/>
              </a:lnSpc>
              <a:buFontTx/>
              <a:buNone/>
            </a:pPr>
            <a:endParaRPr lang="en-GB" sz="2800" dirty="0">
              <a:latin typeface="Calibri" charset="0"/>
            </a:endParaRPr>
          </a:p>
          <a:p>
            <a:pPr eaLnBrk="1" hangingPunct="1">
              <a:lnSpc>
                <a:spcPct val="80000"/>
              </a:lnSpc>
            </a:pPr>
            <a:r>
              <a:rPr lang="en-GB" sz="2000" dirty="0">
                <a:latin typeface="Calibri" charset="0"/>
              </a:rPr>
              <a:t>Exclusion of Jews from owning land and from membership in the guilds – which means: they could not become farmers or craftsmen.</a:t>
            </a:r>
          </a:p>
          <a:p>
            <a:pPr eaLnBrk="1" hangingPunct="1">
              <a:lnSpc>
                <a:spcPct val="80000"/>
              </a:lnSpc>
              <a:buFontTx/>
              <a:buNone/>
            </a:pPr>
            <a:endParaRPr lang="en-GB" sz="2000" dirty="0">
              <a:latin typeface="Calibri" charset="0"/>
            </a:endParaRPr>
          </a:p>
          <a:p>
            <a:pPr eaLnBrk="1" hangingPunct="1">
              <a:lnSpc>
                <a:spcPct val="80000"/>
              </a:lnSpc>
            </a:pPr>
            <a:r>
              <a:rPr lang="en-GB" sz="2000" dirty="0">
                <a:latin typeface="Calibri" charset="0"/>
              </a:rPr>
              <a:t>Therefore: many Jews had to survive on money lending, pawn broking or peddling (slide 6).</a:t>
            </a:r>
          </a:p>
          <a:p>
            <a:pPr eaLnBrk="1" hangingPunct="1">
              <a:lnSpc>
                <a:spcPct val="80000"/>
              </a:lnSpc>
              <a:buFontTx/>
              <a:buNone/>
            </a:pPr>
            <a:endParaRPr lang="en-GB" sz="2000" dirty="0">
              <a:latin typeface="Calibri" charset="0"/>
            </a:endParaRPr>
          </a:p>
          <a:p>
            <a:pPr eaLnBrk="1" hangingPunct="1">
              <a:lnSpc>
                <a:spcPct val="80000"/>
              </a:lnSpc>
            </a:pPr>
            <a:r>
              <a:rPr lang="en-GB" sz="2000" dirty="0">
                <a:latin typeface="Calibri" charset="0"/>
              </a:rPr>
              <a:t>Jews had hardly any rights (e.g. to stay in a particular place) and therefore were dependent on protection by the prince or local ruler.</a:t>
            </a:r>
          </a:p>
          <a:p>
            <a:pPr eaLnBrk="1" hangingPunct="1">
              <a:lnSpc>
                <a:spcPct val="80000"/>
              </a:lnSpc>
              <a:buFontTx/>
              <a:buNone/>
            </a:pPr>
            <a:endParaRPr lang="en-GB" sz="2000" dirty="0">
              <a:latin typeface="Calibri" charset="0"/>
            </a:endParaRPr>
          </a:p>
          <a:p>
            <a:pPr eaLnBrk="1" hangingPunct="1">
              <a:lnSpc>
                <a:spcPct val="80000"/>
              </a:lnSpc>
            </a:pPr>
            <a:r>
              <a:rPr lang="en-GB" sz="2000" dirty="0">
                <a:latin typeface="Calibri" charset="0"/>
              </a:rPr>
              <a:t>Jews were forced to largely lived a life apart from the gentile population (often in ghettos) and were made clearly visible as ‘different’ (e.g. through imposed special clothing).</a:t>
            </a:r>
          </a:p>
        </p:txBody>
      </p:sp>
    </p:spTree>
    <p:extLst>
      <p:ext uri="{BB962C8B-B14F-4D97-AF65-F5344CB8AC3E}">
        <p14:creationId xmlns:p14="http://schemas.microsoft.com/office/powerpoint/2010/main" val="2245058743"/>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Footer Placeholder 3"/>
          <p:cNvSpPr>
            <a:spLocks noGrp="1"/>
          </p:cNvSpPr>
          <p:nvPr>
            <p:ph type="ftr" sz="quarter" idx="11"/>
          </p:nvPr>
        </p:nvSpPr>
        <p:spPr/>
        <p:txBody>
          <a:bodyPr/>
          <a:lstStyle/>
          <a:p>
            <a:pPr>
              <a:defRPr/>
            </a:pPr>
            <a:endParaRPr lang="en-US"/>
          </a:p>
        </p:txBody>
      </p:sp>
      <p:sp>
        <p:nvSpPr>
          <p:cNvPr id="20483" name="Slide Number Placeholder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C0559763-C790-1D45-8B2C-B80B8512E855}" type="slidenum">
              <a:rPr lang="en-US" sz="1200">
                <a:solidFill>
                  <a:srgbClr val="898989"/>
                </a:solidFill>
                <a:latin typeface="Calibri" charset="0"/>
              </a:rPr>
              <a:pPr eaLnBrk="1" hangingPunct="1"/>
              <a:t>6</a:t>
            </a:fld>
            <a:endParaRPr lang="en-US" sz="1200">
              <a:solidFill>
                <a:srgbClr val="898989"/>
              </a:solidFill>
              <a:latin typeface="Calibri" charset="0"/>
            </a:endParaRPr>
          </a:p>
        </p:txBody>
      </p:sp>
      <p:sp>
        <p:nvSpPr>
          <p:cNvPr id="20484" name="Rectangle 8"/>
          <p:cNvSpPr>
            <a:spLocks noGrp="1" noChangeArrowheads="1"/>
          </p:cNvSpPr>
          <p:nvPr>
            <p:ph type="title"/>
          </p:nvPr>
        </p:nvSpPr>
        <p:spPr/>
        <p:txBody>
          <a:bodyPr/>
          <a:lstStyle/>
          <a:p>
            <a:pPr eaLnBrk="1" hangingPunct="1"/>
            <a:r>
              <a:rPr lang="en-US" sz="3200">
                <a:latin typeface="Calibri" charset="0"/>
              </a:rPr>
              <a:t>J</a:t>
            </a:r>
            <a:r>
              <a:rPr lang="en-US" sz="3200">
                <a:latin typeface="Calibri" charset="0"/>
                <a:cs typeface="Arial" charset="0"/>
              </a:rPr>
              <a:t>üdischer Geldverleiher</a:t>
            </a:r>
          </a:p>
        </p:txBody>
      </p:sp>
      <p:pic>
        <p:nvPicPr>
          <p:cNvPr id="20485" name="Picture 7" descr="Bauer &amp; Geldverleiher"/>
          <p:cNvPicPr>
            <a:picLocks noGrp="1" noChangeAspect="1" noChangeArrowheads="1"/>
          </p:cNvPicPr>
          <p:nvPr>
            <p:ph idx="4294967295"/>
          </p:nvPr>
        </p:nvPicPr>
        <p:blipFill>
          <a:blip r:embed="rId2">
            <a:extLst>
              <a:ext uri="{28A0092B-C50C-407E-A947-70E740481C1C}">
                <a14:useLocalDpi xmlns:a14="http://schemas.microsoft.com/office/drawing/2010/main" val="0"/>
              </a:ext>
            </a:extLst>
          </a:blip>
          <a:srcRect/>
          <a:stretch>
            <a:fillRect/>
          </a:stretch>
        </p:blipFill>
        <p:spPr>
          <a:xfrm>
            <a:off x="-2844800" y="1628775"/>
            <a:ext cx="9144000" cy="4665663"/>
          </a:xfrm>
          <a:noFill/>
        </p:spPr>
      </p:pic>
      <p:sp>
        <p:nvSpPr>
          <p:cNvPr id="20486" name="Text Box 9"/>
          <p:cNvSpPr txBox="1">
            <a:spLocks noChangeArrowheads="1"/>
          </p:cNvSpPr>
          <p:nvPr/>
        </p:nvSpPr>
        <p:spPr bwMode="auto">
          <a:xfrm>
            <a:off x="2195513" y="1484313"/>
            <a:ext cx="4392612"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spcBef>
                <a:spcPct val="50000"/>
              </a:spcBef>
            </a:pPr>
            <a:endParaRPr lang="en-GB" sz="1800">
              <a:latin typeface="Calibri" charset="0"/>
            </a:endParaRPr>
          </a:p>
        </p:txBody>
      </p:sp>
      <p:sp>
        <p:nvSpPr>
          <p:cNvPr id="20487" name="Text Box 10"/>
          <p:cNvSpPr txBox="1">
            <a:spLocks noChangeArrowheads="1"/>
          </p:cNvSpPr>
          <p:nvPr/>
        </p:nvSpPr>
        <p:spPr bwMode="auto">
          <a:xfrm>
            <a:off x="2339975" y="1412875"/>
            <a:ext cx="4824413"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spcBef>
                <a:spcPct val="50000"/>
              </a:spcBef>
            </a:pPr>
            <a:r>
              <a:rPr lang="en-US" sz="1000">
                <a:latin typeface="Calibri" charset="0"/>
              </a:rPr>
              <a:t>Source: Deutsch-j</a:t>
            </a:r>
            <a:r>
              <a:rPr lang="en-US" sz="1000">
                <a:latin typeface="Calibri" charset="0"/>
                <a:cs typeface="Arial" charset="0"/>
              </a:rPr>
              <a:t>üdische Geschichte in der Neuzeit, vol. 1, p. 52</a:t>
            </a:r>
          </a:p>
        </p:txBody>
      </p:sp>
      <p:sp>
        <p:nvSpPr>
          <p:cNvPr id="20488" name="Oval 12"/>
          <p:cNvSpPr>
            <a:spLocks noChangeArrowheads="1"/>
          </p:cNvSpPr>
          <p:nvPr/>
        </p:nvSpPr>
        <p:spPr bwMode="auto">
          <a:xfrm>
            <a:off x="5940425" y="6021388"/>
            <a:ext cx="503238" cy="287337"/>
          </a:xfrm>
          <a:prstGeom prst="ellipse">
            <a:avLst/>
          </a:prstGeom>
          <a:solidFill>
            <a:schemeClr val="bg1"/>
          </a:solidFill>
          <a:ln w="9525">
            <a:solidFill>
              <a:schemeClr val="bg1"/>
            </a:solidFill>
            <a:round/>
            <a:headEnd/>
            <a:tailEnd/>
          </a:ln>
        </p:spPr>
        <p:txBody>
          <a:bodyPr wrap="none" anchor="ctr"/>
          <a:lstStyle/>
          <a:p>
            <a:pPr algn="ctr"/>
            <a:endParaRPr lang="en-GB">
              <a:solidFill>
                <a:schemeClr val="bg1"/>
              </a:solidFill>
              <a:latin typeface="Calibri" charset="0"/>
            </a:endParaRPr>
          </a:p>
        </p:txBody>
      </p:sp>
    </p:spTree>
    <p:extLst>
      <p:ext uri="{BB962C8B-B14F-4D97-AF65-F5344CB8AC3E}">
        <p14:creationId xmlns:p14="http://schemas.microsoft.com/office/powerpoint/2010/main" val="1622841306"/>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Footer Placeholder 4"/>
          <p:cNvSpPr>
            <a:spLocks noGrp="1"/>
          </p:cNvSpPr>
          <p:nvPr>
            <p:ph type="ftr" sz="quarter" idx="11"/>
          </p:nvPr>
        </p:nvSpPr>
        <p:spPr/>
        <p:txBody>
          <a:bodyPr/>
          <a:lstStyle/>
          <a:p>
            <a:pPr>
              <a:defRPr/>
            </a:pPr>
            <a:endParaRPr lang="en-US"/>
          </a:p>
        </p:txBody>
      </p:sp>
      <p:sp>
        <p:nvSpPr>
          <p:cNvPr id="21507"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A925010D-B38E-8947-BEF5-710538BDB451}" type="slidenum">
              <a:rPr lang="en-US" sz="1200">
                <a:solidFill>
                  <a:srgbClr val="898989"/>
                </a:solidFill>
                <a:latin typeface="Calibri" charset="0"/>
              </a:rPr>
              <a:pPr eaLnBrk="1" hangingPunct="1"/>
              <a:t>7</a:t>
            </a:fld>
            <a:endParaRPr lang="en-US" sz="1200">
              <a:solidFill>
                <a:srgbClr val="898989"/>
              </a:solidFill>
              <a:latin typeface="Calibri" charset="0"/>
            </a:endParaRPr>
          </a:p>
        </p:txBody>
      </p:sp>
      <p:sp>
        <p:nvSpPr>
          <p:cNvPr id="21508" name="Rectangle 2"/>
          <p:cNvSpPr>
            <a:spLocks noGrp="1" noChangeArrowheads="1"/>
          </p:cNvSpPr>
          <p:nvPr>
            <p:ph type="title"/>
          </p:nvPr>
        </p:nvSpPr>
        <p:spPr/>
        <p:txBody>
          <a:bodyPr/>
          <a:lstStyle/>
          <a:p>
            <a:pPr eaLnBrk="1" hangingPunct="1"/>
            <a:r>
              <a:rPr lang="en-GB">
                <a:latin typeface="Calibri" charset="0"/>
              </a:rPr>
              <a:t>The ‘Judenfleck’</a:t>
            </a:r>
          </a:p>
        </p:txBody>
      </p:sp>
      <p:pic>
        <p:nvPicPr>
          <p:cNvPr id="21509" name="Picture 3" descr="014-dt-jude-m-judenfleck-in-gelber-ringform-Worms-16jh"/>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3059113" y="1412875"/>
            <a:ext cx="3065462" cy="4465638"/>
          </a:xfrm>
          <a:noFill/>
        </p:spPr>
      </p:pic>
    </p:spTree>
    <p:extLst>
      <p:ext uri="{BB962C8B-B14F-4D97-AF65-F5344CB8AC3E}">
        <p14:creationId xmlns:p14="http://schemas.microsoft.com/office/powerpoint/2010/main" val="42166241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Footer Placeholder 4"/>
          <p:cNvSpPr>
            <a:spLocks noGrp="1"/>
          </p:cNvSpPr>
          <p:nvPr>
            <p:ph type="ftr" sz="quarter" idx="11"/>
          </p:nvPr>
        </p:nvSpPr>
        <p:spPr/>
        <p:txBody>
          <a:bodyPr/>
          <a:lstStyle/>
          <a:p>
            <a:pPr>
              <a:defRPr/>
            </a:pPr>
            <a:r>
              <a:rPr lang="en-US"/>
              <a:t>Holocaust Lecture 2 Achinger</a:t>
            </a:r>
          </a:p>
        </p:txBody>
      </p:sp>
      <p:sp>
        <p:nvSpPr>
          <p:cNvPr id="22531"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B2A93DC0-4A2F-BE41-A40A-A3DFA160540D}" type="slidenum">
              <a:rPr lang="en-US" sz="1200">
                <a:solidFill>
                  <a:srgbClr val="898989"/>
                </a:solidFill>
                <a:latin typeface="Calibri" charset="0"/>
              </a:rPr>
              <a:pPr eaLnBrk="1" hangingPunct="1"/>
              <a:t>8</a:t>
            </a:fld>
            <a:endParaRPr lang="en-US" sz="1200">
              <a:solidFill>
                <a:srgbClr val="898989"/>
              </a:solidFill>
              <a:latin typeface="Calibri" charset="0"/>
            </a:endParaRPr>
          </a:p>
        </p:txBody>
      </p:sp>
      <p:sp>
        <p:nvSpPr>
          <p:cNvPr id="22532" name="Rectangle 4"/>
          <p:cNvSpPr>
            <a:spLocks noGrp="1" noChangeArrowheads="1"/>
          </p:cNvSpPr>
          <p:nvPr>
            <p:ph type="title"/>
          </p:nvPr>
        </p:nvSpPr>
        <p:spPr/>
        <p:txBody>
          <a:bodyPr/>
          <a:lstStyle/>
          <a:p>
            <a:pPr eaLnBrk="1" hangingPunct="1"/>
            <a:r>
              <a:rPr lang="en-GB">
                <a:latin typeface="Calibri" charset="0"/>
              </a:rPr>
              <a:t>Luther and the Jews</a:t>
            </a:r>
          </a:p>
        </p:txBody>
      </p:sp>
      <p:pic>
        <p:nvPicPr>
          <p:cNvPr id="22533" name="Picture 8" descr="1543_On_the_Jews_and_Their_Lies_by_Martin_Luthe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3357563" y="2100263"/>
            <a:ext cx="2428875" cy="3522662"/>
          </a:xfrm>
          <a:noFill/>
        </p:spPr>
      </p:pic>
    </p:spTree>
    <p:extLst>
      <p:ext uri="{BB962C8B-B14F-4D97-AF65-F5344CB8AC3E}">
        <p14:creationId xmlns:p14="http://schemas.microsoft.com/office/powerpoint/2010/main" val="2451875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Footer Placeholder 4"/>
          <p:cNvSpPr>
            <a:spLocks noGrp="1"/>
          </p:cNvSpPr>
          <p:nvPr>
            <p:ph type="ftr" sz="quarter" idx="11"/>
          </p:nvPr>
        </p:nvSpPr>
        <p:spPr/>
        <p:txBody>
          <a:bodyPr/>
          <a:lstStyle/>
          <a:p>
            <a:pPr>
              <a:defRPr/>
            </a:pPr>
            <a:endParaRPr lang="en-US"/>
          </a:p>
        </p:txBody>
      </p:sp>
      <p:sp>
        <p:nvSpPr>
          <p:cNvPr id="23555"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1872C38F-2FB2-934F-AC70-EC23586EB449}" type="slidenum">
              <a:rPr lang="en-US" sz="1200">
                <a:solidFill>
                  <a:srgbClr val="898989"/>
                </a:solidFill>
                <a:latin typeface="Calibri" charset="0"/>
              </a:rPr>
              <a:pPr eaLnBrk="1" hangingPunct="1"/>
              <a:t>9</a:t>
            </a:fld>
            <a:endParaRPr lang="en-US" sz="1200">
              <a:solidFill>
                <a:srgbClr val="898989"/>
              </a:solidFill>
              <a:latin typeface="Calibri" charset="0"/>
            </a:endParaRPr>
          </a:p>
        </p:txBody>
      </p:sp>
      <p:sp>
        <p:nvSpPr>
          <p:cNvPr id="23556" name="Rectangle 2"/>
          <p:cNvSpPr>
            <a:spLocks noGrp="1" noChangeArrowheads="1"/>
          </p:cNvSpPr>
          <p:nvPr>
            <p:ph type="title"/>
          </p:nvPr>
        </p:nvSpPr>
        <p:spPr/>
        <p:txBody>
          <a:bodyPr/>
          <a:lstStyle/>
          <a:p>
            <a:pPr eaLnBrk="1" hangingPunct="1"/>
            <a:r>
              <a:rPr lang="en-GB" sz="3600">
                <a:latin typeface="Calibri" charset="0"/>
              </a:rPr>
              <a:t>‘Von den Juden und ihren L</a:t>
            </a:r>
            <a:r>
              <a:rPr lang="de-DE" sz="3600">
                <a:latin typeface="Calibri" charset="0"/>
              </a:rPr>
              <a:t>ü</a:t>
            </a:r>
            <a:r>
              <a:rPr lang="en-GB" sz="3600">
                <a:latin typeface="Calibri" charset="0"/>
              </a:rPr>
              <a:t>gen (1543)</a:t>
            </a:r>
          </a:p>
        </p:txBody>
      </p:sp>
      <p:sp>
        <p:nvSpPr>
          <p:cNvPr id="23557" name="Rectangle 3"/>
          <p:cNvSpPr>
            <a:spLocks noGrp="1" noChangeArrowheads="1"/>
          </p:cNvSpPr>
          <p:nvPr>
            <p:ph type="body" idx="1"/>
          </p:nvPr>
        </p:nvSpPr>
        <p:spPr/>
        <p:txBody>
          <a:bodyPr/>
          <a:lstStyle/>
          <a:p>
            <a:pPr eaLnBrk="1" hangingPunct="1">
              <a:lnSpc>
                <a:spcPct val="90000"/>
              </a:lnSpc>
              <a:buFontTx/>
              <a:buNone/>
            </a:pPr>
            <a:r>
              <a:rPr lang="en-GB" sz="2800">
                <a:latin typeface="Calibri" charset="0"/>
              </a:rPr>
              <a:t>“Jawohl, sie halten uns [Christen] in unserem eigenen Land gefangen, sie lassen uns arbeiten in Nasenschweiß, Geld und Gut gewinnen, sitzen sie dieweil hinter dem Ofen, faulenzen, pompen und braten Birnen, fressen, sauffen, leben sanft und wohl von unserm erarbeiteten Gut, haben uns und unsere Güter gefangen durch ihren verfluchten Wucher, spotten dazu und speien uns an, das wir arbeiten und sie faule Juncker lassen sein … sind also unsere Herren, wir ihre Knechte.“ </a:t>
            </a:r>
          </a:p>
        </p:txBody>
      </p:sp>
    </p:spTree>
    <p:extLst>
      <p:ext uri="{BB962C8B-B14F-4D97-AF65-F5344CB8AC3E}">
        <p14:creationId xmlns:p14="http://schemas.microsoft.com/office/powerpoint/2010/main" val="38205838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70</TotalTime>
  <Words>1051</Words>
  <Application>Microsoft Macintosh PowerPoint</Application>
  <PresentationFormat>On-screen Show (4:3)</PresentationFormat>
  <Paragraphs>110</Paragraphs>
  <Slides>20</Slides>
  <Notes>4</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Office Theme</vt:lpstr>
      <vt:lpstr>Languages and Cultures Beyond Boundaries</vt:lpstr>
      <vt:lpstr>The history of anti-Semitism  1.1. Medieval anti-Judaism </vt:lpstr>
      <vt:lpstr>Judenverbrennung im Mittelalter</vt:lpstr>
      <vt:lpstr>Antisemitic woodcut, late 15th ct.</vt:lpstr>
      <vt:lpstr>The history of anti-Semitism  1.1. Medieval anti-Judaism </vt:lpstr>
      <vt:lpstr>Jüdischer Geldverleiher</vt:lpstr>
      <vt:lpstr>The ‘Judenfleck’</vt:lpstr>
      <vt:lpstr>Luther and the Jews</vt:lpstr>
      <vt:lpstr>‘Von den Juden und ihren Lügen (1543)</vt:lpstr>
      <vt:lpstr>PowerPoint Presentation</vt:lpstr>
      <vt:lpstr>Pogrom in the Frankfurt Ghetto, 1614</vt:lpstr>
      <vt:lpstr>Enlightenment universalism –  e.g. American Declaration of Independence (1776)</vt:lpstr>
      <vt:lpstr>Historical Context:  Enlightenment and its Others</vt:lpstr>
      <vt:lpstr>Gotthold Ephraim Lessing (1729 – 1781) </vt:lpstr>
      <vt:lpstr>Lessing works</vt:lpstr>
      <vt:lpstr>Moses Mendelssohn 1729-1786 </vt:lpstr>
      <vt:lpstr>Contexts for Nathan der Weise</vt:lpstr>
      <vt:lpstr>Further Contexts </vt:lpstr>
      <vt:lpstr>Biographical and Textual Sources</vt:lpstr>
      <vt:lpstr>Lavater and Lessing visit Moses Mendelssohn</vt:lpstr>
    </vt:vector>
  </TitlesOfParts>
  <Company>University of Warwick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Christine Achinger User</dc:creator>
  <cp:lastModifiedBy>Christine Achinger User</cp:lastModifiedBy>
  <cp:revision>8</cp:revision>
  <dcterms:created xsi:type="dcterms:W3CDTF">2016-02-26T11:01:08Z</dcterms:created>
  <dcterms:modified xsi:type="dcterms:W3CDTF">2016-10-04T22:41:33Z</dcterms:modified>
</cp:coreProperties>
</file>