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8"/>
  </p:notesMasterIdLst>
  <p:handoutMasterIdLst>
    <p:handoutMasterId r:id="rId19"/>
  </p:handoutMasterIdLst>
  <p:sldIdLst>
    <p:sldId id="269" r:id="rId4"/>
    <p:sldId id="271" r:id="rId5"/>
    <p:sldId id="272" r:id="rId6"/>
    <p:sldId id="279" r:id="rId7"/>
    <p:sldId id="274" r:id="rId8"/>
    <p:sldId id="275" r:id="rId9"/>
    <p:sldId id="273" r:id="rId10"/>
    <p:sldId id="282" r:id="rId11"/>
    <p:sldId id="276" r:id="rId12"/>
    <p:sldId id="283" r:id="rId13"/>
    <p:sldId id="284" r:id="rId14"/>
    <p:sldId id="277" r:id="rId15"/>
    <p:sldId id="280" r:id="rId16"/>
    <p:sldId id="281" r:id="rId17"/>
  </p:sldIdLst>
  <p:sldSz cx="9144000" cy="6858000" type="screen4x3"/>
  <p:notesSz cx="67818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4630"/>
  </p:normalViewPr>
  <p:slideViewPr>
    <p:cSldViewPr>
      <p:cViewPr varScale="1">
        <p:scale>
          <a:sx n="92" d="100"/>
          <a:sy n="92" d="100"/>
        </p:scale>
        <p:origin x="141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F223029-D987-4E4D-A5EA-17D98E1F1E3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75573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331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29B51EA-37FD-2C42-AFCF-1A8D279ADC8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9559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91983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DFAD6-3E4D-6640-A0FC-9400C9AA646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6565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03345-22D5-7240-B607-B14920AE9B2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9853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6A251-DC4C-134F-912A-2AB1C0A0EF8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56362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E11EF-643E-4849-9F8D-FDCC9BE9DA19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1CA98-1A54-5446-BD99-6F75193C3A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518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95C97-DFAF-D34A-B64D-0EECC7C5188C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7D619-3F35-1645-9AFF-BD5DD711D2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827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9DFA0-3F72-3E4B-81B5-368A22BAD9F4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730D8-01BA-FD48-8711-6096A67AB9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953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2A199-2838-AB4A-86B0-2CCA48E7AFC7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105FF-463A-9E4A-85BA-42F2A9664A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275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4D4BC-9B00-4F42-8ECA-C7FB6A90F519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107D4-CFD6-BB4E-B85B-591D168AC9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1595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2231A-7D05-7343-A52F-1ECC4D3D198F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47F57-1E2E-0D4F-9073-917F425B85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453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7CEE7-534B-8944-A63F-994FE3B1E12A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9A5A5-248C-6446-BEA4-B8BD6C3E74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813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3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08990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68781-C3A4-904A-A361-F8DC3A313F6D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9DBDF-F98B-C54C-B926-FBD59BB5DF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853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BC9F6-6674-4242-92FE-0F4D7C4202F3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96DBC-8929-E345-BA1D-374756234A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070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8A6B8-DE82-3C44-95FA-C0D20CD6B204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CA066-E95B-FB47-9B59-EC942DC850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1266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2F6B-23DA-D242-B8F6-CA94D6CD14CC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F2932-D92D-2C4F-A222-416182CB32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9891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24FF1-56D9-2C4C-9CA8-3834AF1AA06E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88A59-025A-C24C-BE51-5F151B6DA2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604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DCA92-DE3B-0944-A08F-64D7209F4424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333C0-2ADF-654D-A18B-2813824CB9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984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993B-F1C2-CF48-BF71-FFE6FE5402C3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620B3-5825-924D-BA7D-0F91087AA7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774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9247A-481C-8A42-9EA1-D7C504080C1A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D535D-53E0-424D-8EC8-838655E7F1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1281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A6EC5-4FD5-9A48-A07D-6A9D77B3512C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7A281-77A4-E444-BDBC-22E9B02E86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876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F865F-60DF-3248-AA70-C2B473F40CA1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16002-E085-F042-8700-B78FE9150D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807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9A6EC-73DC-CA4E-BAAA-BE7F5E7E260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48247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F0A47-BAF5-664F-8DC9-CD8744536402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A052C-8AD5-E04F-B6FA-52E6E9B104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08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776E3-1E37-A44D-B47F-81B84305780B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987C6-78A5-4B4A-A9F6-58A9EFB0F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9317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2D66F-1F49-8641-BA93-8F56A325F9E1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84499-56C2-1D42-ABB9-7813992767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6199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E40D6-77C3-B04D-AC8E-47FD2CAC9583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5BDBB-81C4-BA40-B478-6516BEF53F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3175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26E79-1C18-A94C-9BA4-86C911A2C0DE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E0E3-3D41-D84A-B0DA-701FBCA065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139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-107950" y="5661025"/>
            <a:ext cx="9263063" cy="1196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>
            <a:fillRect/>
          </a:stretch>
        </p:blipFill>
        <p:spPr bwMode="auto">
          <a:xfrm>
            <a:off x="0" y="0"/>
            <a:ext cx="918210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F5F36-C86C-EF49-8F21-9F94CD7F257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6698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ACD4F-8646-EE4B-8C3F-6BF406699A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438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75EA7-781F-9F4C-A208-40F94BE6CF3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065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0F080-B938-F648-8BA1-C72A71A43EC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092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92995-B04F-7A43-BF81-97DDCD0D575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329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2231E-A396-684E-9AFE-04FE8B6EEEF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157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>
            <a:fillRect/>
          </a:stretch>
        </p:blipFill>
        <p:spPr bwMode="auto">
          <a:xfrm>
            <a:off x="0" y="5516563"/>
            <a:ext cx="915035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5F1C83A-F452-1441-B7F3-3E91509C08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12" r:id="rId3"/>
    <p:sldLayoutId id="2147483744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F47B8C0D-9868-D942-8166-C618914D2EA5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FE892537-20F4-874D-AED1-2583A1B4AE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5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88EDD44-28B8-A84C-99B7-E03270286F89}" type="datetimeFigureOut">
              <a:rPr lang="en-GB"/>
              <a:pPr>
                <a:defRPr/>
              </a:pPr>
              <a:t>03/10/2019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FCF28D6-4DA2-F94E-AB09-413CD93C81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45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179388" y="4581525"/>
            <a:ext cx="7056437" cy="1295400"/>
          </a:xfrm>
        </p:spPr>
        <p:txBody>
          <a:bodyPr/>
          <a:lstStyle/>
          <a:p>
            <a:r>
              <a:rPr lang="en-GB" dirty="0">
                <a:latin typeface="Calibri" charset="0"/>
              </a:rPr>
              <a:t>LN400 </a:t>
            </a:r>
            <a:r>
              <a:rPr lang="en-GB" sz="3200" dirty="0">
                <a:latin typeface="Calibri" charset="0"/>
              </a:rPr>
              <a:t>Dissertation in Modern Languages</a:t>
            </a: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179388" y="5876925"/>
            <a:ext cx="6400800" cy="1327150"/>
          </a:xfrm>
        </p:spPr>
        <p:txBody>
          <a:bodyPr/>
          <a:lstStyle/>
          <a:p>
            <a:r>
              <a:rPr lang="en-GB">
                <a:latin typeface="Calibri" charset="0"/>
              </a:rPr>
              <a:t>Skills sessions 2019-20</a:t>
            </a:r>
            <a:endParaRPr lang="en-GB" dirty="0">
              <a:latin typeface="Calibri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D45FC5-5CC4-9846-899A-F1637DF99187}"/>
              </a:ext>
            </a:extLst>
          </p:cNvPr>
          <p:cNvSpPr txBox="1"/>
          <p:nvPr/>
        </p:nvSpPr>
        <p:spPr>
          <a:xfrm>
            <a:off x="2576945" y="613756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3612-14FB-754C-86FB-B061AC6BC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Examples of past topics/titles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7E20C9-F4B0-504F-9A01-66DABEB31E6A}"/>
              </a:ext>
            </a:extLst>
          </p:cNvPr>
          <p:cNvSpPr/>
          <p:nvPr/>
        </p:nvSpPr>
        <p:spPr>
          <a:xfrm>
            <a:off x="661894" y="1412776"/>
            <a:ext cx="80865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Colonial and Postcolonial world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Coloniality of Power in Mario Vargas </a:t>
            </a:r>
            <a:r>
              <a:rPr lang="en-US" sz="1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Llosa's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Peru [HISPANIC STUDIES]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Relationship between Neo-Colonialism, Consumerism and </a:t>
            </a:r>
            <a:r>
              <a:rPr lang="en-US" sz="1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Labour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Exploitation in a French Context [FRENCH AND FRANCOPHONE]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What Extent Have the Impacts of the Haitian Revolution Shaped the Modern World? [FRENCH AND FRANCOPHONE]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6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Theatre, Film and Media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6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 Anouilh’s </a:t>
            </a:r>
            <a:r>
              <a:rPr lang="en-US" sz="16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Antigone,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Paris 1944: Could French National Identity Resist the Nazi Occupier or Is Resistance Futile? [FRENCH AND FRANCOPHONE]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Filmic flow and Parisian Pulse: A Study of Formal and Social Rhythm in Jean-Luc Godard’s </a:t>
            </a:r>
            <a:r>
              <a:rPr lang="en-US" sz="16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US" sz="16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bout de souffle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Agnès </a:t>
            </a:r>
            <a:r>
              <a:rPr lang="fr-FR" sz="1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Varda’s</a:t>
            </a:r>
            <a:r>
              <a:rPr lang="fr-FR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Cléo</a:t>
            </a:r>
            <a:r>
              <a:rPr lang="fr-FR" sz="16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5 à 7 </a:t>
            </a:r>
            <a:r>
              <a:rPr lang="fr-FR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[FRENCH AND FRANCOPHONE]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in Their Heads? An Exploration of the Representation of the </a:t>
            </a:r>
            <a:r>
              <a:rPr lang="en-US" sz="1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Pieds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-Noirs in Francophone Film [FRENCH AND FRANCOPHONE]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307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1513546-3701-4543-A31E-46721B401BE0}"/>
              </a:ext>
            </a:extLst>
          </p:cNvPr>
          <p:cNvSpPr/>
          <p:nvPr/>
        </p:nvSpPr>
        <p:spPr>
          <a:xfrm>
            <a:off x="323528" y="260648"/>
            <a:ext cx="7992888" cy="4286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Politics and Society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Pierre </a:t>
            </a:r>
            <a:r>
              <a:rPr lang="en-US" sz="18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Poujade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The Man of the Movement. </a:t>
            </a:r>
            <a:r>
              <a:rPr lang="en-US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Study of the Role of Pierre </a:t>
            </a:r>
            <a:r>
              <a:rPr lang="en-US" sz="18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Poujade</a:t>
            </a:r>
            <a:r>
              <a:rPr lang="en-US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the Leader of the </a:t>
            </a:r>
            <a:r>
              <a:rPr lang="en-US" sz="18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Poujadist</a:t>
            </a:r>
            <a:r>
              <a:rPr lang="en-US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Movement, in its Rapid Rise to National Prominence and Subsequent Disappearance into Political Obscurity 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[FRENCH AND FRANCOPHONE]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800" dirty="0">
              <a:latin typeface="Helvetic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Language, Socio-Linguistics and Literature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8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itchFamily="2" charset="2"/>
              <a:buChar char=""/>
            </a:pPr>
            <a:r>
              <a:rPr lang="es-ES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Helvetica" pitchFamily="2" charset="0"/>
              </a:rPr>
              <a:t>José </a:t>
            </a:r>
            <a:r>
              <a:rPr lang="es-ES" sz="18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Helvetica" pitchFamily="2" charset="0"/>
              </a:rPr>
              <a:t>Donoso’s</a:t>
            </a:r>
            <a:r>
              <a:rPr lang="es-ES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Helvetica" pitchFamily="2" charset="0"/>
              </a:rPr>
              <a:t> </a:t>
            </a:r>
            <a:r>
              <a:rPr lang="es-ES" sz="1800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Helvetica" pitchFamily="2" charset="0"/>
              </a:rPr>
              <a:t>Casa de Campo</a:t>
            </a:r>
            <a:r>
              <a:rPr lang="es-ES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Helvetica" pitchFamily="2" charset="0"/>
              </a:rPr>
              <a:t>: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Helvetica" pitchFamily="2" charset="0"/>
              </a:rPr>
              <a:t>Psychological Empowerment Through Literature [HISPANIC STUDIES]</a:t>
            </a:r>
            <a:endParaRPr lang="en-GB" sz="1800" dirty="0">
              <a:solidFill>
                <a:srgbClr val="000000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Sex and Language: A Study of Linguistic Sexism and Language Reform in Italy [ITALIAN STUDIES]</a:t>
            </a:r>
            <a:endParaRPr lang="en-GB" sz="1800" dirty="0">
              <a:latin typeface="Helvetic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Alto Adige/</a:t>
            </a:r>
            <a:r>
              <a:rPr lang="en-US" sz="18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Südtirol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 Move Towards Linguistic and Cultural Integration? [ITALIAN / GERMAN]</a:t>
            </a:r>
            <a:endParaRPr lang="en-GB" sz="1800" dirty="0">
              <a:latin typeface="Helvetic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5AEAF92-9A3D-D544-BAFF-1309BD9255B8}"/>
              </a:ext>
            </a:extLst>
          </p:cNvPr>
          <p:cNvSpPr/>
          <p:nvPr/>
        </p:nvSpPr>
        <p:spPr>
          <a:xfrm>
            <a:off x="323528" y="4941168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Juvenal and other Roman satirists in Dante [ITALIAN / THE CLASSICAL TRADITION]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---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Maxime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Chattam’s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series 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Autre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Monde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(2008-2016) and the Sociological Fears of Contemporary French Society [FRENCH LITERATURE]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--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Comparative study of Manzoni’s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Promessi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Sposi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Flaubert’s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Madame Bovary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[COMPARATIVE LITERATURE]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---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21st-century literature of Dacia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Maraini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[CONTEMPORARY ITALIAN LITERATURE]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---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Holocaust Memory --- </a:t>
            </a:r>
            <a:r>
              <a:rPr lang="en-US" sz="1200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Négritude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(intellectual movement relating to the African diaspora)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---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banlieue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(suburban Paris)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more…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629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1295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Hurdles?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25316" y="1248527"/>
            <a:ext cx="745107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²"/>
            </a:pPr>
            <a:r>
              <a:rPr lang="en-US" dirty="0"/>
              <a:t>Bashing out your topic (with help from your supervisor)</a:t>
            </a:r>
          </a:p>
          <a:p>
            <a:pPr marL="342900" indent="-342900">
              <a:buFont typeface="Wingdings" charset="2"/>
              <a:buChar char="²"/>
            </a:pPr>
            <a:r>
              <a:rPr lang="en-US" dirty="0"/>
              <a:t>Devising an appropriate structure</a:t>
            </a:r>
          </a:p>
          <a:p>
            <a:pPr marL="342900" indent="-342900">
              <a:buFont typeface="Wingdings" charset="2"/>
              <a:buChar char="²"/>
            </a:pPr>
            <a:r>
              <a:rPr lang="en-US" dirty="0"/>
              <a:t>Setting targets and deadlines</a:t>
            </a:r>
          </a:p>
          <a:p>
            <a:pPr marL="342900" indent="-342900">
              <a:buFont typeface="Wingdings" charset="2"/>
              <a:buChar char="²"/>
            </a:pPr>
            <a:r>
              <a:rPr lang="en-US" dirty="0"/>
              <a:t>Writing up</a:t>
            </a:r>
          </a:p>
          <a:p>
            <a:pPr marL="342900" indent="-342900">
              <a:buFont typeface="Wingdings" charset="2"/>
              <a:buChar char="²"/>
            </a:pPr>
            <a:r>
              <a:rPr lang="en-US" dirty="0"/>
              <a:t>Mastering the academic idiom</a:t>
            </a:r>
          </a:p>
          <a:p>
            <a:pPr marL="342900" indent="-342900">
              <a:buFont typeface="Wingdings" charset="2"/>
              <a:buChar char="²"/>
            </a:pPr>
            <a:r>
              <a:rPr lang="en-US" dirty="0"/>
              <a:t>Mastering referencing conventions</a:t>
            </a:r>
          </a:p>
          <a:p>
            <a:pPr marL="342900" indent="-342900">
              <a:buFont typeface="Wingdings" charset="2"/>
              <a:buChar char="²"/>
            </a:pPr>
            <a:r>
              <a:rPr lang="en-US" dirty="0"/>
              <a:t>Providing a polished text and lay-out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4818" y="3972349"/>
            <a:ext cx="1688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Challenges?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25316" y="4434014"/>
            <a:ext cx="7379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²"/>
            </a:pPr>
            <a:r>
              <a:rPr lang="en-US" dirty="0"/>
              <a:t>Not knowing where to start / where to take things next</a:t>
            </a:r>
          </a:p>
          <a:p>
            <a:pPr marL="342900" indent="-342900">
              <a:buFont typeface="Wingdings" charset="2"/>
              <a:buChar char="²"/>
            </a:pPr>
            <a:r>
              <a:rPr lang="en-US" dirty="0"/>
              <a:t>Writer’s block</a:t>
            </a:r>
          </a:p>
          <a:p>
            <a:pPr marL="342900" indent="-342900">
              <a:buFont typeface="Wingdings" charset="2"/>
              <a:buChar char="²"/>
            </a:pPr>
            <a:r>
              <a:rPr lang="en-US" dirty="0"/>
              <a:t>Keeping up the momentum of the argument, not petering out</a:t>
            </a:r>
          </a:p>
        </p:txBody>
      </p:sp>
    </p:spTree>
    <p:extLst>
      <p:ext uri="{BB962C8B-B14F-4D97-AF65-F5344CB8AC3E}">
        <p14:creationId xmlns:p14="http://schemas.microsoft.com/office/powerpoint/2010/main" val="3152045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33000"/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Difficulties with writing?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417638"/>
            <a:ext cx="8229601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Book a place on the Academic Writing Day course</a:t>
            </a:r>
          </a:p>
          <a:p>
            <a:pPr algn="ctr"/>
            <a:r>
              <a:rPr lang="en-US" dirty="0">
                <a:latin typeface="+mj-lt"/>
              </a:rPr>
              <a:t>(9 November: places are limited, so hurry!) </a:t>
            </a:r>
            <a:r>
              <a:rPr lang="en-US" sz="2000" dirty="0">
                <a:latin typeface="+mj-lt"/>
              </a:rPr>
              <a:t>http://www2.warwick.ac.uk/services/skills/</a:t>
            </a:r>
            <a:r>
              <a:rPr lang="en-US" sz="2000" dirty="0" err="1">
                <a:latin typeface="+mj-lt"/>
              </a:rPr>
              <a:t>academicwriting</a:t>
            </a:r>
            <a:r>
              <a:rPr lang="en-US" sz="2000" dirty="0">
                <a:latin typeface="+mj-lt"/>
              </a:rPr>
              <a:t>/day/</a:t>
            </a:r>
            <a:endParaRPr lang="en-US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756465"/>
            <a:ext cx="80032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>
                <a:latin typeface="+mn-lt"/>
              </a:rPr>
              <a:t>Check out general advice on Warwick’s Skills and Student Development Pages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>
                <a:latin typeface="+mn-lt"/>
              </a:rPr>
              <a:t>Don’t wait till the “writing up” stage to sharpen your pen: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>
                <a:latin typeface="+mn-lt"/>
              </a:rPr>
              <a:t>Write some sample paragraphs and read them out loud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>
                <a:latin typeface="+mn-lt"/>
              </a:rPr>
              <a:t>Make every word count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>
                <a:latin typeface="+mn-lt"/>
              </a:rPr>
              <a:t>Writing = cutting out superfluous words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dirty="0">
                <a:latin typeface="+mn-lt"/>
              </a:rPr>
              <a:t>Do you know how to make the most of the language settings on your word processor? (beware of hypercorrections)</a:t>
            </a:r>
          </a:p>
          <a:p>
            <a:pPr marL="342900" indent="-342900">
              <a:buFont typeface="Arial" charset="0"/>
              <a:buChar char="•"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334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88640"/>
            <a:ext cx="4114800" cy="63373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60032" y="5157192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www.mhra.org.uk</a:t>
            </a:r>
            <a:r>
              <a:rPr lang="en-US" dirty="0"/>
              <a:t>/Publications/Books/</a:t>
            </a:r>
            <a:r>
              <a:rPr lang="en-US" dirty="0" err="1"/>
              <a:t>StyleGuide</a:t>
            </a:r>
            <a:r>
              <a:rPr lang="en-US" dirty="0"/>
              <a:t>/</a:t>
            </a:r>
            <a:r>
              <a:rPr lang="en-US" dirty="0" err="1"/>
              <a:t>download.shtml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032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6192688" cy="1296144"/>
          </a:xfrm>
        </p:spPr>
        <p:txBody>
          <a:bodyPr/>
          <a:lstStyle/>
          <a:p>
            <a:r>
              <a:rPr lang="en-US" i="1" dirty="0">
                <a:solidFill>
                  <a:srgbClr val="660066"/>
                </a:solidFill>
                <a:latin typeface="Calibri" charset="0"/>
              </a:rPr>
              <a:t>Aims and Objectives of the Dissertation module:</a:t>
            </a:r>
          </a:p>
        </p:txBody>
      </p:sp>
      <p:sp>
        <p:nvSpPr>
          <p:cNvPr id="10242" name="Text Placeholder 2"/>
          <p:cNvSpPr>
            <a:spLocks noGrp="1"/>
          </p:cNvSpPr>
          <p:nvPr>
            <p:ph type="body" idx="1"/>
          </p:nvPr>
        </p:nvSpPr>
        <p:spPr>
          <a:xfrm>
            <a:off x="539552" y="2924944"/>
            <a:ext cx="7848872" cy="3240360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2400" dirty="0"/>
              <a:t>Developing your capacity for autonomous, in-depth study;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/>
              <a:t>Gaining a deep understanding of a particular topic in the study of Modern Languages &amp; Cultures, in terms of its sources, facts, and problematics;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/>
              <a:t>Gaining advanced academic writing level</a:t>
            </a:r>
          </a:p>
          <a:p>
            <a:pPr marL="914400" lvl="1" indent="-457200">
              <a:buFont typeface="Arial"/>
              <a:buChar char="•"/>
            </a:pPr>
            <a:r>
              <a:rPr lang="en-US" sz="1600" dirty="0"/>
              <a:t>with an ability to marshal and present arguments and evidence</a:t>
            </a:r>
          </a:p>
          <a:p>
            <a:pPr marL="914400" lvl="1" indent="-457200">
              <a:buFont typeface="Arial"/>
              <a:buChar char="•"/>
            </a:pPr>
            <a:r>
              <a:rPr lang="en-US" sz="1600" dirty="0"/>
              <a:t> in a well-structured, extended piece of writing</a:t>
            </a:r>
          </a:p>
          <a:p>
            <a:pPr marL="914400" lvl="1" indent="-457200">
              <a:buFont typeface="Arial"/>
              <a:buChar char="•"/>
            </a:pPr>
            <a:r>
              <a:rPr lang="en-US" sz="1600" dirty="0"/>
              <a:t>according to accepted practice in the field.</a:t>
            </a:r>
            <a:endParaRPr lang="en-US" sz="1600" dirty="0">
              <a:latin typeface="Calibri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/>
          <a:lstStyle/>
          <a:p>
            <a:pPr algn="ctr"/>
            <a:r>
              <a:rPr lang="en-US" dirty="0">
                <a:solidFill>
                  <a:srgbClr val="262699"/>
                </a:solidFill>
                <a:latin typeface="Calibri" charset="0"/>
              </a:rPr>
              <a:t>Assessment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100% assessed work, in the form of a dissertation of up to 10,000-11,000 words (excluding bibliography and footnotes)</a:t>
            </a:r>
          </a:p>
          <a:p>
            <a:r>
              <a:rPr lang="en-US" dirty="0"/>
              <a:t>normally written in English (though quotations are usually in their original language)</a:t>
            </a:r>
          </a:p>
          <a:p>
            <a:r>
              <a:rPr lang="en-US" dirty="0">
                <a:latin typeface="Calibri" charset="0"/>
              </a:rPr>
              <a:t>Deadline: T3 (exact date TBC)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Marking criteria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95400"/>
            <a:ext cx="7918648" cy="4191000"/>
          </a:xfrm>
        </p:spPr>
        <p:txBody>
          <a:bodyPr/>
          <a:lstStyle/>
          <a:p>
            <a:r>
              <a:rPr lang="en-US" sz="2400" dirty="0"/>
              <a:t>Comparable to essays</a:t>
            </a:r>
          </a:p>
          <a:p>
            <a:r>
              <a:rPr lang="en-US" sz="2400" dirty="0"/>
              <a:t>17-point scale</a:t>
            </a:r>
          </a:p>
          <a:p>
            <a:endParaRPr lang="en-US" sz="2400" dirty="0"/>
          </a:p>
          <a:p>
            <a:r>
              <a:rPr lang="en-US" sz="1600" b="1" dirty="0" err="1"/>
              <a:t>i</a:t>
            </a:r>
            <a:r>
              <a:rPr lang="en-US" sz="1600" b="1" dirty="0"/>
              <a:t>. Factual content:</a:t>
            </a:r>
            <a:r>
              <a:rPr lang="en-US" sz="1600" dirty="0"/>
              <a:t> the selection of relevant, detailed and accurate data, demonstrating a fundamental knowledge and understanding of the subject, and showing evidence of broader individual awareness.</a:t>
            </a:r>
          </a:p>
          <a:p>
            <a:r>
              <a:rPr lang="en-US" sz="1600" b="1" dirty="0"/>
              <a:t>ii. Analytical skills:</a:t>
            </a:r>
            <a:r>
              <a:rPr lang="en-US" sz="1600" dirty="0"/>
              <a:t> the ability to interpret the factual material critically and creatively, evaluating accepted judgements in the light of independent analysis, so as to form a coherent, scrupulously-structured argument which responds to the question with originality.</a:t>
            </a:r>
          </a:p>
          <a:p>
            <a:r>
              <a:rPr lang="en-US" sz="1600" b="1" dirty="0"/>
              <a:t>iii. Presentation:</a:t>
            </a:r>
            <a:r>
              <a:rPr lang="en-US" sz="1600" dirty="0"/>
              <a:t> the expression of the argument in lucid, fluent prose of an individual and engaging style. Spelling, punctuation, and grammar, should be correct, and the essay should be accompanied by a full and accurate bibliography (and notes where necessary).</a:t>
            </a:r>
          </a:p>
        </p:txBody>
      </p:sp>
    </p:spTree>
    <p:extLst>
      <p:ext uri="{BB962C8B-B14F-4D97-AF65-F5344CB8AC3E}">
        <p14:creationId xmlns:p14="http://schemas.microsoft.com/office/powerpoint/2010/main" val="127464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12845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Prerequisites and restrictions: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dirty="0"/>
              <a:t>final-year students only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Students must normally have obtained an average of more than 65% in their 2nd-year, non-language modules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capacity for self-motivation, planning, and meeting deadlines will be essential.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if taking joint </a:t>
            </a:r>
            <a:r>
              <a:rPr lang="en-US" dirty="0" err="1"/>
              <a:t>Honours</a:t>
            </a:r>
            <a:r>
              <a:rPr lang="en-US" dirty="0"/>
              <a:t>, normally allowed to opt for just ONE dissertation in overall final-year curriculum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79912" y="4941168"/>
            <a:ext cx="5030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62699"/>
                </a:solidFill>
              </a:rPr>
              <a:t>Do you meet these criteria?</a:t>
            </a:r>
          </a:p>
        </p:txBody>
      </p:sp>
    </p:spTree>
    <p:extLst>
      <p:ext uri="{BB962C8B-B14F-4D97-AF65-F5344CB8AC3E}">
        <p14:creationId xmlns:p14="http://schemas.microsoft.com/office/powerpoint/2010/main" val="4289502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352" y="2132856"/>
            <a:ext cx="4089648" cy="38340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339" y="426354"/>
            <a:ext cx="7772400" cy="1066800"/>
          </a:xfrm>
        </p:spPr>
        <p:txBody>
          <a:bodyPr/>
          <a:lstStyle/>
          <a:p>
            <a:r>
              <a:rPr lang="en-US" dirty="0">
                <a:solidFill>
                  <a:srgbClr val="660066"/>
                </a:solidFill>
              </a:rPr>
              <a:t>Skills sessions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338" y="1700808"/>
            <a:ext cx="6177909" cy="4248472"/>
          </a:xfrm>
        </p:spPr>
        <p:txBody>
          <a:bodyPr/>
          <a:lstStyle/>
          <a:p>
            <a:r>
              <a:rPr lang="en-GB" sz="1800" dirty="0"/>
              <a:t>1. Introduction to the Undergraduate Dissertation:</a:t>
            </a:r>
          </a:p>
          <a:p>
            <a:pPr marL="685800" lvl="2" indent="0">
              <a:buNone/>
            </a:pPr>
            <a:r>
              <a:rPr lang="en-GB" sz="1800" dirty="0"/>
              <a:t>expectations - hurdles - opportunities - making a start </a:t>
            </a:r>
          </a:p>
          <a:p>
            <a:r>
              <a:rPr lang="en-GB" sz="1800" dirty="0"/>
              <a:t>2. Defining and refining your topic:</a:t>
            </a:r>
          </a:p>
          <a:p>
            <a:pPr marL="685800" lvl="2" indent="0">
              <a:buNone/>
            </a:pPr>
            <a:r>
              <a:rPr lang="en-GB" sz="1600" dirty="0"/>
              <a:t>bibliographical research - databases - a proposal</a:t>
            </a:r>
          </a:p>
          <a:p>
            <a:r>
              <a:rPr lang="en-GB" sz="1800" dirty="0"/>
              <a:t>3. The conventions of academic writing: </a:t>
            </a:r>
          </a:p>
          <a:p>
            <a:pPr marL="685800" lvl="2" indent="0">
              <a:buNone/>
            </a:pPr>
            <a:r>
              <a:rPr lang="en-GB" sz="1600" dirty="0"/>
              <a:t>referencing - quotations - organising your argument</a:t>
            </a:r>
          </a:p>
          <a:p>
            <a:r>
              <a:rPr lang="en-GB" sz="1800" dirty="0"/>
              <a:t>4. Planning your work:</a:t>
            </a:r>
          </a:p>
          <a:p>
            <a:pPr marL="685800" lvl="2" indent="0">
              <a:buNone/>
            </a:pPr>
            <a:r>
              <a:rPr lang="en-GB" sz="1600" dirty="0"/>
              <a:t>timetable – writing (up) - the finishing touches - proofreading – printing and binding</a:t>
            </a:r>
          </a:p>
          <a:p>
            <a:pPr marL="685800" lvl="2" indent="0">
              <a:buNone/>
            </a:pPr>
            <a:endParaRPr lang="en-GB" sz="1600" dirty="0"/>
          </a:p>
          <a:p>
            <a:pPr marL="285750">
              <a:buFont typeface="Wingdings" charset="2"/>
              <a:buChar char="Ø"/>
            </a:pPr>
            <a:r>
              <a:rPr lang="en-GB" sz="1800" dirty="0"/>
              <a:t>5. Dissertation Forum</a:t>
            </a:r>
          </a:p>
          <a:p>
            <a:pPr marL="285750">
              <a:buFont typeface="Wingdings" charset="2"/>
              <a:buChar char="Ø"/>
            </a:pPr>
            <a:r>
              <a:rPr lang="en-GB" sz="1800" dirty="0"/>
              <a:t>6. Trouble-shooting session</a:t>
            </a:r>
          </a:p>
          <a:p>
            <a:pPr marL="0" indent="0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90935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3983282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UG Dissertation</a:t>
            </a:r>
          </a:p>
          <a:p>
            <a:r>
              <a:rPr lang="en-US" sz="4000" dirty="0"/>
              <a:t>What is it exactly?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1938174"/>
            <a:ext cx="79928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>
                <a:latin typeface="+mn-lt"/>
              </a:rPr>
              <a:t>Sometimes called ‘final-year project’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+mn-lt"/>
              </a:rPr>
              <a:t>In this case 10,000-11,000 words (excluding footnotes &amp; bibliography)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+mn-lt"/>
              </a:rPr>
              <a:t>Compare: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>
                <a:latin typeface="+mn-lt"/>
              </a:rPr>
              <a:t>“long” essay (4,000-5,000 words)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>
                <a:latin typeface="+mn-lt"/>
              </a:rPr>
              <a:t>on the Continent: </a:t>
            </a:r>
            <a:r>
              <a:rPr lang="en-US" sz="2000" i="1" dirty="0" err="1">
                <a:latin typeface="+mn-lt"/>
              </a:rPr>
              <a:t>tesi</a:t>
            </a:r>
            <a:r>
              <a:rPr lang="en-US" sz="2000" i="1" dirty="0">
                <a:latin typeface="+mn-lt"/>
              </a:rPr>
              <a:t> di </a:t>
            </a:r>
            <a:r>
              <a:rPr lang="en-US" sz="2000" i="1" dirty="0" err="1">
                <a:latin typeface="+mn-lt"/>
              </a:rPr>
              <a:t>laurea</a:t>
            </a:r>
            <a:r>
              <a:rPr lang="en-US" sz="2000" dirty="0">
                <a:latin typeface="+mn-lt"/>
              </a:rPr>
              <a:t>, </a:t>
            </a:r>
            <a:r>
              <a:rPr lang="en-US" sz="2000" i="1" dirty="0" err="1">
                <a:latin typeface="+mn-lt"/>
              </a:rPr>
              <a:t>mémoire</a:t>
            </a:r>
            <a:r>
              <a:rPr lang="en-US" sz="2000" i="1" dirty="0">
                <a:latin typeface="+mn-lt"/>
              </a:rPr>
              <a:t> de </a:t>
            </a:r>
            <a:r>
              <a:rPr lang="en-US" sz="2000" i="1" dirty="0" err="1">
                <a:latin typeface="+mn-lt"/>
              </a:rPr>
              <a:t>licence</a:t>
            </a:r>
            <a:r>
              <a:rPr lang="en-US" sz="2000" dirty="0">
                <a:latin typeface="+mn-lt"/>
              </a:rPr>
              <a:t> (often over two years and longer)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>
                <a:latin typeface="+mn-lt"/>
              </a:rPr>
              <a:t>Academic article (5,000-6,000 words; could be 12,000)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>
                <a:latin typeface="+mn-lt"/>
              </a:rPr>
              <a:t>MA dissertation 20,000 words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>
                <a:latin typeface="+mn-lt"/>
              </a:rPr>
              <a:t>MA by Research 40,000 words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>
                <a:latin typeface="+mn-lt"/>
              </a:rPr>
              <a:t>MPhil thesis 60,000 words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>
                <a:latin typeface="+mn-lt"/>
              </a:rPr>
              <a:t>PhD thesis 80,000 words (“substantive original contribution to knowledge”)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FB5ED2E1-2134-4F8C-81B5-DE9BA1BD1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3200" dirty="0"/>
              <a:t>A dissertation in MODERN LANGUAGES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D14C4136-B291-4050-9A98-9ED32B4B8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AF575B-3060-4746-98E6-662004F710A1}"/>
              </a:ext>
            </a:extLst>
          </p:cNvPr>
          <p:cNvSpPr txBox="1"/>
          <p:nvPr/>
        </p:nvSpPr>
        <p:spPr bwMode="auto"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Dissertation is normally written in English 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Quotations are usually in their original language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Use your languages (meaningfully)! Avoid a largely monolingual bibliography.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dirty="0">
              <a:latin typeface="+mn-lt"/>
            </a:endParaRP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5596BAC6-3562-467A-B6BC-C92070538E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2CAAC8-68B9-2C47-B68D-C3C9319C4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025" y="3097838"/>
            <a:ext cx="4041775" cy="21053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9501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616335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  <a:latin typeface="Arial Narrow"/>
                <a:cs typeface="Arial Narrow"/>
              </a:rPr>
              <a:t>A coherent study of a well-defined problem or topic…</a:t>
            </a:r>
          </a:p>
          <a:p>
            <a:endParaRPr lang="en-US" i="1" dirty="0">
              <a:solidFill>
                <a:schemeClr val="accent2">
                  <a:lumMod val="50000"/>
                </a:schemeClr>
              </a:solidFill>
              <a:latin typeface="Arial Narrow"/>
              <a:cs typeface="Arial Narrow"/>
            </a:endParaRP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Setting out objectives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Body of material/problem to be studied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Methodology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Research context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Research questions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Clear structure: </a:t>
            </a:r>
          </a:p>
          <a:p>
            <a:pPr marL="1257300" lvl="2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introduction; main body; conclusion</a:t>
            </a:r>
          </a:p>
          <a:p>
            <a:pPr marL="1257300" lvl="2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Bibliography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Neat lay-out; footnote apparatus</a:t>
            </a:r>
          </a:p>
          <a:p>
            <a:pPr marL="342900" indent="-342900">
              <a:buFont typeface="Arial"/>
              <a:buChar char="•"/>
            </a:pPr>
            <a:r>
              <a:rPr lang="en-US" dirty="0">
                <a:latin typeface="Arial Narrow"/>
                <a:cs typeface="Arial Narrow"/>
              </a:rPr>
              <a:t>Title page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402816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nspirati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824</Words>
  <Application>Microsoft Macintosh PowerPoint</Application>
  <PresentationFormat>On-screen Show (4:3)</PresentationFormat>
  <Paragraphs>112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Arial Narrow</vt:lpstr>
      <vt:lpstr>Calibri</vt:lpstr>
      <vt:lpstr>Helvetica</vt:lpstr>
      <vt:lpstr>News Gothic MT</vt:lpstr>
      <vt:lpstr>Symbol</vt:lpstr>
      <vt:lpstr>Times New Roman</vt:lpstr>
      <vt:lpstr>Wingdings</vt:lpstr>
      <vt:lpstr>template_uni_of_warwick</vt:lpstr>
      <vt:lpstr>1_Custom Design</vt:lpstr>
      <vt:lpstr>Custom Design</vt:lpstr>
      <vt:lpstr>LN400 Dissertation in Modern Languages</vt:lpstr>
      <vt:lpstr>Aims and Objectives of the Dissertation module:</vt:lpstr>
      <vt:lpstr>Assessment</vt:lpstr>
      <vt:lpstr>Marking criteria </vt:lpstr>
      <vt:lpstr>PowerPoint Presentation</vt:lpstr>
      <vt:lpstr>Skills sessions</vt:lpstr>
      <vt:lpstr>PowerPoint Presentation</vt:lpstr>
      <vt:lpstr>A dissertation in MODERN LANGUAGES</vt:lpstr>
      <vt:lpstr>PowerPoint Presentation</vt:lpstr>
      <vt:lpstr>Examples of past topics/titles</vt:lpstr>
      <vt:lpstr>PowerPoint Presentation</vt:lpstr>
      <vt:lpstr>PowerPoint Presentation</vt:lpstr>
      <vt:lpstr>Difficulties with writing?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LN400 Dissertation in Modern Languages</dc:title>
  <dc:creator>Microsoft Office User</dc:creator>
  <cp:lastModifiedBy>Microsoft Office User</cp:lastModifiedBy>
  <cp:revision>2</cp:revision>
  <dcterms:created xsi:type="dcterms:W3CDTF">2019-10-03T07:10:23Z</dcterms:created>
  <dcterms:modified xsi:type="dcterms:W3CDTF">2019-10-03T08:58:20Z</dcterms:modified>
</cp:coreProperties>
</file>