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2" r:id="rId2"/>
  </p:sldMasterIdLst>
  <p:notesMasterIdLst>
    <p:notesMasterId r:id="rId27"/>
  </p:notesMasterIdLst>
  <p:sldIdLst>
    <p:sldId id="267" r:id="rId3"/>
    <p:sldId id="273" r:id="rId4"/>
    <p:sldId id="274" r:id="rId5"/>
    <p:sldId id="275" r:id="rId6"/>
    <p:sldId id="258" r:id="rId7"/>
    <p:sldId id="259" r:id="rId8"/>
    <p:sldId id="269" r:id="rId9"/>
    <p:sldId id="260" r:id="rId10"/>
    <p:sldId id="276" r:id="rId11"/>
    <p:sldId id="261" r:id="rId12"/>
    <p:sldId id="262" r:id="rId13"/>
    <p:sldId id="277" r:id="rId14"/>
    <p:sldId id="270" r:id="rId15"/>
    <p:sldId id="283" r:id="rId16"/>
    <p:sldId id="278" r:id="rId17"/>
    <p:sldId id="279" r:id="rId18"/>
    <p:sldId id="282" r:id="rId19"/>
    <p:sldId id="284" r:id="rId20"/>
    <p:sldId id="264" r:id="rId21"/>
    <p:sldId id="265" r:id="rId22"/>
    <p:sldId id="266" r:id="rId23"/>
    <p:sldId id="281" r:id="rId24"/>
    <p:sldId id="272" r:id="rId25"/>
    <p:sldId id="28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0307D9-0F22-4A6B-A051-835966AD7071}" type="datetimeFigureOut">
              <a:rPr lang="en-GB" smtClean="0"/>
              <a:t>21/06/2013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A3B545-A20E-4960-9A0B-4E683003F9D3}" type="slidenum">
              <a:rPr lang="en-GB" smtClean="0"/>
              <a:t>‹#›</a:t>
            </a:fld>
            <a:endParaRPr lang="en-GB"/>
          </a:p>
        </p:txBody>
      </p:sp>
    </p:spTree>
    <p:extLst>
      <p:ext uri="{BB962C8B-B14F-4D97-AF65-F5344CB8AC3E}">
        <p14:creationId xmlns:p14="http://schemas.microsoft.com/office/powerpoint/2010/main" val="4212162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A3B545-A20E-4960-9A0B-4E683003F9D3}" type="slidenum">
              <a:rPr lang="en-GB" smtClean="0"/>
              <a:t>19</a:t>
            </a:fld>
            <a:endParaRPr lang="en-GB"/>
          </a:p>
        </p:txBody>
      </p:sp>
    </p:spTree>
    <p:extLst>
      <p:ext uri="{BB962C8B-B14F-4D97-AF65-F5344CB8AC3E}">
        <p14:creationId xmlns:p14="http://schemas.microsoft.com/office/powerpoint/2010/main" val="2975134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4D7D1F0-BEB0-0A4A-AD35-F6005E17D332}" type="datetimeFigureOut">
              <a:rPr lang="en-US" smtClean="0"/>
              <a:pPr/>
              <a:t>6/21/2013</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B3F1CCB-890F-5D43-A2C3-C7625D2AF5D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D7D1F0-BEB0-0A4A-AD35-F6005E17D332}" type="datetimeFigureOut">
              <a:rPr lang="en-US" smtClean="0"/>
              <a:pPr/>
              <a:t>6/21/2013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F1CCB-890F-5D43-A2C3-C7625D2AF5D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D7D1F0-BEB0-0A4A-AD35-F6005E17D332}" type="datetimeFigureOut">
              <a:rPr lang="en-US" smtClean="0"/>
              <a:pPr/>
              <a:t>6/21/2013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3F1CCB-890F-5D43-A2C3-C7625D2AF5D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83C5D10E-2E85-4CFC-90DE-69D275145545}" type="datetimeFigureOut">
              <a:rPr lang="en-GB" smtClean="0">
                <a:solidFill>
                  <a:srgbClr val="575F6D"/>
                </a:solidFill>
              </a:rPr>
              <a:pPr/>
              <a:t>21/06/2013</a:t>
            </a:fld>
            <a:endParaRPr lang="en-GB">
              <a:solidFill>
                <a:srgbClr val="575F6D"/>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GB">
              <a:solidFill>
                <a:srgbClr val="575F6D"/>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4DB64CE6-3850-435B-AEFC-C16FFD0E54E7}" type="slidenum">
              <a:rPr lang="en-GB" smtClean="0"/>
              <a:pPr/>
              <a:t>‹#›</a:t>
            </a:fld>
            <a:endParaRPr lang="en-GB"/>
          </a:p>
        </p:txBody>
      </p:sp>
    </p:spTree>
    <p:extLst>
      <p:ext uri="{BB962C8B-B14F-4D97-AF65-F5344CB8AC3E}">
        <p14:creationId xmlns:p14="http://schemas.microsoft.com/office/powerpoint/2010/main" val="238385572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83C5D10E-2E85-4CFC-90DE-69D275145545}" type="datetimeFigureOut">
              <a:rPr lang="en-GB" smtClean="0">
                <a:solidFill>
                  <a:srgbClr val="575F6D"/>
                </a:solidFill>
              </a:rPr>
              <a:pPr/>
              <a:t>21/06/2013</a:t>
            </a:fld>
            <a:endParaRPr lang="en-GB">
              <a:solidFill>
                <a:srgbClr val="575F6D"/>
              </a:solidFill>
            </a:endParaRPr>
          </a:p>
        </p:txBody>
      </p:sp>
      <p:sp>
        <p:nvSpPr>
          <p:cNvPr id="9" name="Slide Number Placeholder 8"/>
          <p:cNvSpPr>
            <a:spLocks noGrp="1"/>
          </p:cNvSpPr>
          <p:nvPr>
            <p:ph type="sldNum" sz="quarter" idx="15"/>
          </p:nvPr>
        </p:nvSpPr>
        <p:spPr/>
        <p:txBody>
          <a:bodyPr rtlCol="0"/>
          <a:lstStyle/>
          <a:p>
            <a:fld id="{4DB64CE6-3850-435B-AEFC-C16FFD0E54E7}" type="slidenum">
              <a:rPr lang="en-GB" smtClean="0"/>
              <a:pPr/>
              <a:t>‹#›</a:t>
            </a:fld>
            <a:endParaRPr lang="en-GB"/>
          </a:p>
        </p:txBody>
      </p:sp>
      <p:sp>
        <p:nvSpPr>
          <p:cNvPr id="10" name="Footer Placeholder 9"/>
          <p:cNvSpPr>
            <a:spLocks noGrp="1"/>
          </p:cNvSpPr>
          <p:nvPr>
            <p:ph type="ftr" sz="quarter" idx="16"/>
          </p:nvPr>
        </p:nvSpPr>
        <p:spPr/>
        <p:txBody>
          <a:bodyPr rtlCol="0"/>
          <a:lstStyle/>
          <a:p>
            <a:endParaRPr lang="en-GB">
              <a:solidFill>
                <a:srgbClr val="575F6D"/>
              </a:solidFill>
            </a:endParaRPr>
          </a:p>
        </p:txBody>
      </p:sp>
    </p:spTree>
    <p:extLst>
      <p:ext uri="{BB962C8B-B14F-4D97-AF65-F5344CB8AC3E}">
        <p14:creationId xmlns:p14="http://schemas.microsoft.com/office/powerpoint/2010/main" val="28474557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83C5D10E-2E85-4CFC-90DE-69D275145545}" type="datetimeFigureOut">
              <a:rPr lang="en-GB" smtClean="0">
                <a:solidFill>
                  <a:srgbClr val="FFF39D"/>
                </a:solidFill>
              </a:rPr>
              <a:pPr/>
              <a:t>21/06/2013</a:t>
            </a:fld>
            <a:endParaRPr lang="en-GB">
              <a:solidFill>
                <a:srgbClr val="FFF39D"/>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GB">
              <a:solidFill>
                <a:srgbClr val="FFF39D"/>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4DB64CE6-3850-435B-AEFC-C16FFD0E54E7}" type="slidenum">
              <a:rPr lang="en-GB" smtClean="0"/>
              <a:pPr/>
              <a:t>‹#›</a:t>
            </a:fld>
            <a:endParaRPr lang="en-GB"/>
          </a:p>
        </p:txBody>
      </p:sp>
    </p:spTree>
    <p:extLst>
      <p:ext uri="{BB962C8B-B14F-4D97-AF65-F5344CB8AC3E}">
        <p14:creationId xmlns:p14="http://schemas.microsoft.com/office/powerpoint/2010/main" val="3899443071"/>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3C5D10E-2E85-4CFC-90DE-69D275145545}" type="datetimeFigureOut">
              <a:rPr lang="en-GB" smtClean="0">
                <a:solidFill>
                  <a:srgbClr val="575F6D"/>
                </a:solidFill>
              </a:rPr>
              <a:pPr/>
              <a:t>21/06/2013</a:t>
            </a:fld>
            <a:endParaRPr lang="en-GB">
              <a:solidFill>
                <a:srgbClr val="575F6D"/>
              </a:solidFill>
            </a:endParaRPr>
          </a:p>
        </p:txBody>
      </p:sp>
      <p:sp>
        <p:nvSpPr>
          <p:cNvPr id="6" name="Footer Placeholder 5"/>
          <p:cNvSpPr>
            <a:spLocks noGrp="1"/>
          </p:cNvSpPr>
          <p:nvPr>
            <p:ph type="ftr" sz="quarter" idx="11"/>
          </p:nvPr>
        </p:nvSpPr>
        <p:spPr/>
        <p:txBody>
          <a:bodyPr/>
          <a:lstStyle/>
          <a:p>
            <a:endParaRPr lang="en-GB">
              <a:solidFill>
                <a:srgbClr val="575F6D"/>
              </a:solidFill>
            </a:endParaRPr>
          </a:p>
        </p:txBody>
      </p:sp>
      <p:sp>
        <p:nvSpPr>
          <p:cNvPr id="7" name="Slide Number Placeholder 6"/>
          <p:cNvSpPr>
            <a:spLocks noGrp="1"/>
          </p:cNvSpPr>
          <p:nvPr>
            <p:ph type="sldNum" sz="quarter" idx="12"/>
          </p:nvPr>
        </p:nvSpPr>
        <p:spPr/>
        <p:txBody>
          <a:bodyPr/>
          <a:lstStyle/>
          <a:p>
            <a:fld id="{4DB64CE6-3850-435B-AEFC-C16FFD0E54E7}" type="slidenum">
              <a:rPr lang="en-GB" smtClean="0"/>
              <a:pPr/>
              <a:t>‹#›</a:t>
            </a:fld>
            <a:endParaRPr lang="en-GB"/>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844217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3C5D10E-2E85-4CFC-90DE-69D275145545}" type="datetimeFigureOut">
              <a:rPr lang="en-GB" smtClean="0">
                <a:solidFill>
                  <a:srgbClr val="575F6D"/>
                </a:solidFill>
              </a:rPr>
              <a:pPr/>
              <a:t>21/06/2013</a:t>
            </a:fld>
            <a:endParaRPr lang="en-GB">
              <a:solidFill>
                <a:srgbClr val="575F6D"/>
              </a:solidFill>
            </a:endParaRPr>
          </a:p>
        </p:txBody>
      </p:sp>
      <p:sp>
        <p:nvSpPr>
          <p:cNvPr id="8" name="Footer Placeholder 7"/>
          <p:cNvSpPr>
            <a:spLocks noGrp="1"/>
          </p:cNvSpPr>
          <p:nvPr>
            <p:ph type="ftr" sz="quarter" idx="11"/>
          </p:nvPr>
        </p:nvSpPr>
        <p:spPr/>
        <p:txBody>
          <a:bodyPr/>
          <a:lstStyle/>
          <a:p>
            <a:endParaRPr lang="en-GB">
              <a:solidFill>
                <a:srgbClr val="575F6D"/>
              </a:solidFill>
            </a:endParaRPr>
          </a:p>
        </p:txBody>
      </p:sp>
      <p:sp>
        <p:nvSpPr>
          <p:cNvPr id="9" name="Slide Number Placeholder 8"/>
          <p:cNvSpPr>
            <a:spLocks noGrp="1"/>
          </p:cNvSpPr>
          <p:nvPr>
            <p:ph type="sldNum" sz="quarter" idx="12"/>
          </p:nvPr>
        </p:nvSpPr>
        <p:spPr/>
        <p:txBody>
          <a:bodyPr/>
          <a:lstStyle/>
          <a:p>
            <a:fld id="{4DB64CE6-3850-435B-AEFC-C16FFD0E54E7}" type="slidenum">
              <a:rPr lang="en-GB" smtClean="0"/>
              <a:pPr/>
              <a:t>‹#›</a:t>
            </a:fld>
            <a:endParaRPr lang="en-GB"/>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40916059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3C5D10E-2E85-4CFC-90DE-69D275145545}" type="datetimeFigureOut">
              <a:rPr lang="en-GB" smtClean="0">
                <a:solidFill>
                  <a:srgbClr val="575F6D"/>
                </a:solidFill>
              </a:rPr>
              <a:pPr/>
              <a:t>21/06/2013</a:t>
            </a:fld>
            <a:endParaRPr lang="en-GB">
              <a:solidFill>
                <a:srgbClr val="575F6D"/>
              </a:solidFill>
            </a:endParaRPr>
          </a:p>
        </p:txBody>
      </p:sp>
      <p:sp>
        <p:nvSpPr>
          <p:cNvPr id="7" name="Slide Number Placeholder 6"/>
          <p:cNvSpPr>
            <a:spLocks noGrp="1"/>
          </p:cNvSpPr>
          <p:nvPr>
            <p:ph type="sldNum" sz="quarter" idx="11"/>
          </p:nvPr>
        </p:nvSpPr>
        <p:spPr/>
        <p:txBody>
          <a:bodyPr rtlCol="0"/>
          <a:lstStyle/>
          <a:p>
            <a:fld id="{4DB64CE6-3850-435B-AEFC-C16FFD0E54E7}" type="slidenum">
              <a:rPr lang="en-GB" smtClean="0"/>
              <a:pPr/>
              <a:t>‹#›</a:t>
            </a:fld>
            <a:endParaRPr lang="en-GB"/>
          </a:p>
        </p:txBody>
      </p:sp>
      <p:sp>
        <p:nvSpPr>
          <p:cNvPr id="8" name="Footer Placeholder 7"/>
          <p:cNvSpPr>
            <a:spLocks noGrp="1"/>
          </p:cNvSpPr>
          <p:nvPr>
            <p:ph type="ftr" sz="quarter" idx="12"/>
          </p:nvPr>
        </p:nvSpPr>
        <p:spPr/>
        <p:txBody>
          <a:bodyPr rtlCol="0"/>
          <a:lstStyle/>
          <a:p>
            <a:endParaRPr lang="en-GB">
              <a:solidFill>
                <a:srgbClr val="575F6D"/>
              </a:solidFill>
            </a:endParaRPr>
          </a:p>
        </p:txBody>
      </p:sp>
    </p:spTree>
    <p:extLst>
      <p:ext uri="{BB962C8B-B14F-4D97-AF65-F5344CB8AC3E}">
        <p14:creationId xmlns:p14="http://schemas.microsoft.com/office/powerpoint/2010/main" val="35637443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5D10E-2E85-4CFC-90DE-69D275145545}" type="datetimeFigureOut">
              <a:rPr lang="en-GB" smtClean="0">
                <a:solidFill>
                  <a:srgbClr val="575F6D"/>
                </a:solidFill>
              </a:rPr>
              <a:pPr/>
              <a:t>21/06/2013</a:t>
            </a:fld>
            <a:endParaRPr lang="en-GB">
              <a:solidFill>
                <a:srgbClr val="575F6D"/>
              </a:solidFill>
            </a:endParaRPr>
          </a:p>
        </p:txBody>
      </p:sp>
      <p:sp>
        <p:nvSpPr>
          <p:cNvPr id="3" name="Footer Placeholder 2"/>
          <p:cNvSpPr>
            <a:spLocks noGrp="1"/>
          </p:cNvSpPr>
          <p:nvPr>
            <p:ph type="ftr" sz="quarter" idx="11"/>
          </p:nvPr>
        </p:nvSpPr>
        <p:spPr/>
        <p:txBody>
          <a:bodyPr/>
          <a:lstStyle/>
          <a:p>
            <a:endParaRPr lang="en-GB">
              <a:solidFill>
                <a:srgbClr val="575F6D"/>
              </a:solidFill>
            </a:endParaRPr>
          </a:p>
        </p:txBody>
      </p:sp>
      <p:sp>
        <p:nvSpPr>
          <p:cNvPr id="4" name="Slide Number Placeholder 3"/>
          <p:cNvSpPr>
            <a:spLocks noGrp="1"/>
          </p:cNvSpPr>
          <p:nvPr>
            <p:ph type="sldNum" sz="quarter" idx="12"/>
          </p:nvPr>
        </p:nvSpPr>
        <p:spPr/>
        <p:txBody>
          <a:bodyPr/>
          <a:lstStyle/>
          <a:p>
            <a:fld id="{4DB64CE6-3850-435B-AEFC-C16FFD0E54E7}" type="slidenum">
              <a:rPr lang="en-GB" smtClean="0"/>
              <a:pPr/>
              <a:t>‹#›</a:t>
            </a:fld>
            <a:endParaRPr lang="en-GB"/>
          </a:p>
        </p:txBody>
      </p:sp>
    </p:spTree>
    <p:extLst>
      <p:ext uri="{BB962C8B-B14F-4D97-AF65-F5344CB8AC3E}">
        <p14:creationId xmlns:p14="http://schemas.microsoft.com/office/powerpoint/2010/main" val="5534765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defTabSz="914400"/>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83C5D10E-2E85-4CFC-90DE-69D275145545}" type="datetimeFigureOut">
              <a:rPr lang="en-GB" smtClean="0">
                <a:solidFill>
                  <a:srgbClr val="575F6D"/>
                </a:solidFill>
              </a:rPr>
              <a:pPr/>
              <a:t>21/06/2013</a:t>
            </a:fld>
            <a:endParaRPr lang="en-GB">
              <a:solidFill>
                <a:srgbClr val="575F6D"/>
              </a:solidFill>
            </a:endParaRPr>
          </a:p>
        </p:txBody>
      </p:sp>
      <p:sp>
        <p:nvSpPr>
          <p:cNvPr id="22" name="Slide Number Placeholder 21"/>
          <p:cNvSpPr>
            <a:spLocks noGrp="1"/>
          </p:cNvSpPr>
          <p:nvPr>
            <p:ph type="sldNum" sz="quarter" idx="15"/>
          </p:nvPr>
        </p:nvSpPr>
        <p:spPr/>
        <p:txBody>
          <a:bodyPr rtlCol="0"/>
          <a:lstStyle/>
          <a:p>
            <a:fld id="{4DB64CE6-3850-435B-AEFC-C16FFD0E54E7}" type="slidenum">
              <a:rPr lang="en-GB" smtClean="0"/>
              <a:pPr/>
              <a:t>‹#›</a:t>
            </a:fld>
            <a:endParaRPr lang="en-GB"/>
          </a:p>
        </p:txBody>
      </p:sp>
      <p:sp>
        <p:nvSpPr>
          <p:cNvPr id="23" name="Footer Placeholder 22"/>
          <p:cNvSpPr>
            <a:spLocks noGrp="1"/>
          </p:cNvSpPr>
          <p:nvPr>
            <p:ph type="ftr" sz="quarter" idx="16"/>
          </p:nvPr>
        </p:nvSpPr>
        <p:spPr/>
        <p:txBody>
          <a:bodyPr rtlCol="0"/>
          <a:lstStyle/>
          <a:p>
            <a:endParaRPr lang="en-GB">
              <a:solidFill>
                <a:srgbClr val="575F6D"/>
              </a:solidFill>
            </a:endParaRPr>
          </a:p>
        </p:txBody>
      </p:sp>
    </p:spTree>
    <p:extLst>
      <p:ext uri="{BB962C8B-B14F-4D97-AF65-F5344CB8AC3E}">
        <p14:creationId xmlns:p14="http://schemas.microsoft.com/office/powerpoint/2010/main" val="37750963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34D7D1F0-BEB0-0A4A-AD35-F6005E17D332}" type="datetimeFigureOut">
              <a:rPr lang="en-US" smtClean="0"/>
              <a:pPr/>
              <a:t>6/21/2013</a:t>
            </a:fld>
            <a:endParaRPr lang="en-US"/>
          </a:p>
        </p:txBody>
      </p:sp>
      <p:sp>
        <p:nvSpPr>
          <p:cNvPr id="9" name="Slide Number Placeholder 8"/>
          <p:cNvSpPr>
            <a:spLocks noGrp="1"/>
          </p:cNvSpPr>
          <p:nvPr>
            <p:ph type="sldNum" sz="quarter" idx="15"/>
          </p:nvPr>
        </p:nvSpPr>
        <p:spPr/>
        <p:txBody>
          <a:bodyPr rtlCol="0"/>
          <a:lstStyle/>
          <a:p>
            <a:fld id="{0B3F1CCB-890F-5D43-A2C3-C7625D2AF5DF}"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defTabSz="914400"/>
            <a:endParaRPr lang="en-US" dirty="0">
              <a:solidFill>
                <a:prstClr val="black"/>
              </a:solidFill>
            </a:endParaRPr>
          </a:p>
        </p:txBody>
      </p:sp>
      <p:sp>
        <p:nvSpPr>
          <p:cNvPr id="17" name="Date Placeholder 16"/>
          <p:cNvSpPr>
            <a:spLocks noGrp="1"/>
          </p:cNvSpPr>
          <p:nvPr>
            <p:ph type="dt" sz="half" idx="10"/>
          </p:nvPr>
        </p:nvSpPr>
        <p:spPr/>
        <p:txBody>
          <a:bodyPr rtlCol="0"/>
          <a:lstStyle/>
          <a:p>
            <a:fld id="{83C5D10E-2E85-4CFC-90DE-69D275145545}" type="datetimeFigureOut">
              <a:rPr lang="en-GB" smtClean="0">
                <a:solidFill>
                  <a:srgbClr val="575F6D"/>
                </a:solidFill>
              </a:rPr>
              <a:pPr/>
              <a:t>21/06/2013</a:t>
            </a:fld>
            <a:endParaRPr lang="en-GB">
              <a:solidFill>
                <a:srgbClr val="575F6D"/>
              </a:solidFill>
            </a:endParaRPr>
          </a:p>
        </p:txBody>
      </p:sp>
      <p:sp>
        <p:nvSpPr>
          <p:cNvPr id="18" name="Slide Number Placeholder 17"/>
          <p:cNvSpPr>
            <a:spLocks noGrp="1"/>
          </p:cNvSpPr>
          <p:nvPr>
            <p:ph type="sldNum" sz="quarter" idx="11"/>
          </p:nvPr>
        </p:nvSpPr>
        <p:spPr/>
        <p:txBody>
          <a:bodyPr rtlCol="0"/>
          <a:lstStyle/>
          <a:p>
            <a:fld id="{4DB64CE6-3850-435B-AEFC-C16FFD0E54E7}" type="slidenum">
              <a:rPr lang="en-GB" smtClean="0"/>
              <a:pPr/>
              <a:t>‹#›</a:t>
            </a:fld>
            <a:endParaRPr lang="en-GB"/>
          </a:p>
        </p:txBody>
      </p:sp>
      <p:sp>
        <p:nvSpPr>
          <p:cNvPr id="21" name="Footer Placeholder 20"/>
          <p:cNvSpPr>
            <a:spLocks noGrp="1"/>
          </p:cNvSpPr>
          <p:nvPr>
            <p:ph type="ftr" sz="quarter" idx="12"/>
          </p:nvPr>
        </p:nvSpPr>
        <p:spPr/>
        <p:txBody>
          <a:bodyPr rtlCol="0"/>
          <a:lstStyle/>
          <a:p>
            <a:endParaRPr lang="en-GB">
              <a:solidFill>
                <a:srgbClr val="575F6D"/>
              </a:solidFill>
            </a:endParaRPr>
          </a:p>
        </p:txBody>
      </p:sp>
    </p:spTree>
    <p:extLst>
      <p:ext uri="{BB962C8B-B14F-4D97-AF65-F5344CB8AC3E}">
        <p14:creationId xmlns:p14="http://schemas.microsoft.com/office/powerpoint/2010/main" val="11425436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C5D10E-2E85-4CFC-90DE-69D275145545}" type="datetimeFigureOut">
              <a:rPr lang="en-GB" smtClean="0">
                <a:solidFill>
                  <a:srgbClr val="575F6D"/>
                </a:solidFill>
              </a:rPr>
              <a:pPr/>
              <a:t>21/06/2013</a:t>
            </a:fld>
            <a:endParaRPr lang="en-GB">
              <a:solidFill>
                <a:srgbClr val="575F6D"/>
              </a:solidFill>
            </a:endParaRPr>
          </a:p>
        </p:txBody>
      </p:sp>
      <p:sp>
        <p:nvSpPr>
          <p:cNvPr id="5" name="Footer Placeholder 4"/>
          <p:cNvSpPr>
            <a:spLocks noGrp="1"/>
          </p:cNvSpPr>
          <p:nvPr>
            <p:ph type="ftr" sz="quarter" idx="11"/>
          </p:nvPr>
        </p:nvSpPr>
        <p:spPr/>
        <p:txBody>
          <a:bodyPr/>
          <a:lstStyle/>
          <a:p>
            <a:endParaRPr lang="en-GB">
              <a:solidFill>
                <a:srgbClr val="575F6D"/>
              </a:solidFill>
            </a:endParaRPr>
          </a:p>
        </p:txBody>
      </p:sp>
      <p:sp>
        <p:nvSpPr>
          <p:cNvPr id="6" name="Slide Number Placeholder 5"/>
          <p:cNvSpPr>
            <a:spLocks noGrp="1"/>
          </p:cNvSpPr>
          <p:nvPr>
            <p:ph type="sldNum" sz="quarter" idx="12"/>
          </p:nvPr>
        </p:nvSpPr>
        <p:spPr/>
        <p:txBody>
          <a:bodyPr/>
          <a:lstStyle/>
          <a:p>
            <a:fld id="{4DB64CE6-3850-435B-AEFC-C16FFD0E54E7}" type="slidenum">
              <a:rPr lang="en-GB" smtClean="0"/>
              <a:pPr/>
              <a:t>‹#›</a:t>
            </a:fld>
            <a:endParaRPr lang="en-GB"/>
          </a:p>
        </p:txBody>
      </p:sp>
    </p:spTree>
    <p:extLst>
      <p:ext uri="{BB962C8B-B14F-4D97-AF65-F5344CB8AC3E}">
        <p14:creationId xmlns:p14="http://schemas.microsoft.com/office/powerpoint/2010/main" val="3728539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C5D10E-2E85-4CFC-90DE-69D275145545}" type="datetimeFigureOut">
              <a:rPr lang="en-GB" smtClean="0">
                <a:solidFill>
                  <a:srgbClr val="575F6D"/>
                </a:solidFill>
              </a:rPr>
              <a:pPr/>
              <a:t>21/06/2013</a:t>
            </a:fld>
            <a:endParaRPr lang="en-GB">
              <a:solidFill>
                <a:srgbClr val="575F6D"/>
              </a:solidFill>
            </a:endParaRPr>
          </a:p>
        </p:txBody>
      </p:sp>
      <p:sp>
        <p:nvSpPr>
          <p:cNvPr id="5" name="Footer Placeholder 4"/>
          <p:cNvSpPr>
            <a:spLocks noGrp="1"/>
          </p:cNvSpPr>
          <p:nvPr>
            <p:ph type="ftr" sz="quarter" idx="11"/>
          </p:nvPr>
        </p:nvSpPr>
        <p:spPr/>
        <p:txBody>
          <a:bodyPr/>
          <a:lstStyle/>
          <a:p>
            <a:endParaRPr lang="en-GB">
              <a:solidFill>
                <a:srgbClr val="575F6D"/>
              </a:solidFill>
            </a:endParaRPr>
          </a:p>
        </p:txBody>
      </p:sp>
      <p:sp>
        <p:nvSpPr>
          <p:cNvPr id="6" name="Slide Number Placeholder 5"/>
          <p:cNvSpPr>
            <a:spLocks noGrp="1"/>
          </p:cNvSpPr>
          <p:nvPr>
            <p:ph type="sldNum" sz="quarter" idx="12"/>
          </p:nvPr>
        </p:nvSpPr>
        <p:spPr/>
        <p:txBody>
          <a:bodyPr/>
          <a:lstStyle/>
          <a:p>
            <a:fld id="{4DB64CE6-3850-435B-AEFC-C16FFD0E54E7}" type="slidenum">
              <a:rPr lang="en-GB" smtClean="0"/>
              <a:pPr/>
              <a:t>‹#›</a:t>
            </a:fld>
            <a:endParaRPr lang="en-GB"/>
          </a:p>
        </p:txBody>
      </p:sp>
    </p:spTree>
    <p:extLst>
      <p:ext uri="{BB962C8B-B14F-4D97-AF65-F5344CB8AC3E}">
        <p14:creationId xmlns:p14="http://schemas.microsoft.com/office/powerpoint/2010/main" val="1474764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4D7D1F0-BEB0-0A4A-AD35-F6005E17D332}" type="datetimeFigureOut">
              <a:rPr lang="en-US" smtClean="0"/>
              <a:pPr/>
              <a:t>6/21/2013</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B3F1CCB-890F-5D43-A2C3-C7625D2AF5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4D7D1F0-BEB0-0A4A-AD35-F6005E17D332}" type="datetimeFigureOut">
              <a:rPr lang="en-US" smtClean="0"/>
              <a:pPr/>
              <a:t>6/21/2013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3F1CCB-890F-5D43-A2C3-C7625D2AF5DF}"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4D7D1F0-BEB0-0A4A-AD35-F6005E17D332}" type="datetimeFigureOut">
              <a:rPr lang="en-US" smtClean="0"/>
              <a:pPr/>
              <a:t>6/21/2013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3F1CCB-890F-5D43-A2C3-C7625D2AF5DF}"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4D7D1F0-BEB0-0A4A-AD35-F6005E17D332}" type="datetimeFigureOut">
              <a:rPr lang="en-US" smtClean="0"/>
              <a:pPr/>
              <a:t>6/21/2013</a:t>
            </a:fld>
            <a:endParaRPr lang="en-US"/>
          </a:p>
        </p:txBody>
      </p:sp>
      <p:sp>
        <p:nvSpPr>
          <p:cNvPr id="7" name="Slide Number Placeholder 6"/>
          <p:cNvSpPr>
            <a:spLocks noGrp="1"/>
          </p:cNvSpPr>
          <p:nvPr>
            <p:ph type="sldNum" sz="quarter" idx="11"/>
          </p:nvPr>
        </p:nvSpPr>
        <p:spPr/>
        <p:txBody>
          <a:bodyPr rtlCol="0"/>
          <a:lstStyle/>
          <a:p>
            <a:fld id="{0B3F1CCB-890F-5D43-A2C3-C7625D2AF5DF}"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7D1F0-BEB0-0A4A-AD35-F6005E17D332}" type="datetimeFigureOut">
              <a:rPr lang="en-US" smtClean="0"/>
              <a:pPr/>
              <a:t>6/21/2013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3F1CCB-890F-5D43-A2C3-C7625D2AF5D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4D7D1F0-BEB0-0A4A-AD35-F6005E17D332}" type="datetimeFigureOut">
              <a:rPr lang="en-US" smtClean="0"/>
              <a:pPr/>
              <a:t>6/21/2013</a:t>
            </a:fld>
            <a:endParaRPr lang="en-US"/>
          </a:p>
        </p:txBody>
      </p:sp>
      <p:sp>
        <p:nvSpPr>
          <p:cNvPr id="22" name="Slide Number Placeholder 21"/>
          <p:cNvSpPr>
            <a:spLocks noGrp="1"/>
          </p:cNvSpPr>
          <p:nvPr>
            <p:ph type="sldNum" sz="quarter" idx="15"/>
          </p:nvPr>
        </p:nvSpPr>
        <p:spPr/>
        <p:txBody>
          <a:bodyPr rtlCol="0"/>
          <a:lstStyle/>
          <a:p>
            <a:fld id="{0B3F1CCB-890F-5D43-A2C3-C7625D2AF5DF}"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4D7D1F0-BEB0-0A4A-AD35-F6005E17D332}" type="datetimeFigureOut">
              <a:rPr lang="en-US" smtClean="0"/>
              <a:pPr/>
              <a:t>6/21/2013</a:t>
            </a:fld>
            <a:endParaRPr lang="en-US"/>
          </a:p>
        </p:txBody>
      </p:sp>
      <p:sp>
        <p:nvSpPr>
          <p:cNvPr id="18" name="Slide Number Placeholder 17"/>
          <p:cNvSpPr>
            <a:spLocks noGrp="1"/>
          </p:cNvSpPr>
          <p:nvPr>
            <p:ph type="sldNum" sz="quarter" idx="11"/>
          </p:nvPr>
        </p:nvSpPr>
        <p:spPr/>
        <p:txBody>
          <a:bodyPr rtlCol="0"/>
          <a:lstStyle/>
          <a:p>
            <a:fld id="{0B3F1CCB-890F-5D43-A2C3-C7625D2AF5DF}"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4D7D1F0-BEB0-0A4A-AD35-F6005E17D332}" type="datetimeFigureOut">
              <a:rPr lang="en-US" smtClean="0"/>
              <a:pPr/>
              <a:t>6/21/2013</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B3F1CCB-890F-5D43-A2C3-C7625D2AF5D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pPr defTabSz="914400"/>
            <a:fld id="{83C5D10E-2E85-4CFC-90DE-69D275145545}" type="datetimeFigureOut">
              <a:rPr lang="en-GB" smtClean="0">
                <a:solidFill>
                  <a:srgbClr val="575F6D"/>
                </a:solidFill>
              </a:rPr>
              <a:pPr defTabSz="914400"/>
              <a:t>21/06/2013</a:t>
            </a:fld>
            <a:endParaRPr lang="en-GB">
              <a:solidFill>
                <a:srgbClr val="575F6D"/>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pPr defTabSz="914400"/>
            <a:endParaRPr lang="en-GB">
              <a:solidFill>
                <a:srgbClr val="575F6D"/>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pPr defTabSz="914400"/>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pPr defTabSz="914400"/>
            <a:fld id="{4DB64CE6-3850-435B-AEFC-C16FFD0E54E7}" type="slidenum">
              <a:rPr lang="en-GB" smtClean="0"/>
              <a:pPr defTabSz="914400"/>
              <a:t>‹#›</a:t>
            </a:fld>
            <a:endParaRPr lang="en-GB"/>
          </a:p>
        </p:txBody>
      </p:sp>
    </p:spTree>
    <p:extLst>
      <p:ext uri="{BB962C8B-B14F-4D97-AF65-F5344CB8AC3E}">
        <p14:creationId xmlns:p14="http://schemas.microsoft.com/office/powerpoint/2010/main" val="123503664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4" Type="http://schemas.openxmlformats.org/officeDocument/2006/relationships/image" Target="../media/image18.jpg"/></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and Contemporary France Week 2 Term 2</a:t>
            </a:r>
            <a:endParaRPr lang="en-US" dirty="0"/>
          </a:p>
        </p:txBody>
      </p:sp>
      <p:sp>
        <p:nvSpPr>
          <p:cNvPr id="3" name="Content Placeholder 2"/>
          <p:cNvSpPr>
            <a:spLocks noGrp="1"/>
          </p:cNvSpPr>
          <p:nvPr>
            <p:ph sz="quarter" idx="1"/>
          </p:nvPr>
        </p:nvSpPr>
        <p:spPr/>
        <p:txBody>
          <a:bodyPr/>
          <a:lstStyle/>
          <a:p>
            <a:pPr algn="ctr">
              <a:buNone/>
            </a:pPr>
            <a:endParaRPr lang="en-US" sz="4000" b="1" dirty="0" smtClean="0"/>
          </a:p>
          <a:p>
            <a:pPr algn="ctr">
              <a:buNone/>
            </a:pPr>
            <a:r>
              <a:rPr lang="en-US" sz="4000" b="1" dirty="0" smtClean="0"/>
              <a:t>France in the 1940s: </a:t>
            </a:r>
          </a:p>
          <a:p>
            <a:pPr algn="ctr">
              <a:buNone/>
            </a:pPr>
            <a:r>
              <a:rPr lang="en-US" sz="4000" b="1" dirty="0" smtClean="0"/>
              <a:t>German Occupation, Vichy and the Resistance</a:t>
            </a:r>
          </a:p>
          <a:p>
            <a:pPr>
              <a:buNone/>
            </a:pPr>
            <a:endParaRPr lang="en-US" b="1" dirty="0" smtClean="0"/>
          </a:p>
          <a:p>
            <a:pPr algn="ctr">
              <a:buNone/>
            </a:pPr>
            <a:r>
              <a:rPr lang="en-US" b="1" dirty="0" smtClean="0"/>
              <a:t>David Lees</a:t>
            </a:r>
          </a:p>
          <a:p>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Aftermath of the Defeat</a:t>
            </a:r>
            <a:br>
              <a:rPr lang="en-US" dirty="0" smtClean="0"/>
            </a:br>
            <a:r>
              <a:rPr lang="en-US" dirty="0" smtClean="0"/>
              <a:t>Pierre Laval (1883–1945)</a:t>
            </a:r>
            <a:endParaRPr lang="en-US" dirty="0"/>
          </a:p>
        </p:txBody>
      </p:sp>
      <p:sp>
        <p:nvSpPr>
          <p:cNvPr id="3" name="Content Placeholder 2"/>
          <p:cNvSpPr>
            <a:spLocks noGrp="1"/>
          </p:cNvSpPr>
          <p:nvPr>
            <p:ph sz="quarter" idx="1"/>
          </p:nvPr>
        </p:nvSpPr>
        <p:spPr>
          <a:xfrm>
            <a:off x="3862620" y="1600200"/>
            <a:ext cx="4824180" cy="4525963"/>
          </a:xfrm>
        </p:spPr>
        <p:txBody>
          <a:bodyPr>
            <a:normAutofit/>
          </a:bodyPr>
          <a:lstStyle/>
          <a:p>
            <a:r>
              <a:rPr lang="en-US" dirty="0" smtClean="0"/>
              <a:t>Socialist during WWI, later became a neo-socialist and headed towards the right</a:t>
            </a:r>
          </a:p>
          <a:p>
            <a:r>
              <a:rPr lang="en-US" dirty="0" smtClean="0"/>
              <a:t>Insisted that he was interested in pragmatic, not ideological politics, and European peace (whether this meant negotiating with Stalin in 1935 or Hitler in 1940…)</a:t>
            </a:r>
            <a:endParaRPr lang="en-US" dirty="0"/>
          </a:p>
        </p:txBody>
      </p:sp>
      <p:pic>
        <p:nvPicPr>
          <p:cNvPr id="4" name="Picture 3"/>
          <p:cNvPicPr>
            <a:picLocks noChangeAspect="1"/>
          </p:cNvPicPr>
          <p:nvPr/>
        </p:nvPicPr>
        <p:blipFill>
          <a:blip r:embed="rId2"/>
          <a:stretch>
            <a:fillRect/>
          </a:stretch>
        </p:blipFill>
        <p:spPr>
          <a:xfrm>
            <a:off x="214302" y="1612780"/>
            <a:ext cx="3648318" cy="4513383"/>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655" y="249381"/>
            <a:ext cx="7467600" cy="877311"/>
          </a:xfrm>
        </p:spPr>
        <p:txBody>
          <a:bodyPr/>
          <a:lstStyle/>
          <a:p>
            <a:r>
              <a:rPr lang="en-US" dirty="0" smtClean="0"/>
              <a:t>National Revolution</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3091" y="1406237"/>
            <a:ext cx="3449782" cy="525109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84908"/>
            <a:ext cx="7467600" cy="794183"/>
          </a:xfrm>
        </p:spPr>
        <p:txBody>
          <a:bodyPr>
            <a:normAutofit/>
          </a:bodyPr>
          <a:lstStyle/>
          <a:p>
            <a:r>
              <a:rPr lang="en-GB" sz="3200" dirty="0" smtClean="0"/>
              <a:t>National Revolution</a:t>
            </a:r>
            <a:endParaRPr lang="en-GB" sz="3200" dirty="0"/>
          </a:p>
        </p:txBody>
      </p:sp>
      <p:sp>
        <p:nvSpPr>
          <p:cNvPr id="3" name="Content Placeholder 2"/>
          <p:cNvSpPr>
            <a:spLocks noGrp="1"/>
          </p:cNvSpPr>
          <p:nvPr>
            <p:ph sz="quarter" idx="1"/>
          </p:nvPr>
        </p:nvSpPr>
        <p:spPr/>
        <p:txBody>
          <a:bodyPr/>
          <a:lstStyle/>
          <a:p>
            <a:endParaRPr lang="en-GB"/>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2510" y="1716381"/>
            <a:ext cx="6273786" cy="483839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3388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Revolution</a:t>
            </a:r>
            <a:br>
              <a:rPr lang="en-US" dirty="0" smtClean="0"/>
            </a:br>
            <a:r>
              <a:rPr lang="en-US" dirty="0" err="1" smtClean="0"/>
              <a:t>Pétain</a:t>
            </a:r>
            <a:r>
              <a:rPr lang="en-US" dirty="0" smtClean="0"/>
              <a:t>, 15 August 1940</a:t>
            </a:r>
            <a:endParaRPr lang="en-US" dirty="0"/>
          </a:p>
        </p:txBody>
      </p:sp>
      <p:sp>
        <p:nvSpPr>
          <p:cNvPr id="3" name="Content Placeholder 2"/>
          <p:cNvSpPr>
            <a:spLocks noGrp="1"/>
          </p:cNvSpPr>
          <p:nvPr>
            <p:ph sz="quarter" idx="1"/>
          </p:nvPr>
        </p:nvSpPr>
        <p:spPr>
          <a:xfrm>
            <a:off x="457200" y="2389711"/>
            <a:ext cx="8229600" cy="4110525"/>
          </a:xfrm>
        </p:spPr>
        <p:txBody>
          <a:bodyPr/>
          <a:lstStyle/>
          <a:p>
            <a:pPr marL="0" indent="0">
              <a:buNone/>
            </a:pPr>
            <a:r>
              <a:rPr lang="en-US" dirty="0" smtClean="0"/>
              <a:t>‘La vie </a:t>
            </a:r>
            <a:r>
              <a:rPr lang="en-US" dirty="0" err="1" smtClean="0"/>
              <a:t>n’est</a:t>
            </a:r>
            <a:r>
              <a:rPr lang="en-US" dirty="0" smtClean="0"/>
              <a:t> pas </a:t>
            </a:r>
            <a:r>
              <a:rPr lang="en-US" dirty="0" err="1" smtClean="0"/>
              <a:t>neutre</a:t>
            </a:r>
            <a:r>
              <a:rPr lang="en-US" dirty="0" smtClean="0"/>
              <a:t>. Elle </a:t>
            </a:r>
            <a:r>
              <a:rPr lang="en-US" dirty="0" err="1" smtClean="0"/>
              <a:t>consiste</a:t>
            </a:r>
            <a:r>
              <a:rPr lang="en-US" dirty="0" smtClean="0"/>
              <a:t> </a:t>
            </a:r>
            <a:r>
              <a:rPr lang="en-US" dirty="0" err="1" smtClean="0"/>
              <a:t>à</a:t>
            </a:r>
            <a:r>
              <a:rPr lang="en-US" dirty="0" smtClean="0"/>
              <a:t> </a:t>
            </a:r>
            <a:r>
              <a:rPr lang="en-US" dirty="0" err="1" smtClean="0"/>
              <a:t>prendre</a:t>
            </a:r>
            <a:r>
              <a:rPr lang="en-US" dirty="0" smtClean="0"/>
              <a:t> </a:t>
            </a:r>
            <a:r>
              <a:rPr lang="en-US" dirty="0" err="1" smtClean="0"/>
              <a:t>partie</a:t>
            </a:r>
            <a:r>
              <a:rPr lang="en-US" dirty="0" smtClean="0"/>
              <a:t> </a:t>
            </a:r>
            <a:r>
              <a:rPr lang="en-US" dirty="0" err="1" smtClean="0"/>
              <a:t>hardiment</a:t>
            </a:r>
            <a:r>
              <a:rPr lang="en-US" dirty="0" smtClean="0"/>
              <a:t>. Il </a:t>
            </a:r>
            <a:r>
              <a:rPr lang="en-US" dirty="0" err="1" smtClean="0"/>
              <a:t>n’y</a:t>
            </a:r>
            <a:r>
              <a:rPr lang="en-US" dirty="0" smtClean="0"/>
              <a:t> a pas de </a:t>
            </a:r>
            <a:r>
              <a:rPr lang="en-US" dirty="0" err="1" smtClean="0"/>
              <a:t>neutralité</a:t>
            </a:r>
            <a:r>
              <a:rPr lang="en-US" dirty="0" smtClean="0"/>
              <a:t> possible entre le </a:t>
            </a:r>
            <a:r>
              <a:rPr lang="en-US" dirty="0" err="1" smtClean="0"/>
              <a:t>vrai</a:t>
            </a:r>
            <a:r>
              <a:rPr lang="en-US" dirty="0" smtClean="0"/>
              <a:t> et le faux, entre le </a:t>
            </a:r>
            <a:r>
              <a:rPr lang="en-US" dirty="0" err="1" smtClean="0"/>
              <a:t>bien</a:t>
            </a:r>
            <a:r>
              <a:rPr lang="en-US" dirty="0" smtClean="0"/>
              <a:t> et le mal, entre la santé et la </a:t>
            </a:r>
            <a:r>
              <a:rPr lang="en-US" dirty="0" err="1" smtClean="0"/>
              <a:t>maladie</a:t>
            </a:r>
            <a:r>
              <a:rPr lang="en-US" dirty="0" smtClean="0"/>
              <a:t>, entre </a:t>
            </a:r>
            <a:r>
              <a:rPr lang="en-US" dirty="0" err="1" smtClean="0"/>
              <a:t>l’ordre</a:t>
            </a:r>
            <a:r>
              <a:rPr lang="en-US" dirty="0" smtClean="0"/>
              <a:t> et le </a:t>
            </a:r>
            <a:r>
              <a:rPr lang="en-US" dirty="0" err="1" smtClean="0"/>
              <a:t>désordre</a:t>
            </a:r>
            <a:r>
              <a:rPr lang="en-US" dirty="0" smtClean="0"/>
              <a:t>, entre la France et </a:t>
            </a:r>
            <a:r>
              <a:rPr lang="en-US" dirty="0" err="1" smtClean="0"/>
              <a:t>l’anti</a:t>
            </a:r>
            <a:r>
              <a:rPr lang="en-US" dirty="0" smtClean="0"/>
              <a:t>-France.’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National Revolution</a:t>
            </a:r>
            <a:br>
              <a:rPr lang="en-GB" dirty="0" smtClean="0"/>
            </a:br>
            <a:r>
              <a:rPr lang="en-US" i="1" dirty="0" err="1" smtClean="0"/>
              <a:t>Pétainisme</a:t>
            </a:r>
            <a:endParaRPr lang="en-GB" i="1" dirty="0"/>
          </a:p>
        </p:txBody>
      </p:sp>
      <p:pic>
        <p:nvPicPr>
          <p:cNvPr id="4" name="Content Placeholder 3"/>
          <p:cNvPicPr>
            <a:picLocks noGrp="1"/>
          </p:cNvPicPr>
          <p:nvPr>
            <p:ph sz="quarter" idx="1"/>
          </p:nvPr>
        </p:nvPicPr>
        <p:blipFill>
          <a:blip r:embed="rId2"/>
          <a:srcRect l="48856" t="48511" r="28564" b="31864"/>
          <a:stretch>
            <a:fillRect/>
          </a:stretch>
        </p:blipFill>
        <p:spPr bwMode="auto">
          <a:xfrm>
            <a:off x="307005" y="2022764"/>
            <a:ext cx="3238278" cy="3980007"/>
          </a:xfrm>
          <a:prstGeom prst="rect">
            <a:avLst/>
          </a:prstGeom>
          <a:noFill/>
          <a:ln w="9525">
            <a:solidFill>
              <a:schemeClr val="tx1"/>
            </a:solidFill>
            <a:miter lim="800000"/>
            <a:headEnd/>
            <a:tailEnd/>
          </a:ln>
        </p:spPr>
      </p:pic>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739148" y="1417638"/>
            <a:ext cx="3238972" cy="2901095"/>
          </a:xfrm>
          <a:prstGeom prst="rect">
            <a:avLst/>
          </a:prstGeom>
          <a:ln w="9525">
            <a:solidFill>
              <a:schemeClr val="tx1"/>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pic>
        <p:nvPicPr>
          <p:cNvPr id="2050" name="Picture 2" descr="C:\Users\David and Jess\Pictures\petain memorabilia\petain_timbr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27075" y="4436052"/>
            <a:ext cx="2095500" cy="23812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9524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42864"/>
            <a:ext cx="7467600" cy="288032"/>
          </a:xfrm>
        </p:spPr>
        <p:txBody>
          <a:bodyPr>
            <a:normAutofit fontScale="90000"/>
          </a:bodyPr>
          <a:lstStyle/>
          <a:p>
            <a:r>
              <a:rPr lang="en-GB" b="1" dirty="0" smtClean="0"/>
              <a:t/>
            </a:r>
            <a:br>
              <a:rPr lang="en-GB" b="1" dirty="0" smtClean="0"/>
            </a:br>
            <a:r>
              <a:rPr lang="en-GB" b="1" dirty="0"/>
              <a:t/>
            </a:r>
            <a:br>
              <a:rPr lang="en-GB" b="1" dirty="0"/>
            </a:br>
            <a:r>
              <a:rPr lang="en-GB" b="1" dirty="0" smtClean="0"/>
              <a:t/>
            </a:r>
            <a:br>
              <a:rPr lang="en-GB" b="1" dirty="0" smtClean="0"/>
            </a:br>
            <a:r>
              <a:rPr lang="en-GB" b="1" dirty="0"/>
              <a:t/>
            </a:r>
            <a:br>
              <a:rPr lang="en-GB" b="1" dirty="0"/>
            </a:br>
            <a:r>
              <a:rPr lang="en-GB" b="1" dirty="0" smtClean="0"/>
              <a:t/>
            </a:r>
            <a:br>
              <a:rPr lang="en-GB" b="1" dirty="0" smtClean="0"/>
            </a:br>
            <a:r>
              <a:rPr lang="en-GB" sz="3300" dirty="0" smtClean="0"/>
              <a:t>Collaboration</a:t>
            </a:r>
            <a:br>
              <a:rPr lang="en-GB" sz="3300" dirty="0" smtClean="0"/>
            </a:br>
            <a:r>
              <a:rPr lang="en-GB" sz="3300" dirty="0" smtClean="0"/>
              <a:t>P</a:t>
            </a:r>
            <a:r>
              <a:rPr lang="en-US" sz="3300" dirty="0" err="1" smtClean="0"/>
              <a:t>étain</a:t>
            </a:r>
            <a:r>
              <a:rPr lang="en-US" sz="3300" dirty="0" smtClean="0"/>
              <a:t> meets Hitler, </a:t>
            </a:r>
            <a:r>
              <a:rPr lang="en-US" sz="3300" dirty="0" err="1" smtClean="0"/>
              <a:t>Montoire</a:t>
            </a:r>
            <a:r>
              <a:rPr lang="en-US" sz="3300" dirty="0" smtClean="0"/>
              <a:t>-</a:t>
            </a:r>
            <a:r>
              <a:rPr lang="en-US" sz="3300" dirty="0" err="1" smtClean="0"/>
              <a:t>sur</a:t>
            </a:r>
            <a:r>
              <a:rPr lang="en-US" sz="3300" dirty="0" smtClean="0"/>
              <a:t>-le Loir, 24 October 1940</a:t>
            </a:r>
            <a:endParaRPr lang="en-GB" sz="3300" dirty="0"/>
          </a:p>
        </p:txBody>
      </p:sp>
      <p:pic>
        <p:nvPicPr>
          <p:cNvPr id="4" name="Picture 2"/>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1916832"/>
            <a:ext cx="5256584" cy="368502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13736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8036"/>
            <a:ext cx="7467600" cy="849602"/>
          </a:xfrm>
        </p:spPr>
        <p:txBody>
          <a:bodyPr>
            <a:normAutofit fontScale="90000"/>
          </a:bodyPr>
          <a:lstStyle/>
          <a:p>
            <a:r>
              <a:rPr lang="en-GB" dirty="0" smtClean="0"/>
              <a:t>Collaboration</a:t>
            </a:r>
            <a:br>
              <a:rPr lang="en-GB" dirty="0" smtClean="0"/>
            </a:br>
            <a:r>
              <a:rPr lang="en-GB" i="1" dirty="0" smtClean="0"/>
              <a:t>La </a:t>
            </a:r>
            <a:r>
              <a:rPr lang="en-GB" i="1" dirty="0" err="1" smtClean="0"/>
              <a:t>Rafle</a:t>
            </a:r>
            <a:r>
              <a:rPr lang="en-GB" i="1" dirty="0" smtClean="0"/>
              <a:t> Du </a:t>
            </a:r>
            <a:r>
              <a:rPr lang="en-GB" i="1" dirty="0" err="1" smtClean="0"/>
              <a:t>Vel</a:t>
            </a:r>
            <a:r>
              <a:rPr lang="en-GB" i="1" dirty="0" smtClean="0"/>
              <a:t> </a:t>
            </a:r>
            <a:r>
              <a:rPr lang="en-GB" i="1" dirty="0" err="1" smtClean="0"/>
              <a:t>D’Hiv</a:t>
            </a:r>
            <a:r>
              <a:rPr lang="en-GB" dirty="0" smtClean="0"/>
              <a:t>, 16-17July 1942</a:t>
            </a:r>
            <a:endParaRPr lang="en-GB" dirty="0"/>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911" b="14594"/>
          <a:stretch/>
        </p:blipFill>
        <p:spPr bwMode="auto">
          <a:xfrm>
            <a:off x="899592" y="1777927"/>
            <a:ext cx="6670789" cy="42893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245896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t="7616" r="13687"/>
          <a:stretch/>
        </p:blipFill>
        <p:spPr>
          <a:xfrm>
            <a:off x="1731818" y="540327"/>
            <a:ext cx="4336473" cy="6188661"/>
          </a:xfrm>
          <a:ln>
            <a:solidFill>
              <a:schemeClr val="tx1"/>
            </a:solidFill>
          </a:ln>
        </p:spPr>
      </p:pic>
    </p:spTree>
    <p:extLst>
      <p:ext uri="{BB962C8B-B14F-4D97-AF65-F5344CB8AC3E}">
        <p14:creationId xmlns:p14="http://schemas.microsoft.com/office/powerpoint/2010/main" val="20631333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Collaboration</a:t>
            </a:r>
            <a:r>
              <a:rPr lang="en-GB" i="1" dirty="0" smtClean="0"/>
              <a:t/>
            </a:r>
            <a:br>
              <a:rPr lang="en-GB" i="1" dirty="0" smtClean="0"/>
            </a:br>
            <a:r>
              <a:rPr lang="en-GB" i="1" dirty="0" smtClean="0"/>
              <a:t>La </a:t>
            </a:r>
            <a:r>
              <a:rPr lang="en-GB" i="1" dirty="0" err="1" smtClean="0"/>
              <a:t>Rafle</a:t>
            </a:r>
            <a:r>
              <a:rPr lang="en-GB" i="1" dirty="0" smtClean="0"/>
              <a:t> Du </a:t>
            </a:r>
            <a:r>
              <a:rPr lang="en-GB" i="1" dirty="0" err="1" smtClean="0"/>
              <a:t>Vel</a:t>
            </a:r>
            <a:r>
              <a:rPr lang="en-GB" i="1" dirty="0" smtClean="0"/>
              <a:t> </a:t>
            </a:r>
            <a:r>
              <a:rPr lang="en-GB" i="1" dirty="0" err="1" smtClean="0"/>
              <a:t>D’Hiv</a:t>
            </a:r>
            <a:r>
              <a:rPr lang="en-GB" i="1" dirty="0"/>
              <a:t> </a:t>
            </a:r>
            <a:r>
              <a:rPr lang="en-GB" dirty="0" smtClean="0"/>
              <a:t>70 Years on</a:t>
            </a:r>
            <a:endParaRPr lang="en-GB" dirty="0"/>
          </a:p>
        </p:txBody>
      </p:sp>
      <p:pic>
        <p:nvPicPr>
          <p:cNvPr id="4" name="Content Placeholder 3"/>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t="19896"/>
          <a:stretch/>
        </p:blipFill>
        <p:spPr>
          <a:xfrm>
            <a:off x="457200" y="1648690"/>
            <a:ext cx="4824910" cy="2733097"/>
          </a:xfrm>
          <a:ln>
            <a:solidFill>
              <a:schemeClr val="tx1"/>
            </a:solidFill>
          </a:ln>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4447" t="19225" r="6215" b="9033"/>
          <a:stretch/>
        </p:blipFill>
        <p:spPr>
          <a:xfrm>
            <a:off x="5735782" y="1551707"/>
            <a:ext cx="2632364" cy="3851565"/>
          </a:xfrm>
          <a:prstGeom prst="rect">
            <a:avLst/>
          </a:prstGeom>
          <a:ln>
            <a:solidFill>
              <a:schemeClr val="tx1"/>
            </a:solidFill>
          </a:ln>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t="9596"/>
          <a:stretch/>
        </p:blipFill>
        <p:spPr>
          <a:xfrm>
            <a:off x="457200" y="4520332"/>
            <a:ext cx="2910007" cy="3720197"/>
          </a:xfrm>
          <a:prstGeom prst="rect">
            <a:avLst/>
          </a:prstGeom>
          <a:ln>
            <a:solidFill>
              <a:schemeClr val="tx1"/>
            </a:solidFill>
          </a:ln>
        </p:spPr>
      </p:pic>
    </p:spTree>
    <p:extLst>
      <p:ext uri="{BB962C8B-B14F-4D97-AF65-F5344CB8AC3E}">
        <p14:creationId xmlns:p14="http://schemas.microsoft.com/office/powerpoint/2010/main" val="40527531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Resistance</a:t>
            </a:r>
            <a:br>
              <a:rPr lang="en-US" dirty="0" smtClean="0"/>
            </a:br>
            <a:r>
              <a:rPr lang="en-US" dirty="0" smtClean="0"/>
              <a:t>Jean Moulin (1899–1943)</a:t>
            </a:r>
            <a:endParaRPr lang="en-US" dirty="0"/>
          </a:p>
        </p:txBody>
      </p:sp>
      <p:sp>
        <p:nvSpPr>
          <p:cNvPr id="3" name="Content Placeholder 2"/>
          <p:cNvSpPr>
            <a:spLocks noGrp="1"/>
          </p:cNvSpPr>
          <p:nvPr>
            <p:ph sz="quarter" idx="1"/>
          </p:nvPr>
        </p:nvSpPr>
        <p:spPr>
          <a:xfrm>
            <a:off x="4035588" y="1600200"/>
            <a:ext cx="4651211" cy="4543986"/>
          </a:xfrm>
        </p:spPr>
        <p:txBody>
          <a:bodyPr>
            <a:normAutofit lnSpcReduction="10000"/>
          </a:bodyPr>
          <a:lstStyle/>
          <a:p>
            <a:r>
              <a:rPr lang="en-US" dirty="0" smtClean="0"/>
              <a:t>Prefect of Chartres, imprisoned by invading Germans</a:t>
            </a:r>
          </a:p>
          <a:p>
            <a:r>
              <a:rPr lang="en-US" dirty="0" smtClean="0"/>
              <a:t>Escaped to London and became a Resistance hero (although his reputation subsequently became more controversial)</a:t>
            </a:r>
          </a:p>
          <a:p>
            <a:r>
              <a:rPr lang="en-US" dirty="0" smtClean="0"/>
              <a:t>Codenamed ‘Max’</a:t>
            </a:r>
          </a:p>
          <a:p>
            <a:r>
              <a:rPr lang="en-US" dirty="0" smtClean="0"/>
              <a:t>Tortured to death by the ‘Butcher of Lyons,’ Klaus Barbie, 1943</a:t>
            </a:r>
            <a:endParaRPr lang="en-US" dirty="0"/>
          </a:p>
        </p:txBody>
      </p:sp>
      <p:pic>
        <p:nvPicPr>
          <p:cNvPr id="4" name="Picture 3"/>
          <p:cNvPicPr>
            <a:picLocks noChangeAspect="1"/>
          </p:cNvPicPr>
          <p:nvPr/>
        </p:nvPicPr>
        <p:blipFill>
          <a:blip r:embed="rId3"/>
          <a:stretch>
            <a:fillRect/>
          </a:stretch>
        </p:blipFill>
        <p:spPr>
          <a:xfrm>
            <a:off x="457200" y="1600200"/>
            <a:ext cx="3578389" cy="4543986"/>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0944"/>
            <a:ext cx="7467600" cy="877311"/>
          </a:xfrm>
        </p:spPr>
        <p:txBody>
          <a:bodyPr/>
          <a:lstStyle/>
          <a:p>
            <a:r>
              <a:rPr lang="en-GB" dirty="0" smtClean="0"/>
              <a:t>Vichy in Context: Defeat and </a:t>
            </a:r>
            <a:r>
              <a:rPr lang="en-GB" dirty="0" err="1" smtClean="0"/>
              <a:t>Exode</a:t>
            </a:r>
            <a:endParaRPr lang="en-GB"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3" y="1437572"/>
            <a:ext cx="6255563" cy="460838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00211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
            </a:r>
            <a:br>
              <a:rPr lang="en-US" dirty="0" smtClean="0"/>
            </a:br>
            <a:r>
              <a:rPr lang="en-US" dirty="0" smtClean="0"/>
              <a:t>Resistance</a:t>
            </a:r>
            <a:br>
              <a:rPr lang="en-US" dirty="0" smtClean="0"/>
            </a:br>
            <a:r>
              <a:rPr lang="en-US" dirty="0" err="1" smtClean="0"/>
              <a:t>Agnès</a:t>
            </a:r>
            <a:r>
              <a:rPr lang="en-US" dirty="0" smtClean="0"/>
              <a:t> </a:t>
            </a:r>
            <a:r>
              <a:rPr lang="en-US" dirty="0" err="1" smtClean="0"/>
              <a:t>Humbert</a:t>
            </a:r>
            <a:endParaRPr lang="en-US" dirty="0"/>
          </a:p>
        </p:txBody>
      </p:sp>
      <p:sp>
        <p:nvSpPr>
          <p:cNvPr id="3" name="Content Placeholder 2"/>
          <p:cNvSpPr>
            <a:spLocks noGrp="1"/>
          </p:cNvSpPr>
          <p:nvPr>
            <p:ph sz="quarter" idx="1"/>
          </p:nvPr>
        </p:nvSpPr>
        <p:spPr>
          <a:xfrm>
            <a:off x="3731300" y="1600200"/>
            <a:ext cx="4955499" cy="4322461"/>
          </a:xfrm>
        </p:spPr>
        <p:txBody>
          <a:bodyPr/>
          <a:lstStyle/>
          <a:p>
            <a:r>
              <a:rPr lang="en-US" dirty="0" smtClean="0"/>
              <a:t>Employee at the </a:t>
            </a:r>
            <a:r>
              <a:rPr lang="en-US" dirty="0" err="1" smtClean="0"/>
              <a:t>Musée</a:t>
            </a:r>
            <a:r>
              <a:rPr lang="en-US" dirty="0" smtClean="0"/>
              <a:t> de </a:t>
            </a:r>
            <a:r>
              <a:rPr lang="en-US" dirty="0" err="1" smtClean="0"/>
              <a:t>l’Homme</a:t>
            </a:r>
            <a:r>
              <a:rPr lang="en-US" dirty="0" smtClean="0"/>
              <a:t> in Paris</a:t>
            </a:r>
          </a:p>
          <a:p>
            <a:r>
              <a:rPr lang="en-US" dirty="0" smtClean="0"/>
              <a:t>Member of early resistance group</a:t>
            </a:r>
          </a:p>
          <a:p>
            <a:r>
              <a:rPr lang="en-US" dirty="0" smtClean="0"/>
              <a:t>Deported to a German factory</a:t>
            </a:r>
            <a:endParaRPr lang="en-US" dirty="0"/>
          </a:p>
        </p:txBody>
      </p:sp>
      <p:pic>
        <p:nvPicPr>
          <p:cNvPr id="4" name="Picture 3"/>
          <p:cNvPicPr>
            <a:picLocks noChangeAspect="1"/>
          </p:cNvPicPr>
          <p:nvPr/>
        </p:nvPicPr>
        <p:blipFill>
          <a:blip r:embed="rId2"/>
          <a:stretch>
            <a:fillRect/>
          </a:stretch>
        </p:blipFill>
        <p:spPr>
          <a:xfrm>
            <a:off x="604414" y="1600200"/>
            <a:ext cx="3126887" cy="4322461"/>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Resistance</a:t>
            </a:r>
            <a:br>
              <a:rPr lang="en-US" dirty="0" smtClean="0"/>
            </a:br>
            <a:r>
              <a:rPr lang="en-US" dirty="0" smtClean="0"/>
              <a:t>General Charles de Gaulle (1890–1970)</a:t>
            </a:r>
            <a:endParaRPr lang="en-US" dirty="0"/>
          </a:p>
        </p:txBody>
      </p:sp>
      <p:sp>
        <p:nvSpPr>
          <p:cNvPr id="3" name="Content Placeholder 2"/>
          <p:cNvSpPr>
            <a:spLocks noGrp="1"/>
          </p:cNvSpPr>
          <p:nvPr>
            <p:ph sz="quarter" idx="1"/>
          </p:nvPr>
        </p:nvSpPr>
        <p:spPr>
          <a:xfrm>
            <a:off x="4102100" y="1600201"/>
            <a:ext cx="4584700" cy="4318000"/>
          </a:xfrm>
        </p:spPr>
        <p:txBody>
          <a:bodyPr>
            <a:normAutofit/>
          </a:bodyPr>
          <a:lstStyle/>
          <a:p>
            <a:r>
              <a:rPr lang="en-US" dirty="0" smtClean="0"/>
              <a:t>Succeeded in uniting the Communist and non-Communist resistance in the </a:t>
            </a:r>
            <a:r>
              <a:rPr lang="en-US" i="1" dirty="0" err="1" smtClean="0"/>
              <a:t>Mouvements</a:t>
            </a:r>
            <a:r>
              <a:rPr lang="en-US" i="1" dirty="0" smtClean="0"/>
              <a:t> </a:t>
            </a:r>
            <a:r>
              <a:rPr lang="en-US" i="1" dirty="0" err="1" smtClean="0"/>
              <a:t>unis</a:t>
            </a:r>
            <a:r>
              <a:rPr lang="en-US" i="1" dirty="0" smtClean="0"/>
              <a:t> de la Résistance</a:t>
            </a:r>
          </a:p>
          <a:p>
            <a:r>
              <a:rPr lang="en-US" dirty="0" smtClean="0"/>
              <a:t>Heavily dependent on the Allies, yet claimed on 25 August 1944 that Paris had liberated itself…</a:t>
            </a:r>
            <a:endParaRPr lang="en-US" dirty="0"/>
          </a:p>
        </p:txBody>
      </p:sp>
      <p:pic>
        <p:nvPicPr>
          <p:cNvPr id="4" name="Picture 3"/>
          <p:cNvPicPr>
            <a:picLocks noChangeAspect="1"/>
          </p:cNvPicPr>
          <p:nvPr/>
        </p:nvPicPr>
        <p:blipFill>
          <a:blip r:embed="rId2"/>
          <a:stretch>
            <a:fillRect/>
          </a:stretch>
        </p:blipFill>
        <p:spPr>
          <a:xfrm>
            <a:off x="457200" y="1600200"/>
            <a:ext cx="3644900" cy="431800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657549" y="415636"/>
            <a:ext cx="3322169" cy="4429558"/>
          </a:xfrm>
          <a:ln>
            <a:solidFill>
              <a:schemeClr val="tx1"/>
            </a:solidFill>
          </a:ln>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21814"/>
          <a:stretch/>
        </p:blipFill>
        <p:spPr>
          <a:xfrm>
            <a:off x="4114799" y="1551709"/>
            <a:ext cx="4765964" cy="2794721"/>
          </a:xfrm>
          <a:prstGeom prst="rect">
            <a:avLst/>
          </a:prstGeom>
          <a:ln>
            <a:solidFill>
              <a:schemeClr val="tx1"/>
            </a:solidFill>
          </a:ln>
        </p:spPr>
      </p:pic>
    </p:spTree>
    <p:extLst>
      <p:ext uri="{BB962C8B-B14F-4D97-AF65-F5344CB8AC3E}">
        <p14:creationId xmlns:p14="http://schemas.microsoft.com/office/powerpoint/2010/main" val="13632192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8848"/>
            <a:ext cx="7467600" cy="1143000"/>
          </a:xfrm>
        </p:spPr>
        <p:txBody>
          <a:bodyPr>
            <a:noAutofit/>
          </a:bodyPr>
          <a:lstStyle/>
          <a:p>
            <a:r>
              <a:rPr lang="en-US" dirty="0" smtClean="0"/>
              <a:t>Resistance</a:t>
            </a:r>
            <a:br>
              <a:rPr lang="en-US" dirty="0" smtClean="0"/>
            </a:br>
            <a:r>
              <a:rPr lang="en-US" dirty="0" smtClean="0"/>
              <a:t>General De Gaulle, </a:t>
            </a:r>
            <a:r>
              <a:rPr lang="en-US" i="1" dirty="0" err="1" smtClean="0"/>
              <a:t>L’Appel</a:t>
            </a:r>
            <a:r>
              <a:rPr lang="en-US" i="1" dirty="0" smtClean="0"/>
              <a:t> du 18 </a:t>
            </a:r>
            <a:r>
              <a:rPr lang="en-US" i="1" dirty="0" err="1" smtClean="0"/>
              <a:t>Juin</a:t>
            </a:r>
            <a:r>
              <a:rPr lang="en-US" i="1" dirty="0" smtClean="0"/>
              <a:t> 1940</a:t>
            </a:r>
            <a:endParaRPr lang="en-US" dirty="0"/>
          </a:p>
        </p:txBody>
      </p:sp>
      <p:sp>
        <p:nvSpPr>
          <p:cNvPr id="3" name="Content Placeholder 2"/>
          <p:cNvSpPr>
            <a:spLocks noGrp="1"/>
          </p:cNvSpPr>
          <p:nvPr>
            <p:ph sz="quarter" idx="1"/>
          </p:nvPr>
        </p:nvSpPr>
        <p:spPr>
          <a:xfrm>
            <a:off x="457200" y="2015005"/>
            <a:ext cx="7467600" cy="4873752"/>
          </a:xfrm>
        </p:spPr>
        <p:txBody>
          <a:bodyPr>
            <a:normAutofit/>
          </a:bodyPr>
          <a:lstStyle/>
          <a:p>
            <a:pPr marL="0" indent="0">
              <a:buNone/>
            </a:pPr>
            <a:r>
              <a:rPr lang="en-US" dirty="0" smtClean="0"/>
              <a:t>‘</a:t>
            </a:r>
            <a:r>
              <a:rPr lang="fr-FR" dirty="0" smtClean="0"/>
              <a:t>Certes, nous avons été, nous sommes, submergés par la force mécanique, terrestre et aérienne, de l'ennemi. Infiniment plus que leur nombre, ce sont les chars, les avions, la tactique des Allemands qui nous ont fait reculer. Ce sont les chars, les avions, la tactique des Allemands qui ont surpris nos chefs au point de les amener là où ils en sont aujourd'hui.’</a:t>
            </a:r>
          </a:p>
          <a:p>
            <a:pPr>
              <a:buNone/>
            </a:pPr>
            <a:endParaRPr lang="en-GB" dirty="0" smtClean="0"/>
          </a:p>
          <a:p>
            <a:endParaRPr lang="en-US" dirty="0"/>
          </a:p>
        </p:txBody>
      </p:sp>
    </p:spTree>
    <p:extLst>
      <p:ext uri="{BB962C8B-B14F-4D97-AF65-F5344CB8AC3E}">
        <p14:creationId xmlns:p14="http://schemas.microsoft.com/office/powerpoint/2010/main" val="7913969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3237"/>
            <a:ext cx="7467600" cy="1143000"/>
          </a:xfrm>
        </p:spPr>
        <p:txBody>
          <a:bodyPr/>
          <a:lstStyle/>
          <a:p>
            <a:r>
              <a:rPr lang="en-GB" dirty="0" smtClean="0"/>
              <a:t>Afterword: The Vichy Syndrome</a:t>
            </a:r>
            <a:endParaRPr lang="en-GB" dirty="0"/>
          </a:p>
        </p:txBody>
      </p:sp>
      <p:sp>
        <p:nvSpPr>
          <p:cNvPr id="3" name="Content Placeholder 2"/>
          <p:cNvSpPr>
            <a:spLocks noGrp="1"/>
          </p:cNvSpPr>
          <p:nvPr>
            <p:ph sz="quarter" idx="1"/>
          </p:nvPr>
        </p:nvSpPr>
        <p:spPr/>
        <p:txBody>
          <a:bodyPr/>
          <a:lstStyle/>
          <a:p>
            <a:r>
              <a:rPr lang="en-GB" dirty="0" smtClean="0"/>
              <a:t>De Gaulle re-wrote French history in his 25 August 1944 speech; claimed that Vichy was illegal and Republic had never ceased to exist</a:t>
            </a:r>
          </a:p>
          <a:p>
            <a:r>
              <a:rPr lang="en-GB" dirty="0" smtClean="0"/>
              <a:t>Creation of ‘Gaullist myth’</a:t>
            </a:r>
          </a:p>
          <a:p>
            <a:r>
              <a:rPr lang="en-GB" dirty="0" smtClean="0"/>
              <a:t>Prevailed until 1969: Production of </a:t>
            </a:r>
            <a:r>
              <a:rPr lang="en-GB" i="1" dirty="0" smtClean="0"/>
              <a:t>Le Chagrin et la </a:t>
            </a:r>
            <a:r>
              <a:rPr lang="en-GB" i="1" dirty="0" err="1" smtClean="0"/>
              <a:t>Pitié</a:t>
            </a:r>
            <a:r>
              <a:rPr lang="en-GB" i="1" dirty="0" smtClean="0"/>
              <a:t> </a:t>
            </a:r>
            <a:r>
              <a:rPr lang="en-GB" dirty="0" smtClean="0"/>
              <a:t>and 1972: Publication of Robert O. Paxton’s </a:t>
            </a:r>
            <a:r>
              <a:rPr lang="en-GB" i="1" dirty="0" smtClean="0"/>
              <a:t>Vichy France: Old Guard and New Order</a:t>
            </a:r>
            <a:endParaRPr lang="en-GB" dirty="0" smtClean="0"/>
          </a:p>
          <a:p>
            <a:r>
              <a:rPr lang="en-GB" dirty="0" smtClean="0"/>
              <a:t>Henry </a:t>
            </a:r>
            <a:r>
              <a:rPr lang="en-GB" dirty="0" err="1" smtClean="0"/>
              <a:t>Rousso</a:t>
            </a:r>
            <a:r>
              <a:rPr lang="en-GB" dirty="0" smtClean="0"/>
              <a:t> coined the term ‘the Vichy syndrome’ in 1981</a:t>
            </a:r>
          </a:p>
          <a:p>
            <a:endParaRPr lang="en-GB" dirty="0" smtClean="0"/>
          </a:p>
          <a:p>
            <a:endParaRPr lang="en-GB" dirty="0" smtClean="0"/>
          </a:p>
          <a:p>
            <a:endParaRPr lang="en-GB" dirty="0" smtClean="0"/>
          </a:p>
          <a:p>
            <a:endParaRPr lang="en-GB" dirty="0"/>
          </a:p>
        </p:txBody>
      </p:sp>
    </p:spTree>
    <p:extLst>
      <p:ext uri="{BB962C8B-B14F-4D97-AF65-F5344CB8AC3E}">
        <p14:creationId xmlns:p14="http://schemas.microsoft.com/office/powerpoint/2010/main" val="2665277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199"/>
            <a:ext cx="7467600" cy="794183"/>
          </a:xfrm>
        </p:spPr>
        <p:txBody>
          <a:bodyPr/>
          <a:lstStyle/>
          <a:p>
            <a:r>
              <a:rPr lang="en-GB" dirty="0"/>
              <a:t>Vichy in Context: Defeat and </a:t>
            </a:r>
            <a:r>
              <a:rPr lang="en-GB" dirty="0" err="1"/>
              <a:t>Exode</a:t>
            </a:r>
            <a:endParaRPr lang="en-GB"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47" y="1916832"/>
            <a:ext cx="6276479" cy="3672408"/>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0768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Vichy in Context: Defeat and </a:t>
            </a:r>
            <a:r>
              <a:rPr lang="en-GB" dirty="0" err="1"/>
              <a:t>Exode</a:t>
            </a:r>
            <a:endParaRPr lang="en-GB" dirty="0"/>
          </a:p>
        </p:txBody>
      </p:sp>
      <p:sp>
        <p:nvSpPr>
          <p:cNvPr id="3" name="Content Placeholder 2"/>
          <p:cNvSpPr>
            <a:spLocks noGrp="1"/>
          </p:cNvSpPr>
          <p:nvPr>
            <p:ph sz="quarter" idx="1"/>
          </p:nvPr>
        </p:nvSpPr>
        <p:spPr/>
        <p:txBody>
          <a:bodyPr>
            <a:normAutofit fontScale="92500" lnSpcReduction="10000"/>
          </a:bodyPr>
          <a:lstStyle/>
          <a:p>
            <a:pPr marL="0" indent="0">
              <a:buNone/>
            </a:pPr>
            <a:r>
              <a:rPr lang="en-GB" dirty="0"/>
              <a:t>‘They were evacuating. There was no haven for them. No road open to them. But they were evacuating all the same. A great boot had smashed into an anthill in the north, and the ants were on the move.’</a:t>
            </a:r>
          </a:p>
          <a:p>
            <a:pPr marL="0" indent="0">
              <a:buNone/>
            </a:pPr>
            <a:endParaRPr lang="en-GB" dirty="0"/>
          </a:p>
          <a:p>
            <a:pPr marL="0" indent="0">
              <a:buNone/>
            </a:pPr>
            <a:r>
              <a:rPr lang="en-GB" dirty="0" smtClean="0"/>
              <a:t>‘Every </a:t>
            </a:r>
            <a:r>
              <a:rPr lang="en-GB" dirty="0"/>
              <a:t>garage, shed and barn has vomited into the narrow streets every kind of machine: new cars, wagons from another age that have slept under dust for half a century […] every box on wheels has been exhumed and the jumbled treasures of the home tipped into it.’</a:t>
            </a:r>
          </a:p>
          <a:p>
            <a:pPr marL="0" indent="0">
              <a:buNone/>
            </a:pPr>
            <a:endParaRPr lang="en-GB" dirty="0"/>
          </a:p>
          <a:p>
            <a:pPr marL="0" indent="0">
              <a:buNone/>
            </a:pPr>
            <a:r>
              <a:rPr lang="en-GB" dirty="0"/>
              <a:t>ANTOINE DE SAINT-EXUPÉRY, </a:t>
            </a:r>
            <a:r>
              <a:rPr lang="en-GB" i="1" dirty="0"/>
              <a:t>Flight to Arras</a:t>
            </a:r>
            <a:r>
              <a:rPr lang="en-GB" dirty="0"/>
              <a:t> (London: Penguin, 2000) [originally published as </a:t>
            </a:r>
            <a:r>
              <a:rPr lang="en-GB" i="1" dirty="0" err="1"/>
              <a:t>Pilote</a:t>
            </a:r>
            <a:r>
              <a:rPr lang="en-GB" i="1" dirty="0"/>
              <a:t> de guerre</a:t>
            </a:r>
            <a:r>
              <a:rPr lang="en-GB" dirty="0"/>
              <a:t> in 1942] </a:t>
            </a:r>
          </a:p>
          <a:p>
            <a:pPr marL="0" indent="0">
              <a:buNone/>
            </a:pPr>
            <a:endParaRPr lang="en-GB" dirty="0"/>
          </a:p>
          <a:p>
            <a:endParaRPr lang="en-GB" dirty="0"/>
          </a:p>
        </p:txBody>
      </p:sp>
    </p:spTree>
    <p:extLst>
      <p:ext uri="{BB962C8B-B14F-4D97-AF65-F5344CB8AC3E}">
        <p14:creationId xmlns:p14="http://schemas.microsoft.com/office/powerpoint/2010/main" val="2442990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buNone/>
            </a:pPr>
            <a:endParaRPr lang="en-US" dirty="0"/>
          </a:p>
        </p:txBody>
      </p:sp>
      <p:pic>
        <p:nvPicPr>
          <p:cNvPr id="4" name="Picture 3"/>
          <p:cNvPicPr>
            <a:picLocks noChangeAspect="1"/>
          </p:cNvPicPr>
          <p:nvPr/>
        </p:nvPicPr>
        <p:blipFill>
          <a:blip r:embed="rId2"/>
          <a:stretch>
            <a:fillRect/>
          </a:stretch>
        </p:blipFill>
        <p:spPr>
          <a:xfrm>
            <a:off x="457200" y="304179"/>
            <a:ext cx="7708241" cy="6287244"/>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Aftermath of the Defeat</a:t>
            </a:r>
            <a:br>
              <a:rPr lang="en-US" dirty="0" smtClean="0"/>
            </a:br>
            <a:r>
              <a:rPr lang="en-US" dirty="0" smtClean="0"/>
              <a:t>the view of Marc Bloch (1886–1944)</a:t>
            </a:r>
            <a:endParaRPr lang="en-US" dirty="0"/>
          </a:p>
        </p:txBody>
      </p:sp>
      <p:sp>
        <p:nvSpPr>
          <p:cNvPr id="3" name="Content Placeholder 2"/>
          <p:cNvSpPr>
            <a:spLocks noGrp="1"/>
          </p:cNvSpPr>
          <p:nvPr>
            <p:ph sz="quarter" idx="1"/>
          </p:nvPr>
        </p:nvSpPr>
        <p:spPr>
          <a:xfrm>
            <a:off x="3352800" y="1600200"/>
            <a:ext cx="5244211" cy="4709022"/>
          </a:xfrm>
        </p:spPr>
        <p:txBody>
          <a:bodyPr>
            <a:normAutofit/>
          </a:bodyPr>
          <a:lstStyle/>
          <a:p>
            <a:r>
              <a:rPr lang="en-US" dirty="0" smtClean="0"/>
              <a:t>Teacher, soldier, resister</a:t>
            </a:r>
          </a:p>
          <a:p>
            <a:r>
              <a:rPr lang="en-US" dirty="0" smtClean="0"/>
              <a:t>Distinguished medieval historian, member of the </a:t>
            </a:r>
            <a:r>
              <a:rPr lang="en-US" i="1" dirty="0" err="1" smtClean="0"/>
              <a:t>Annales</a:t>
            </a:r>
            <a:r>
              <a:rPr lang="en-US" dirty="0" smtClean="0"/>
              <a:t> group</a:t>
            </a:r>
          </a:p>
          <a:p>
            <a:r>
              <a:rPr lang="en-US" dirty="0" smtClean="0"/>
              <a:t>Spent the </a:t>
            </a:r>
            <a:r>
              <a:rPr lang="en-US" i="1" dirty="0" err="1" smtClean="0"/>
              <a:t>drôle</a:t>
            </a:r>
            <a:r>
              <a:rPr lang="en-US" i="1" dirty="0" smtClean="0"/>
              <a:t> de guerre </a:t>
            </a:r>
            <a:r>
              <a:rPr lang="en-US" dirty="0" smtClean="0"/>
              <a:t>in the Intelligence service; evacuated at Dunkirk</a:t>
            </a:r>
          </a:p>
          <a:p>
            <a:r>
              <a:rPr lang="en-US" dirty="0" smtClean="0"/>
              <a:t>Tried to understand defeat by writing its history (published in 1946 as </a:t>
            </a:r>
            <a:r>
              <a:rPr lang="en-US" i="1" dirty="0" err="1" smtClean="0"/>
              <a:t>L’Etrange</a:t>
            </a:r>
            <a:r>
              <a:rPr lang="en-US" i="1" dirty="0" smtClean="0"/>
              <a:t> </a:t>
            </a:r>
            <a:r>
              <a:rPr lang="en-US" i="1" dirty="0" err="1" smtClean="0"/>
              <a:t>défaite</a:t>
            </a:r>
            <a:r>
              <a:rPr lang="en-US" dirty="0" smtClean="0"/>
              <a:t>)</a:t>
            </a:r>
            <a:endParaRPr lang="en-US" dirty="0"/>
          </a:p>
        </p:txBody>
      </p:sp>
      <p:pic>
        <p:nvPicPr>
          <p:cNvPr id="4" name="Picture 3"/>
          <p:cNvPicPr>
            <a:picLocks noChangeAspect="1"/>
          </p:cNvPicPr>
          <p:nvPr/>
        </p:nvPicPr>
        <p:blipFill>
          <a:blip r:embed="rId2"/>
          <a:stretch>
            <a:fillRect/>
          </a:stretch>
        </p:blipFill>
        <p:spPr>
          <a:xfrm>
            <a:off x="457200" y="2080442"/>
            <a:ext cx="2895600" cy="381000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 Bloch, </a:t>
            </a:r>
            <a:r>
              <a:rPr lang="en-US" i="1" dirty="0" err="1" smtClean="0"/>
              <a:t>L’Etrange</a:t>
            </a:r>
            <a:r>
              <a:rPr lang="en-US" i="1" dirty="0" smtClean="0"/>
              <a:t> </a:t>
            </a:r>
            <a:r>
              <a:rPr lang="en-US" i="1" dirty="0" err="1" smtClean="0"/>
              <a:t>défaite</a:t>
            </a:r>
            <a:r>
              <a:rPr lang="en-US" i="1" dirty="0" smtClean="0"/>
              <a:t> </a:t>
            </a:r>
            <a:r>
              <a:rPr lang="en-US" dirty="0" smtClean="0"/>
              <a:t>(Paris, </a:t>
            </a:r>
            <a:r>
              <a:rPr lang="en-US" dirty="0" err="1" smtClean="0"/>
              <a:t>Gallimard</a:t>
            </a:r>
            <a:r>
              <a:rPr lang="en-US" dirty="0" smtClean="0"/>
              <a:t>, 1946)</a:t>
            </a:r>
            <a:endParaRPr lang="en-US" dirty="0"/>
          </a:p>
        </p:txBody>
      </p:sp>
      <p:sp>
        <p:nvSpPr>
          <p:cNvPr id="3" name="Content Placeholder 2"/>
          <p:cNvSpPr>
            <a:spLocks noGrp="1"/>
          </p:cNvSpPr>
          <p:nvPr>
            <p:ph sz="quarter" idx="1"/>
          </p:nvPr>
        </p:nvSpPr>
        <p:spPr>
          <a:xfrm>
            <a:off x="457200" y="2167501"/>
            <a:ext cx="8229600" cy="3958662"/>
          </a:xfrm>
        </p:spPr>
        <p:txBody>
          <a:bodyPr/>
          <a:lstStyle/>
          <a:p>
            <a:r>
              <a:rPr lang="en-US" dirty="0" smtClean="0"/>
              <a:t>‘Il arrive </a:t>
            </a:r>
            <a:r>
              <a:rPr lang="en-US" dirty="0" err="1" smtClean="0"/>
              <a:t>que</a:t>
            </a:r>
            <a:r>
              <a:rPr lang="en-US" dirty="0" smtClean="0"/>
              <a:t>, </a:t>
            </a:r>
            <a:r>
              <a:rPr lang="en-US" dirty="0" err="1" smtClean="0"/>
              <a:t>dans</a:t>
            </a:r>
            <a:r>
              <a:rPr lang="en-US" dirty="0" smtClean="0"/>
              <a:t> </a:t>
            </a:r>
            <a:r>
              <a:rPr lang="en-US" dirty="0" err="1" smtClean="0"/>
              <a:t>une</a:t>
            </a:r>
            <a:r>
              <a:rPr lang="en-US" dirty="0" smtClean="0"/>
              <a:t> nation, les </a:t>
            </a:r>
            <a:r>
              <a:rPr lang="en-US" dirty="0" err="1" smtClean="0"/>
              <a:t>pires</a:t>
            </a:r>
            <a:r>
              <a:rPr lang="en-US" dirty="0" smtClean="0"/>
              <a:t> </a:t>
            </a:r>
            <a:r>
              <a:rPr lang="en-US" dirty="0" err="1" smtClean="0"/>
              <a:t>adversiares</a:t>
            </a:r>
            <a:r>
              <a:rPr lang="en-US" dirty="0" smtClean="0"/>
              <a:t> </a:t>
            </a:r>
            <a:r>
              <a:rPr lang="en-US" dirty="0" err="1" smtClean="0"/>
              <a:t>respirent</a:t>
            </a:r>
            <a:r>
              <a:rPr lang="en-US" dirty="0" smtClean="0"/>
              <a:t>, sans </a:t>
            </a:r>
            <a:r>
              <a:rPr lang="en-US" dirty="0" err="1" smtClean="0"/>
              <a:t>s’en</a:t>
            </a:r>
            <a:r>
              <a:rPr lang="en-US" dirty="0" smtClean="0"/>
              <a:t> </a:t>
            </a:r>
            <a:r>
              <a:rPr lang="en-US" dirty="0" err="1" smtClean="0"/>
              <a:t>douter</a:t>
            </a:r>
            <a:r>
              <a:rPr lang="en-US" dirty="0" smtClean="0"/>
              <a:t>, la </a:t>
            </a:r>
            <a:r>
              <a:rPr lang="en-US" dirty="0" err="1" smtClean="0"/>
              <a:t>même</a:t>
            </a:r>
            <a:r>
              <a:rPr lang="en-US" dirty="0" smtClean="0"/>
              <a:t> </a:t>
            </a:r>
            <a:r>
              <a:rPr lang="en-US" dirty="0" err="1" smtClean="0"/>
              <a:t>atmosphère</a:t>
            </a:r>
            <a:r>
              <a:rPr lang="en-US" dirty="0" smtClean="0"/>
              <a:t> </a:t>
            </a:r>
            <a:r>
              <a:rPr lang="en-US" dirty="0" err="1" smtClean="0"/>
              <a:t>mentale</a:t>
            </a:r>
            <a:r>
              <a:rPr lang="en-US" dirty="0" smtClean="0"/>
              <a: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Aftermath of the Defeat</a:t>
            </a:r>
            <a:br>
              <a:rPr lang="en-US" dirty="0" smtClean="0"/>
            </a:br>
            <a:r>
              <a:rPr lang="en-US" dirty="0" smtClean="0"/>
              <a:t>Marshal </a:t>
            </a:r>
            <a:r>
              <a:rPr lang="en-US" dirty="0" err="1" smtClean="0"/>
              <a:t>Pétain</a:t>
            </a:r>
            <a:r>
              <a:rPr lang="en-US" dirty="0" smtClean="0"/>
              <a:t> (1856–1951)</a:t>
            </a:r>
            <a:endParaRPr lang="en-US" dirty="0"/>
          </a:p>
        </p:txBody>
      </p:sp>
      <p:sp>
        <p:nvSpPr>
          <p:cNvPr id="3" name="Content Placeholder 2"/>
          <p:cNvSpPr>
            <a:spLocks noGrp="1"/>
          </p:cNvSpPr>
          <p:nvPr>
            <p:ph sz="quarter" idx="1"/>
          </p:nvPr>
        </p:nvSpPr>
        <p:spPr>
          <a:xfrm>
            <a:off x="3425124" y="1600200"/>
            <a:ext cx="5261675" cy="4525963"/>
          </a:xfrm>
        </p:spPr>
        <p:txBody>
          <a:bodyPr/>
          <a:lstStyle/>
          <a:p>
            <a:r>
              <a:rPr lang="en-US" dirty="0" smtClean="0"/>
              <a:t>The Chamber of Deputies voted in </a:t>
            </a:r>
            <a:r>
              <a:rPr lang="en-US" dirty="0" err="1" smtClean="0"/>
              <a:t>favour</a:t>
            </a:r>
            <a:r>
              <a:rPr lang="en-US" dirty="0" smtClean="0"/>
              <a:t> of full powers to </a:t>
            </a:r>
            <a:r>
              <a:rPr lang="en-US" dirty="0" err="1" smtClean="0"/>
              <a:t>Pétain</a:t>
            </a:r>
            <a:r>
              <a:rPr lang="en-US" dirty="0" smtClean="0"/>
              <a:t> (569 votes to 80) so that he could create a new constitution</a:t>
            </a:r>
          </a:p>
          <a:p>
            <a:r>
              <a:rPr lang="en-US" dirty="0" smtClean="0"/>
              <a:t>His three ‘constitutional acts’ attributed almost all power to himself</a:t>
            </a:r>
            <a:endParaRPr lang="en-US" dirty="0"/>
          </a:p>
        </p:txBody>
      </p:sp>
      <p:pic>
        <p:nvPicPr>
          <p:cNvPr id="4" name="Picture 3"/>
          <p:cNvPicPr>
            <a:picLocks noChangeAspect="1"/>
          </p:cNvPicPr>
          <p:nvPr/>
        </p:nvPicPr>
        <p:blipFill>
          <a:blip r:embed="rId2"/>
          <a:stretch>
            <a:fillRect/>
          </a:stretch>
        </p:blipFill>
        <p:spPr>
          <a:xfrm>
            <a:off x="457200" y="2175629"/>
            <a:ext cx="2967925" cy="3290525"/>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Aftermath of the Defeat</a:t>
            </a:r>
            <a:br>
              <a:rPr lang="en-GB" dirty="0" smtClean="0"/>
            </a:br>
            <a:r>
              <a:rPr lang="en-GB" dirty="0" smtClean="0"/>
              <a:t>P</a:t>
            </a:r>
            <a:r>
              <a:rPr lang="en-US" dirty="0" err="1" smtClean="0"/>
              <a:t>étain’s</a:t>
            </a:r>
            <a:r>
              <a:rPr lang="en-US" dirty="0" smtClean="0"/>
              <a:t> Broadcast, 17 June 1940</a:t>
            </a:r>
            <a:endParaRPr lang="en-GB" dirty="0"/>
          </a:p>
        </p:txBody>
      </p:sp>
      <p:sp>
        <p:nvSpPr>
          <p:cNvPr id="3" name="Content Placeholder 2"/>
          <p:cNvSpPr>
            <a:spLocks noGrp="1"/>
          </p:cNvSpPr>
          <p:nvPr>
            <p:ph sz="quarter" idx="1"/>
          </p:nvPr>
        </p:nvSpPr>
        <p:spPr>
          <a:xfrm>
            <a:off x="457200" y="1547830"/>
            <a:ext cx="7467600" cy="4873752"/>
          </a:xfrm>
        </p:spPr>
        <p:txBody>
          <a:bodyPr>
            <a:normAutofit lnSpcReduction="10000"/>
          </a:bodyPr>
          <a:lstStyle/>
          <a:p>
            <a:pPr marL="0" lvl="0" indent="0">
              <a:buNone/>
            </a:pPr>
            <a:r>
              <a:rPr lang="fr-FR" dirty="0"/>
              <a:t>‘Français! À l’appel de Monsieur le Président de la République, j’assume, à partir d’aujourd’hui, la direction du gouvernement de la France.  [...] </a:t>
            </a:r>
            <a:r>
              <a:rPr lang="fr-FR" b="1" dirty="0"/>
              <a:t>Je fais à la France le don de ma personne pour atténuer son malheur.</a:t>
            </a:r>
            <a:r>
              <a:rPr lang="fr-FR" dirty="0"/>
              <a:t> </a:t>
            </a:r>
            <a:endParaRPr lang="en-GB" dirty="0"/>
          </a:p>
          <a:p>
            <a:pPr marL="0" indent="0">
              <a:buNone/>
            </a:pPr>
            <a:r>
              <a:rPr lang="fr-FR" dirty="0"/>
              <a:t>En ces heures douloureuses,  je pense aux malheureux réfugiés qui, dans un dénuement extrême, sillonnent nos routes. Je leur exprime ma compassion et ma solitude. C’est le cœur </a:t>
            </a:r>
            <a:r>
              <a:rPr lang="fr-FR" dirty="0" smtClean="0"/>
              <a:t>serré </a:t>
            </a:r>
            <a:r>
              <a:rPr lang="fr-FR" dirty="0"/>
              <a:t>que je vous dis aujourd’hui qu’il faut tenter de cesser le combat. Je me suis adressé cette nuit à l’adversaire pour lui demander s’il est prêt à rechercher avec nous, entre soldats, après la lutte et </a:t>
            </a:r>
            <a:r>
              <a:rPr lang="fr-FR" b="1" dirty="0"/>
              <a:t>dans l’honneur</a:t>
            </a:r>
            <a:r>
              <a:rPr lang="fr-FR" dirty="0"/>
              <a:t>, les moyens de mettre un terme aux hostilités.’</a:t>
            </a:r>
            <a:endParaRPr lang="en-GB" dirty="0"/>
          </a:p>
          <a:p>
            <a:endParaRPr lang="en-GB" dirty="0"/>
          </a:p>
        </p:txBody>
      </p:sp>
    </p:spTree>
    <p:extLst>
      <p:ext uri="{BB962C8B-B14F-4D97-AF65-F5344CB8AC3E}">
        <p14:creationId xmlns:p14="http://schemas.microsoft.com/office/powerpoint/2010/main" val="379910470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1_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413</TotalTime>
  <Words>781</Words>
  <Application>Microsoft Office PowerPoint</Application>
  <PresentationFormat>On-screen Show (4:3)</PresentationFormat>
  <Paragraphs>60</Paragraphs>
  <Slides>24</Slides>
  <Notes>1</Notes>
  <HiddenSlides>0</HiddenSlides>
  <MMClips>0</MMClips>
  <ScaleCrop>false</ScaleCrop>
  <HeadingPairs>
    <vt:vector size="4" baseType="variant">
      <vt:variant>
        <vt:lpstr>Theme</vt:lpstr>
      </vt:variant>
      <vt:variant>
        <vt:i4>2</vt:i4>
      </vt:variant>
      <vt:variant>
        <vt:lpstr>Slide Titles</vt:lpstr>
      </vt:variant>
      <vt:variant>
        <vt:i4>24</vt:i4>
      </vt:variant>
    </vt:vector>
  </HeadingPairs>
  <TitlesOfParts>
    <vt:vector size="26" baseType="lpstr">
      <vt:lpstr>Oriel</vt:lpstr>
      <vt:lpstr>1_Oriel</vt:lpstr>
      <vt:lpstr>Modern and Contemporary France Week 2 Term 2</vt:lpstr>
      <vt:lpstr>Vichy in Context: Defeat and Exode</vt:lpstr>
      <vt:lpstr>Vichy in Context: Defeat and Exode</vt:lpstr>
      <vt:lpstr>Vichy in Context: Defeat and Exode</vt:lpstr>
      <vt:lpstr>PowerPoint Presentation</vt:lpstr>
      <vt:lpstr>Aftermath of the Defeat the view of Marc Bloch (1886–1944)</vt:lpstr>
      <vt:lpstr>Marc Bloch, L’Etrange défaite (Paris, Gallimard, 1946)</vt:lpstr>
      <vt:lpstr>Aftermath of the Defeat Marshal Pétain (1856–1951)</vt:lpstr>
      <vt:lpstr>Aftermath of the Defeat Pétain’s Broadcast, 17 June 1940</vt:lpstr>
      <vt:lpstr>Aftermath of the Defeat Pierre Laval (1883–1945)</vt:lpstr>
      <vt:lpstr>National Revolution</vt:lpstr>
      <vt:lpstr>National Revolution</vt:lpstr>
      <vt:lpstr>National Revolution Pétain, 15 August 1940</vt:lpstr>
      <vt:lpstr>National Revolution Pétainisme</vt:lpstr>
      <vt:lpstr>     Collaboration Pétain meets Hitler, Montoire-sur-le Loir, 24 October 1940</vt:lpstr>
      <vt:lpstr>Collaboration La Rafle Du Vel D’Hiv, 16-17July 1942</vt:lpstr>
      <vt:lpstr>PowerPoint Presentation</vt:lpstr>
      <vt:lpstr>Collaboration La Rafle Du Vel D’Hiv 70 Years on</vt:lpstr>
      <vt:lpstr>Resistance Jean Moulin (1899–1943)</vt:lpstr>
      <vt:lpstr> Resistance Agnès Humbert</vt:lpstr>
      <vt:lpstr>Resistance General Charles de Gaulle (1890–1970)</vt:lpstr>
      <vt:lpstr>PowerPoint Presentation</vt:lpstr>
      <vt:lpstr>Resistance General De Gaulle, L’Appel du 18 Juin 1940</vt:lpstr>
      <vt:lpstr>Afterword: The Vichy Syndrome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Elisabeth de Miribel</dc:title>
  <dc:creator>Jessica Wardhaugh</dc:creator>
  <cp:lastModifiedBy>David and Jess</cp:lastModifiedBy>
  <cp:revision>21</cp:revision>
  <dcterms:created xsi:type="dcterms:W3CDTF">2011-10-11T14:49:13Z</dcterms:created>
  <dcterms:modified xsi:type="dcterms:W3CDTF">2013-06-21T13:58:33Z</dcterms:modified>
</cp:coreProperties>
</file>