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76" r:id="rId3"/>
    <p:sldId id="277" r:id="rId4"/>
    <p:sldId id="257" r:id="rId5"/>
    <p:sldId id="275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9" r:id="rId23"/>
    <p:sldId id="280" r:id="rId24"/>
    <p:sldId id="283" r:id="rId25"/>
    <p:sldId id="284" r:id="rId26"/>
    <p:sldId id="286" r:id="rId27"/>
    <p:sldId id="287" r:id="rId28"/>
    <p:sldId id="288" r:id="rId29"/>
    <p:sldId id="290" r:id="rId30"/>
    <p:sldId id="29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53B33-109F-4CE4-A7C2-38F90C96B9DE}" type="datetimeFigureOut">
              <a:rPr lang="en-GB" smtClean="0"/>
              <a:t>02/02/2015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AE150-2336-4405-AA1C-03984593E3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3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abbrev  vs fr425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1FE28-67F9-4E83-B473-512D15A70F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5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7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46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7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33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31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893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43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87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36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13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4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6A2EB-A9CB-421B-93C5-71B41DC4B75E}" type="datetimeFigureOut">
              <a:rPr lang="en-US" smtClean="0"/>
              <a:t>2/2/2015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7E4E9-565F-4803-BA33-E07EBD602A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2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cation.gouv.fr/cid187/l-education-prioritaire.html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640960" cy="280831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Modern and Contemporary France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Week 5, Term 2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sz="1800" b="1" dirty="0">
                <a:latin typeface="Garamond" panose="02020404030301010803" pitchFamily="18" charset="0"/>
              </a:rPr>
              <a:t/>
            </a:r>
            <a:br>
              <a:rPr lang="en-GB" sz="1800" b="1" dirty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The French Education System I: 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Pre-university education</a:t>
            </a:r>
            <a:r>
              <a:rPr lang="en-GB" dirty="0" smtClean="0">
                <a:latin typeface="Garamond" panose="02020404030301010803" pitchFamily="18" charset="0"/>
              </a:rPr>
              <a:t/>
            </a:r>
            <a:br>
              <a:rPr lang="en-GB" dirty="0" smtClean="0">
                <a:latin typeface="Garamond" panose="02020404030301010803" pitchFamily="18" charset="0"/>
              </a:rPr>
            </a:br>
            <a:r>
              <a:rPr lang="en-GB" dirty="0" smtClean="0">
                <a:latin typeface="Garamond" panose="02020404030301010803" pitchFamily="18" charset="0"/>
              </a:rPr>
              <a:t>David Lees</a:t>
            </a:r>
            <a:endParaRPr lang="en-GB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Reforms </a:t>
            </a:r>
            <a:r>
              <a:rPr lang="en-GB" b="1" dirty="0" smtClean="0">
                <a:latin typeface="Garamond" panose="02020404030301010803" pitchFamily="18" charset="0"/>
              </a:rPr>
              <a:t>1959-1975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latin typeface="Garamond" panose="02020404030301010803" pitchFamily="18" charset="0"/>
              </a:rPr>
              <a:t>Response to: 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social demand; 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demographic changes (baby boom); 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government perception of changing economic prospects and requirements.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640659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).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1959 (under de Gaulle): raising school leaving age to 16 (coming into effect in 1967).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(ii).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1963 (under de Gaulle): institution of ‘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collège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d’enseignement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secondaire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’ designed to accommodate all pupils between 11 and 15, divided nonetheless into three sections: a) long ‘general’ curriculum, classical or modern; b) short ‘general’ curriculum, modern; c) practical transition stream.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(iii). 1975 (under Giscard d’Estaing):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Haby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reform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instituting ‘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collège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unique’ in which all pupils 11-15 follow the same broad ‘common trunk’.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500174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7446" y="1869506"/>
            <a:ext cx="750099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1960: 3.5 million pupils in secondary education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1980: 5.5 million pupils in secondary education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But also, statistics in 1980s showing that: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working-class children had 1 in 4 chance of getting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baccalauréat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children of managers and teachers had 3 in 4 chance of getting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baccalauréat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...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Major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structural reform not matched by adequate reflection on curriculum reform (despite Giscard’s stated aspirations for the ‘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définition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d’un savoir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commun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’)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76672"/>
            <a:ext cx="84969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Garamond" panose="02020404030301010803" pitchFamily="18" charset="0"/>
              </a:rPr>
              <a:t>Education since Giscard d’Estaing: consolidation and development of education system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Consolidation of French </a:t>
            </a:r>
            <a:r>
              <a:rPr lang="en-GB" b="1" dirty="0" smtClean="0">
                <a:latin typeface="Garamond" panose="02020404030301010803" pitchFamily="18" charset="0"/>
              </a:rPr>
              <a:t>educational system, 1977-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sz="2800" dirty="0" smtClean="0">
                <a:latin typeface="Garamond" panose="02020404030301010803" pitchFamily="18" charset="0"/>
              </a:rPr>
              <a:t>3 levels after nursery school and prior to university - </a:t>
            </a:r>
            <a:r>
              <a:rPr lang="en-GB" sz="2800" b="1" dirty="0" err="1" smtClean="0">
                <a:latin typeface="Garamond" panose="02020404030301010803" pitchFamily="18" charset="0"/>
              </a:rPr>
              <a:t>écoles</a:t>
            </a:r>
            <a:r>
              <a:rPr lang="en-GB" sz="2800" b="1" dirty="0" smtClean="0">
                <a:latin typeface="Garamond" panose="02020404030301010803" pitchFamily="18" charset="0"/>
              </a:rPr>
              <a:t> (</a:t>
            </a:r>
            <a:r>
              <a:rPr lang="en-GB" sz="2800" b="1" dirty="0" err="1" smtClean="0">
                <a:latin typeface="Garamond" panose="02020404030301010803" pitchFamily="18" charset="0"/>
              </a:rPr>
              <a:t>primaires</a:t>
            </a:r>
            <a:r>
              <a:rPr lang="en-GB" sz="2800" b="1" dirty="0" smtClean="0">
                <a:latin typeface="Garamond" panose="02020404030301010803" pitchFamily="18" charset="0"/>
              </a:rPr>
              <a:t>), </a:t>
            </a:r>
            <a:r>
              <a:rPr lang="en-GB" sz="2800" b="1" dirty="0" err="1" smtClean="0">
                <a:latin typeface="Garamond" panose="02020404030301010803" pitchFamily="18" charset="0"/>
              </a:rPr>
              <a:t>collèges</a:t>
            </a:r>
            <a:r>
              <a:rPr lang="en-GB" sz="2800" b="1" dirty="0" smtClean="0">
                <a:latin typeface="Garamond" panose="02020404030301010803" pitchFamily="18" charset="0"/>
              </a:rPr>
              <a:t>, </a:t>
            </a:r>
            <a:r>
              <a:rPr lang="en-GB" sz="2800" b="1" dirty="0" err="1" smtClean="0">
                <a:latin typeface="Garamond" panose="02020404030301010803" pitchFamily="18" charset="0"/>
              </a:rPr>
              <a:t>lycées</a:t>
            </a:r>
            <a:r>
              <a:rPr lang="en-GB" sz="2800" dirty="0" smtClean="0">
                <a:latin typeface="Garamond" panose="02020404030301010803" pitchFamily="18" charset="0"/>
              </a:rPr>
              <a:t>, respectively 5, 4, 3 years.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928802"/>
            <a:ext cx="66437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GB" sz="2800" b="1" dirty="0" err="1">
                <a:latin typeface="Garamond" panose="02020404030301010803" pitchFamily="18" charset="0"/>
              </a:rPr>
              <a:t>Ecole</a:t>
            </a:r>
            <a:r>
              <a:rPr lang="en-GB" sz="2800" b="1" dirty="0">
                <a:latin typeface="Garamond" panose="02020404030301010803" pitchFamily="18" charset="0"/>
              </a:rPr>
              <a:t> </a:t>
            </a:r>
            <a:r>
              <a:rPr lang="en-GB" sz="2800" b="1" dirty="0" err="1">
                <a:latin typeface="Garamond" panose="02020404030301010803" pitchFamily="18" charset="0"/>
              </a:rPr>
              <a:t>maternelle</a:t>
            </a:r>
            <a:r>
              <a:rPr lang="en-GB" sz="2800" dirty="0">
                <a:latin typeface="Garamond" panose="02020404030301010803" pitchFamily="18" charset="0"/>
              </a:rPr>
              <a:t>: 2-6 years</a:t>
            </a:r>
            <a:r>
              <a:rPr lang="en-GB" sz="2800" dirty="0" smtClean="0">
                <a:latin typeface="Garamond" panose="02020404030301010803" pitchFamily="18" charset="0"/>
              </a:rPr>
              <a:t>.</a:t>
            </a:r>
          </a:p>
          <a:p>
            <a:pPr hangingPunct="0"/>
            <a:endParaRPr lang="en-GB" sz="2800" dirty="0">
              <a:latin typeface="Garamond" panose="02020404030301010803" pitchFamily="18" charset="0"/>
            </a:endParaRPr>
          </a:p>
          <a:p>
            <a:pPr hangingPunct="0"/>
            <a:r>
              <a:rPr lang="en-GB" sz="2800" dirty="0" smtClean="0">
                <a:latin typeface="Garamond" panose="02020404030301010803" pitchFamily="18" charset="0"/>
              </a:rPr>
              <a:t> </a:t>
            </a:r>
            <a:endParaRPr lang="en-GB" sz="2800" dirty="0">
              <a:latin typeface="Garamond" panose="02020404030301010803" pitchFamily="18" charset="0"/>
            </a:endParaRPr>
          </a:p>
          <a:p>
            <a:pPr hangingPunct="0"/>
            <a:r>
              <a:rPr lang="en-GB" sz="2800" dirty="0">
                <a:latin typeface="Garamond" panose="02020404030301010803" pitchFamily="18" charset="0"/>
              </a:rPr>
              <a:t> </a:t>
            </a:r>
          </a:p>
          <a:p>
            <a:pPr hangingPunct="0"/>
            <a:r>
              <a:rPr lang="en-GB" sz="2800" b="1" dirty="0" err="1">
                <a:latin typeface="Garamond" panose="02020404030301010803" pitchFamily="18" charset="0"/>
              </a:rPr>
              <a:t>Ecole</a:t>
            </a:r>
            <a:r>
              <a:rPr lang="en-GB" sz="2800" b="1" dirty="0">
                <a:latin typeface="Garamond" panose="02020404030301010803" pitchFamily="18" charset="0"/>
              </a:rPr>
              <a:t> (</a:t>
            </a:r>
            <a:r>
              <a:rPr lang="en-GB" sz="2800" b="1" dirty="0" err="1">
                <a:latin typeface="Garamond" panose="02020404030301010803" pitchFamily="18" charset="0"/>
              </a:rPr>
              <a:t>primaire</a:t>
            </a:r>
            <a:r>
              <a:rPr lang="en-GB" sz="2800" b="1" dirty="0">
                <a:latin typeface="Garamond" panose="02020404030301010803" pitchFamily="18" charset="0"/>
              </a:rPr>
              <a:t>)</a:t>
            </a:r>
            <a:r>
              <a:rPr lang="en-GB" sz="2800" dirty="0">
                <a:latin typeface="Garamond" panose="02020404030301010803" pitchFamily="18" charset="0"/>
              </a:rPr>
              <a:t>: 6-11 years.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Premier cycle du second </a:t>
            </a:r>
            <a:r>
              <a:rPr lang="en-GB" dirty="0" err="1" smtClean="0">
                <a:latin typeface="Garamond" panose="02020404030301010803" pitchFamily="18" charset="0"/>
              </a:rPr>
              <a:t>degré</a:t>
            </a:r>
            <a:r>
              <a:rPr lang="en-GB" dirty="0" smtClean="0">
                <a:latin typeface="Garamond" panose="02020404030301010803" pitchFamily="18" charset="0"/>
              </a:rPr>
              <a:t>: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en-GB" sz="2400" b="1" dirty="0" err="1" smtClean="0">
                <a:latin typeface="Garamond" panose="02020404030301010803" pitchFamily="18" charset="0"/>
              </a:rPr>
              <a:t>Collège</a:t>
            </a:r>
            <a:r>
              <a:rPr lang="en-GB" sz="2400" dirty="0" smtClean="0">
                <a:latin typeface="Garamond" panose="02020404030301010803" pitchFamily="18" charset="0"/>
              </a:rPr>
              <a:t>: 11-15 years (6e to 3e) [</a:t>
            </a:r>
            <a:r>
              <a:rPr lang="en-GB" sz="2400" i="1" dirty="0" smtClean="0">
                <a:latin typeface="Garamond" panose="02020404030301010803" pitchFamily="18" charset="0"/>
              </a:rPr>
              <a:t>brevet</a:t>
            </a:r>
            <a:r>
              <a:rPr lang="en-GB" sz="2400" dirty="0" smtClean="0">
                <a:latin typeface="Garamond" panose="02020404030301010803" pitchFamily="18" charset="0"/>
              </a:rPr>
              <a:t> at end of 3e]</a:t>
            </a:r>
          </a:p>
          <a:p>
            <a:pPr hangingPunc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Broadly common trunk, though some options in last two years. </a:t>
            </a:r>
          </a:p>
          <a:p>
            <a:pPr hangingPunc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 </a:t>
            </a:r>
          </a:p>
          <a:p>
            <a:pPr hangingPunc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&gt; </a:t>
            </a:r>
            <a:r>
              <a:rPr lang="en-GB" sz="2400" b="1" dirty="0" smtClean="0">
                <a:latin typeface="Garamond" panose="02020404030301010803" pitchFamily="18" charset="0"/>
              </a:rPr>
              <a:t>ORIENTATION</a:t>
            </a:r>
            <a:r>
              <a:rPr lang="en-GB" sz="2400" dirty="0" smtClean="0">
                <a:latin typeface="Garamond" panose="02020404030301010803" pitchFamily="18" charset="0"/>
              </a:rPr>
              <a:t>.   "</a:t>
            </a:r>
            <a:r>
              <a:rPr lang="en-GB" sz="2400" dirty="0" err="1" smtClean="0">
                <a:latin typeface="Garamond" panose="02020404030301010803" pitchFamily="18" charset="0"/>
              </a:rPr>
              <a:t>Travaillez</a:t>
            </a:r>
            <a:r>
              <a:rPr lang="en-GB" sz="2400" dirty="0" smtClean="0">
                <a:latin typeface="Garamond" panose="02020404030301010803" pitchFamily="18" charset="0"/>
              </a:rPr>
              <a:t>, </a:t>
            </a:r>
            <a:r>
              <a:rPr lang="en-GB" sz="2400" dirty="0" err="1" smtClean="0">
                <a:latin typeface="Garamond" panose="02020404030301010803" pitchFamily="18" charset="0"/>
              </a:rPr>
              <a:t>sinon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en-GB" sz="2400" dirty="0" err="1" smtClean="0">
                <a:latin typeface="Garamond" panose="02020404030301010803" pitchFamily="18" charset="0"/>
              </a:rPr>
              <a:t>vous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en-GB" sz="2400" dirty="0" err="1" smtClean="0">
                <a:latin typeface="Garamond" panose="02020404030301010803" pitchFamily="18" charset="0"/>
              </a:rPr>
              <a:t>serez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en-GB" sz="2400" dirty="0" err="1" smtClean="0">
                <a:latin typeface="Garamond" panose="02020404030301010803" pitchFamily="18" charset="0"/>
              </a:rPr>
              <a:t>orientés</a:t>
            </a:r>
            <a:r>
              <a:rPr lang="en-GB" sz="2400" dirty="0" smtClean="0">
                <a:latin typeface="Garamond" panose="02020404030301010803" pitchFamily="18" charset="0"/>
              </a:rPr>
              <a:t>...".</a:t>
            </a:r>
          </a:p>
          <a:p>
            <a:pPr hangingPunc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 </a:t>
            </a:r>
          </a:p>
          <a:p>
            <a:pPr hangingPunc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	(some orientation taking place before)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Second cycle du second </a:t>
            </a:r>
            <a:r>
              <a:rPr lang="en-GB" dirty="0" err="1" smtClean="0">
                <a:latin typeface="Garamond" panose="02020404030301010803" pitchFamily="18" charset="0"/>
              </a:rPr>
              <a:t>degré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85860"/>
            <a:ext cx="7367614" cy="4581541"/>
          </a:xfrm>
        </p:spPr>
        <p:txBody>
          <a:bodyPr>
            <a:normAutofit fontScale="70000" lnSpcReduction="20000"/>
          </a:bodyPr>
          <a:lstStyle/>
          <a:p>
            <a:pPr hangingPunct="0">
              <a:buNone/>
            </a:pPr>
            <a:r>
              <a:rPr lang="en-GB" sz="3800" b="1" dirty="0" err="1" smtClean="0">
                <a:latin typeface="Garamond" panose="02020404030301010803" pitchFamily="18" charset="0"/>
              </a:rPr>
              <a:t>Lycée</a:t>
            </a:r>
            <a:r>
              <a:rPr lang="en-GB" sz="3800" b="1" dirty="0" smtClean="0">
                <a:latin typeface="Garamond" panose="02020404030301010803" pitchFamily="18" charset="0"/>
              </a:rPr>
              <a:t> </a:t>
            </a:r>
            <a:r>
              <a:rPr lang="en-GB" sz="3800" b="1" dirty="0" err="1" smtClean="0">
                <a:latin typeface="Garamond" panose="02020404030301010803" pitchFamily="18" charset="0"/>
              </a:rPr>
              <a:t>professionnel</a:t>
            </a:r>
            <a:r>
              <a:rPr lang="en-GB" sz="3800" dirty="0" smtClean="0">
                <a:latin typeface="Garamond" panose="02020404030301010803" pitchFamily="18" charset="0"/>
              </a:rPr>
              <a:t>:  </a:t>
            </a:r>
          </a:p>
          <a:p>
            <a:pPr hangingPunct="0">
              <a:buNone/>
            </a:pPr>
            <a:endParaRPr lang="en-GB" dirty="0" smtClean="0">
              <a:latin typeface="Garamond" panose="02020404030301010803" pitchFamily="18" charset="0"/>
            </a:endParaRPr>
          </a:p>
          <a:p>
            <a:pPr hangingPunc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	</a:t>
            </a:r>
            <a:r>
              <a:rPr lang="en-GB" sz="2900" b="1" dirty="0" err="1" smtClean="0">
                <a:latin typeface="Garamond" panose="02020404030301010803" pitchFamily="18" charset="0"/>
              </a:rPr>
              <a:t>Certificat</a:t>
            </a:r>
            <a:r>
              <a:rPr lang="en-GB" sz="2900" b="1" dirty="0" smtClean="0">
                <a:latin typeface="Garamond" panose="02020404030301010803" pitchFamily="18" charset="0"/>
              </a:rPr>
              <a:t> </a:t>
            </a:r>
            <a:r>
              <a:rPr lang="en-GB" sz="2900" b="1" dirty="0" err="1" smtClean="0">
                <a:latin typeface="Garamond" panose="02020404030301010803" pitchFamily="18" charset="0"/>
              </a:rPr>
              <a:t>d'Aptitude</a:t>
            </a:r>
            <a:r>
              <a:rPr lang="en-GB" sz="2900" b="1" dirty="0" smtClean="0">
                <a:latin typeface="Garamond" panose="02020404030301010803" pitchFamily="18" charset="0"/>
              </a:rPr>
              <a:t> </a:t>
            </a:r>
            <a:r>
              <a:rPr lang="en-GB" sz="2900" b="1" dirty="0" err="1" smtClean="0">
                <a:latin typeface="Garamond" panose="02020404030301010803" pitchFamily="18" charset="0"/>
              </a:rPr>
              <a:t>Professionnelle</a:t>
            </a:r>
            <a:r>
              <a:rPr lang="en-GB" sz="2900" dirty="0" smtClean="0">
                <a:latin typeface="Garamond" panose="02020404030301010803" pitchFamily="18" charset="0"/>
              </a:rPr>
              <a:t> (CAP - 3 years from 4e [13-16]) </a:t>
            </a:r>
          </a:p>
          <a:p>
            <a:pPr hangingPunct="0">
              <a:buNone/>
            </a:pPr>
            <a:r>
              <a:rPr lang="en-GB" sz="2900" b="1" dirty="0" smtClean="0">
                <a:latin typeface="Garamond" panose="02020404030301010803" pitchFamily="18" charset="0"/>
              </a:rPr>
              <a:t>	Brevet </a:t>
            </a:r>
            <a:r>
              <a:rPr lang="en-GB" sz="2900" b="1" dirty="0" err="1" smtClean="0">
                <a:latin typeface="Garamond" panose="02020404030301010803" pitchFamily="18" charset="0"/>
              </a:rPr>
              <a:t>d'Etudes</a:t>
            </a:r>
            <a:r>
              <a:rPr lang="en-GB" sz="2900" b="1" dirty="0" smtClean="0">
                <a:latin typeface="Garamond" panose="02020404030301010803" pitchFamily="18" charset="0"/>
              </a:rPr>
              <a:t> </a:t>
            </a:r>
            <a:r>
              <a:rPr lang="en-GB" sz="2900" b="1" dirty="0" err="1" smtClean="0">
                <a:latin typeface="Garamond" panose="02020404030301010803" pitchFamily="18" charset="0"/>
              </a:rPr>
              <a:t>Professionnelles</a:t>
            </a:r>
            <a:r>
              <a:rPr lang="en-GB" sz="2900" dirty="0" smtClean="0">
                <a:latin typeface="Garamond" panose="02020404030301010803" pitchFamily="18" charset="0"/>
              </a:rPr>
              <a:t> (BEP - 2 years from 2e [15-17]) </a:t>
            </a:r>
          </a:p>
          <a:p>
            <a:pPr hangingPunct="0">
              <a:buNone/>
            </a:pPr>
            <a:r>
              <a:rPr lang="en-GB" sz="2900" dirty="0" smtClean="0">
                <a:latin typeface="Garamond" panose="02020404030301010803" pitchFamily="18" charset="0"/>
              </a:rPr>
              <a:t>		(Both </a:t>
            </a:r>
            <a:r>
              <a:rPr lang="en-GB" sz="2900" b="1" dirty="0" smtClean="0">
                <a:latin typeface="Garamond" panose="02020404030301010803" pitchFamily="18" charset="0"/>
              </a:rPr>
              <a:t>second cycle court</a:t>
            </a:r>
            <a:r>
              <a:rPr lang="en-GB" sz="2900" dirty="0" smtClean="0">
                <a:latin typeface="Garamond" panose="02020404030301010803" pitchFamily="18" charset="0"/>
              </a:rPr>
              <a:t>) </a:t>
            </a:r>
          </a:p>
          <a:p>
            <a:pPr hangingPunct="0">
              <a:buNone/>
            </a:pPr>
            <a:r>
              <a:rPr lang="en-GB" sz="2900" dirty="0" smtClean="0">
                <a:latin typeface="Garamond" panose="02020404030301010803" pitchFamily="18" charset="0"/>
              </a:rPr>
              <a:t> </a:t>
            </a:r>
          </a:p>
          <a:p>
            <a:pPr hangingPunct="0">
              <a:buNone/>
            </a:pPr>
            <a:r>
              <a:rPr lang="en-GB" sz="2900" b="1" dirty="0" smtClean="0">
                <a:latin typeface="Garamond" panose="02020404030301010803" pitchFamily="18" charset="0"/>
              </a:rPr>
              <a:t>	</a:t>
            </a:r>
            <a:r>
              <a:rPr lang="en-GB" sz="2900" b="1" dirty="0" err="1" smtClean="0">
                <a:latin typeface="Garamond" panose="02020404030301010803" pitchFamily="18" charset="0"/>
              </a:rPr>
              <a:t>Baccalauréat</a:t>
            </a:r>
            <a:r>
              <a:rPr lang="en-GB" sz="2900" b="1" dirty="0" smtClean="0">
                <a:latin typeface="Garamond" panose="02020404030301010803" pitchFamily="18" charset="0"/>
              </a:rPr>
              <a:t> </a:t>
            </a:r>
            <a:r>
              <a:rPr lang="en-GB" sz="2900" b="1" dirty="0" err="1" smtClean="0">
                <a:latin typeface="Garamond" panose="02020404030301010803" pitchFamily="18" charset="0"/>
              </a:rPr>
              <a:t>professionnel</a:t>
            </a:r>
            <a:r>
              <a:rPr lang="en-GB" sz="2900" dirty="0" smtClean="0">
                <a:latin typeface="Garamond" panose="02020404030301010803" pitchFamily="18" charset="0"/>
              </a:rPr>
              <a:t>  (since 1985)</a:t>
            </a:r>
          </a:p>
          <a:p>
            <a:pPr hangingPunct="0">
              <a:buNone/>
            </a:pPr>
            <a:endParaRPr lang="en-GB" dirty="0" smtClean="0">
              <a:latin typeface="Garamond" panose="02020404030301010803" pitchFamily="18" charset="0"/>
            </a:endParaRPr>
          </a:p>
          <a:p>
            <a:pPr hangingPunct="0">
              <a:buNone/>
            </a:pPr>
            <a:r>
              <a:rPr lang="en-GB" dirty="0" smtClean="0">
                <a:latin typeface="Garamond" panose="02020404030301010803" pitchFamily="18" charset="0"/>
              </a:rPr>
              <a:t> </a:t>
            </a:r>
          </a:p>
          <a:p>
            <a:pPr hangingPunct="0">
              <a:buNone/>
            </a:pPr>
            <a:r>
              <a:rPr lang="en-GB" sz="3800" b="1" dirty="0" err="1" smtClean="0">
                <a:latin typeface="Garamond" panose="02020404030301010803" pitchFamily="18" charset="0"/>
              </a:rPr>
              <a:t>Lycée</a:t>
            </a:r>
            <a:r>
              <a:rPr lang="en-GB" sz="3800" b="1" dirty="0" smtClean="0">
                <a:latin typeface="Garamond" panose="02020404030301010803" pitchFamily="18" charset="0"/>
              </a:rPr>
              <a:t> </a:t>
            </a:r>
            <a:r>
              <a:rPr lang="en-GB" sz="3800" b="1" dirty="0" err="1" smtClean="0">
                <a:latin typeface="Garamond" panose="02020404030301010803" pitchFamily="18" charset="0"/>
              </a:rPr>
              <a:t>d’enseignement</a:t>
            </a:r>
            <a:r>
              <a:rPr lang="en-GB" sz="3800" b="1" dirty="0" smtClean="0">
                <a:latin typeface="Garamond" panose="02020404030301010803" pitchFamily="18" charset="0"/>
              </a:rPr>
              <a:t>  </a:t>
            </a:r>
            <a:r>
              <a:rPr lang="en-US" sz="3800" dirty="0" err="1" smtClean="0">
                <a:latin typeface="Garamond" panose="02020404030301010803" pitchFamily="18" charset="0"/>
              </a:rPr>
              <a:t>général</a:t>
            </a:r>
            <a:r>
              <a:rPr lang="en-GB" sz="3800" b="1" dirty="0" smtClean="0">
                <a:latin typeface="Garamond" panose="02020404030301010803" pitchFamily="18" charset="0"/>
              </a:rPr>
              <a:t>:</a:t>
            </a:r>
            <a:r>
              <a:rPr lang="en-GB" sz="3800" dirty="0" smtClean="0">
                <a:latin typeface="Garamond" panose="02020404030301010803" pitchFamily="18" charset="0"/>
              </a:rPr>
              <a:t> 15-18.</a:t>
            </a:r>
          </a:p>
          <a:p>
            <a:pPr hangingPunct="0">
              <a:buNone/>
            </a:pPr>
            <a:r>
              <a:rPr lang="en-GB" dirty="0" smtClean="0">
                <a:latin typeface="Garamond" panose="02020404030301010803" pitchFamily="18" charset="0"/>
              </a:rPr>
              <a:t> </a:t>
            </a:r>
          </a:p>
          <a:p>
            <a:pPr hangingPunc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	</a:t>
            </a:r>
            <a:r>
              <a:rPr lang="en-GB" sz="3300" b="1" dirty="0" err="1" smtClean="0">
                <a:latin typeface="Garamond" panose="02020404030301010803" pitchFamily="18" charset="0"/>
              </a:rPr>
              <a:t>Baccalauréat</a:t>
            </a:r>
            <a:r>
              <a:rPr lang="en-GB" sz="3300" dirty="0" smtClean="0">
                <a:latin typeface="Garamond" panose="02020404030301010803" pitchFamily="18" charset="0"/>
              </a:rPr>
              <a:t>     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71538" y="1017473"/>
            <a:ext cx="728667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Classes and ages (at </a:t>
            </a:r>
            <a:r>
              <a:rPr kumimoji="0" lang="en-GB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rentrée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6e		11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5e		12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4e		13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3e		14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	**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2e		15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1ère		16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Terminale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17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	&gt;leave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lycée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at approx. 18 yrs.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	[But N.B. possibility of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redoublement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85786" y="480711"/>
            <a:ext cx="717059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Baccalauréat’s</a:t>
            </a: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symbolic importance: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l’un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des blocs de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granit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sur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lequel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la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République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s’est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faite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” (Xavier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Darcos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, April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2008</a:t>
            </a:r>
            <a:r>
              <a:rPr lang="en-GB" sz="2400" dirty="0">
                <a:latin typeface="Garamond" panose="02020404030301010803" pitchFamily="18" charset="0"/>
                <a:cs typeface="Arial" pitchFamily="34" charset="0"/>
              </a:rPr>
              <a:t>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fr-FR" sz="2400" dirty="0">
                <a:latin typeface="Garamond" panose="02020404030301010803" pitchFamily="18" charset="0"/>
                <a:cs typeface="Arial" pitchFamily="34" charset="0"/>
              </a:rPr>
              <a:t>"un monument 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historique national (...), un rite de passage que nous devons conserver"  </a:t>
            </a:r>
            <a:r>
              <a:rPr lang="fr-FR" sz="2400" dirty="0">
                <a:latin typeface="Garamond" panose="02020404030301010803" pitchFamily="18" charset="0"/>
                <a:cs typeface="Arial" pitchFamily="34" charset="0"/>
              </a:rPr>
              <a:t>(Jack Lang, </a:t>
            </a:r>
            <a:r>
              <a:rPr lang="fr-FR" sz="2400" dirty="0" err="1" smtClean="0">
                <a:latin typeface="Garamond" panose="02020404030301010803" pitchFamily="18" charset="0"/>
                <a:cs typeface="Arial" pitchFamily="34" charset="0"/>
              </a:rPr>
              <a:t>June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 2011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)</a:t>
            </a:r>
            <a:endParaRPr lang="fr-FR" sz="2400" dirty="0" smtClean="0">
              <a:latin typeface="Garamond" panose="02020404030301010803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fr-FR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‘le </a:t>
            </a:r>
            <a:r>
              <a:rPr lang="fr-FR" sz="2400" dirty="0">
                <a:latin typeface="Garamond" panose="02020404030301010803" pitchFamily="18" charset="0"/>
                <a:cs typeface="Arial" pitchFamily="34" charset="0"/>
              </a:rPr>
              <a:t>sas symbolique d'accès à l'université et l'examen emblématique du système égalitaire sur lequel repose l'éducation nationale (...), il demeure pour les jeunes et leur famille un rite de passage sacralisé vers l'âge 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adulte’ (</a:t>
            </a:r>
            <a:r>
              <a:rPr lang="fr-FR" sz="2400" i="1" dirty="0" smtClean="0">
                <a:latin typeface="Garamond" panose="02020404030301010803" pitchFamily="18" charset="0"/>
                <a:cs typeface="Arial" pitchFamily="34" charset="0"/>
              </a:rPr>
              <a:t>Le Monde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Garamond" panose="02020404030301010803" pitchFamily="18" charset="0"/>
                <a:cs typeface="Arial" pitchFamily="34" charset="0"/>
              </a:rPr>
              <a:t>editorial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, </a:t>
            </a:r>
            <a:r>
              <a:rPr lang="fr-FR" sz="2400" dirty="0" err="1" smtClean="0">
                <a:latin typeface="Garamond" panose="02020404030301010803" pitchFamily="18" charset="0"/>
                <a:cs typeface="Arial" pitchFamily="34" charset="0"/>
              </a:rPr>
              <a:t>June</a:t>
            </a:r>
            <a:r>
              <a:rPr lang="fr-FR" sz="2400" dirty="0" smtClean="0">
                <a:latin typeface="Garamond" panose="02020404030301010803" pitchFamily="18" charset="0"/>
                <a:cs typeface="Arial" pitchFamily="34" charset="0"/>
              </a:rPr>
              <a:t> 2011)</a:t>
            </a:r>
            <a:endParaRPr lang="fr-FR" sz="2400" dirty="0"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1396622"/>
            <a:ext cx="84249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Current system for ‘generalist’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(since 1994):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littéraire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 (L)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économique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et social (ES)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scientifique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(S)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(though within these, students can choose specialities; there in now a substantially</a:t>
            </a:r>
            <a:r>
              <a:rPr kumimoji="0" lang="en-GB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common block for 2e, which is then subject to progressive differentiation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Note: there are also </a:t>
            </a:r>
            <a:r>
              <a:rPr kumimoji="0" lang="en-GB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bacs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technologiques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GB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bacs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professionnels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(see subsequent lecture on key education statistics for details on uptake)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Lecture outline 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Introduction: French education system from the British perspective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Education from the Revolution to the Third Republic: towards free education for all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Education from Fourth Republic to Pompidou: a ‘common’ education?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Education since Giscard d’Estaing: consolidation and development of education system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Problems and </a:t>
            </a:r>
            <a:r>
              <a:rPr lang="en-GB" dirty="0">
                <a:latin typeface="Garamond" panose="02020404030301010803" pitchFamily="18" charset="0"/>
              </a:rPr>
              <a:t>Challenges since Giscard</a:t>
            </a:r>
            <a:endParaRPr lang="en-GB" dirty="0" smtClean="0">
              <a:latin typeface="Garamond" panose="02020404030301010803" pitchFamily="18" charset="0"/>
            </a:endParaRPr>
          </a:p>
          <a:p>
            <a:r>
              <a:rPr lang="en-GB" dirty="0" smtClean="0">
                <a:latin typeface="Garamond" panose="02020404030301010803" pitchFamily="18" charset="0"/>
              </a:rPr>
              <a:t>Conclusions: plus </a:t>
            </a:r>
            <a:r>
              <a:rPr lang="en-GB" dirty="0" err="1" smtClean="0">
                <a:latin typeface="Garamond" panose="02020404030301010803" pitchFamily="18" charset="0"/>
              </a:rPr>
              <a:t>ça</a:t>
            </a:r>
            <a:r>
              <a:rPr lang="en-GB" dirty="0" smtClean="0">
                <a:latin typeface="Garamond" panose="02020404030301010803" pitchFamily="18" charset="0"/>
              </a:rPr>
              <a:t> change, plus </a:t>
            </a:r>
            <a:r>
              <a:rPr lang="en-GB" dirty="0" err="1" smtClean="0">
                <a:latin typeface="Garamond" panose="02020404030301010803" pitchFamily="18" charset="0"/>
              </a:rPr>
              <a:t>c’est</a:t>
            </a:r>
            <a:r>
              <a:rPr lang="en-GB" dirty="0" smtClean="0">
                <a:latin typeface="Garamond" panose="02020404030301010803" pitchFamily="18" charset="0"/>
              </a:rPr>
              <a:t> la </a:t>
            </a:r>
            <a:r>
              <a:rPr lang="en-GB" dirty="0" err="1" smtClean="0">
                <a:latin typeface="Garamond" panose="02020404030301010803" pitchFamily="18" charset="0"/>
              </a:rPr>
              <a:t>même</a:t>
            </a:r>
            <a:r>
              <a:rPr lang="en-GB" dirty="0" smtClean="0">
                <a:latin typeface="Garamond" panose="02020404030301010803" pitchFamily="18" charset="0"/>
              </a:rPr>
              <a:t> chose?</a:t>
            </a:r>
          </a:p>
          <a:p>
            <a:endParaRPr lang="en-GB" dirty="0" smtClean="0">
              <a:latin typeface="Garamond" panose="02020404030301010803" pitchFamily="18" charset="0"/>
            </a:endParaRPr>
          </a:p>
          <a:p>
            <a:endParaRPr lang="en-GB" dirty="0" smtClean="0">
              <a:latin typeface="Garamond" panose="02020404030301010803" pitchFamily="18" charset="0"/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8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1006463"/>
            <a:ext cx="821537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Principles of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baccalaureat</a:t>
            </a:r>
            <a:r>
              <a:rPr kumimoji="0" lang="en-GB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reform carried through under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Luc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Chatel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from</a:t>
            </a:r>
            <a:r>
              <a:rPr kumimoji="0" lang="en-GB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Autumn 2010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dirty="0"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Greater common trunk in options for 2e (approx. 84%) and 1ere (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approx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60%), before accentuated specialisation in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terminale</a:t>
            </a:r>
            <a:endParaRPr kumimoji="0" lang="en-GB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i="1" dirty="0"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n-GB" sz="2000" dirty="0" smtClean="0"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2 hours per week of </a:t>
            </a:r>
            <a:r>
              <a:rPr lang="en-GB" sz="2000" dirty="0" err="1" smtClean="0"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targetted</a:t>
            </a:r>
            <a:r>
              <a:rPr lang="en-GB" sz="2000" dirty="0" smtClean="0"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‘support and accompaniment’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i="1" dirty="0"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cs typeface="Arial" pitchFamily="34" charset="0"/>
              </a:rPr>
              <a:t>Endeavour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cs typeface="Arial" pitchFamily="34" charset="0"/>
              </a:rPr>
              <a:t> to reinforce literary bac (notably through emphasis on foreign languages and ‘internationalisation)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baseline="0" dirty="0"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cs typeface="Arial" pitchFamily="34" charset="0"/>
              </a:rPr>
              <a:t>Some autonomy granted to school in determining overall curriculum specialities/options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85786" y="1604437"/>
            <a:ext cx="70009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Baccalauréat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gives right to entry into university.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But N.B. strongest students tend not to go to university: they take ‘preparatory classes’ (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hypokhâgne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and 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khâgne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) to prepare for ‘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concours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’ for ‘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grandes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écoles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’.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072494" cy="1143008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latin typeface="Garamond" panose="02020404030301010803" pitchFamily="18" charset="0"/>
              </a:rPr>
              <a:t>Problems </a:t>
            </a:r>
            <a:r>
              <a:rPr lang="en-GB" sz="3600" b="1" dirty="0">
                <a:latin typeface="Garamond" panose="02020404030301010803" pitchFamily="18" charset="0"/>
              </a:rPr>
              <a:t>a</a:t>
            </a:r>
            <a:r>
              <a:rPr lang="en-GB" sz="3600" b="1" dirty="0" smtClean="0">
                <a:latin typeface="Garamond" panose="02020404030301010803" pitchFamily="18" charset="0"/>
              </a:rPr>
              <a:t>nd </a:t>
            </a:r>
            <a:r>
              <a:rPr lang="en-GB" sz="3600" b="1" dirty="0" smtClean="0">
                <a:latin typeface="Garamond" panose="02020404030301010803" pitchFamily="18" charset="0"/>
              </a:rPr>
              <a:t>Challenges since </a:t>
            </a:r>
            <a:r>
              <a:rPr lang="en-GB" sz="3600" b="1" dirty="0" smtClean="0">
                <a:latin typeface="Garamond" panose="02020404030301010803" pitchFamily="18" charset="0"/>
              </a:rPr>
              <a:t>Giscard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State versus ‘Private’ Education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Recognition of local specificity and limited autonomy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Cultural difference and cultural integration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Rising levels of Qualification: Managing Further Expansion.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4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marL="457200" lvl="0" indent="-457200" fontAlgn="base">
              <a:spcAft>
                <a:spcPct val="0"/>
              </a:spcAft>
              <a:tabLst>
                <a:tab pos="-457200" algn="l"/>
              </a:tabLst>
            </a:pPr>
            <a:r>
              <a:rPr lang="en-GB" sz="3600" b="0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STATE </a:t>
            </a:r>
            <a:r>
              <a:rPr lang="en-GB" sz="3600" b="0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V. ‘PRIVATE’ SCHOOLING...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76431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en-GB" sz="2400" dirty="0">
              <a:solidFill>
                <a:srgbClr val="002060"/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95% of French private schools Catholic.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But N.B.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Debré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Law (1959): 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contrat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d'association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, etc..</a:t>
            </a: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Guermeur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Law (1977)]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Mitterrand's 1981 objective: a "grand service public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unifié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et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laïque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l'Education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Nationale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".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But July 1984: massive demonstration against Socialist plans to curb autonomy of private schooling;   resignation of Education Minister Alain </a:t>
            </a:r>
            <a:r>
              <a:rPr lang="en-GB" sz="2400" dirty="0" err="1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Savary</a:t>
            </a: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29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899592" y="1196752"/>
            <a:ext cx="7143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a).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	In 1986, 11% of French people practising Catholics, but 16% of pupils were in private education.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	[2008:  9% practicing Catholics; 17% in private education]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   In a 1982 poll, religious factors came only sixth in the list of motives inciting parents to send children to private schools.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b).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Educational "freedom" supported by 23% of population in 1946; 46% in 1951; 77% in 1974......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c).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Approx. 50% French families have recourse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at some point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to private education ("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la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deuxième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école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")  [study by G.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Langouët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&amp; A. Léger published in 1997]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404664"/>
            <a:ext cx="7503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aramond" panose="02020404030301010803" pitchFamily="18" charset="0"/>
              </a:rPr>
              <a:t>Was the Catholicism - </a:t>
            </a:r>
            <a:r>
              <a:rPr lang="en-GB" sz="2400" b="1" dirty="0" err="1">
                <a:latin typeface="Garamond" panose="02020404030301010803" pitchFamily="18" charset="0"/>
              </a:rPr>
              <a:t>laïcité</a:t>
            </a:r>
            <a:r>
              <a:rPr lang="en-GB" sz="2400" b="1" dirty="0">
                <a:latin typeface="Garamond" panose="02020404030301010803" pitchFamily="18" charset="0"/>
              </a:rPr>
              <a:t> polemic a smokescreen?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43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5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5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5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55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857224" y="1372546"/>
            <a:ext cx="7143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N.B. great difference in fees compared to UK, due to contracts with State: average annual fees in 2008 336€ in primary schools; 427€ in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collège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; 667€ in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lycée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(though significant variations notably in Paris).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Contrat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d’association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means State pays staffing costs and regional/departmental councils pay running costs.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Þ"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1992: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les accords Lang -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Cloupet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(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la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paix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scolaire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...)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Þ"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	But also N.B. 1993-4: aborted reform of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Loi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Falloux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Courier New" pitchFamily="49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784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928662" y="183230"/>
            <a:ext cx="68580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Zones </a:t>
            </a:r>
            <a:r>
              <a:rPr kumimoji="0" lang="en-GB" sz="2000" b="1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d'éducation</a:t>
            </a:r>
            <a:r>
              <a:rPr kumimoji="0" lang="en-GB" sz="2000" b="1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1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prioritaire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[ZEPs] (from 1981).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dirty="0"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‘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Relaunched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’ by  education minister Claude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Allègre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, 1997-2000, who also launched associated category of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Réseaux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d’éducation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prioritaire</a:t>
            </a:r>
            <a:endParaRPr kumimoji="0" lang="en-GB" sz="2000" b="0" i="1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Relabelled in 2005-6 ‘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Réseaux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d’ambition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réussite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’ (for most disadvantaged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collèges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and feeder primary schools) and ‘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Réseaux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réussite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scolaire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’.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In 2009, out of 5,261 state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collèges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, 254 were placed in category of ‘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réseaux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d’ambition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réussite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’ and 821 in category of ‘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réseaux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réussite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scolaire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’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(The term ‘positive discrimination’ is now officially used to describe this policy – see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http://www.education.gouv.fr/cid187/l-education-prioritaire.html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)</a:t>
            </a:r>
            <a:endParaRPr kumimoji="0" lang="en-GB" sz="20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2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78488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aramond" panose="02020404030301010803" pitchFamily="18" charset="0"/>
              </a:rPr>
              <a:t>April 2010: launch of ‘Clair’ programming, </a:t>
            </a:r>
            <a:r>
              <a:rPr lang="en-GB" sz="2000" dirty="0" err="1" smtClean="0">
                <a:latin typeface="Garamond" panose="02020404030301010803" pitchFamily="18" charset="0"/>
              </a:rPr>
              <a:t>targetting</a:t>
            </a:r>
            <a:r>
              <a:rPr lang="en-GB" sz="2000" dirty="0" smtClean="0">
                <a:latin typeface="Garamond" panose="02020404030301010803" pitchFamily="18" charset="0"/>
              </a:rPr>
              <a:t> (only) most problematic institutions, and giving greater autonomy in recruiting and managing school.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GB" sz="2000" dirty="0" smtClean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2007-2011: creation of ‘</a:t>
            </a:r>
            <a:r>
              <a:rPr lang="en-GB" sz="2000" dirty="0" err="1">
                <a:latin typeface="Garamond" panose="02020404030301010803" pitchFamily="18" charset="0"/>
              </a:rPr>
              <a:t>internats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d’excellence</a:t>
            </a:r>
            <a:r>
              <a:rPr lang="en-GB" sz="2000" dirty="0">
                <a:latin typeface="Garamond" panose="02020404030301010803" pitchFamily="18" charset="0"/>
              </a:rPr>
              <a:t>’ (for ‘motivated’ pupils in underperforming schools) and ‘</a:t>
            </a:r>
            <a:r>
              <a:rPr lang="en-GB" sz="2000" dirty="0" err="1">
                <a:latin typeface="Garamond" panose="02020404030301010803" pitchFamily="18" charset="0"/>
              </a:rPr>
              <a:t>établissements</a:t>
            </a:r>
            <a:r>
              <a:rPr lang="en-GB" sz="2000" dirty="0">
                <a:latin typeface="Garamond" panose="02020404030301010803" pitchFamily="18" charset="0"/>
              </a:rPr>
              <a:t> de </a:t>
            </a:r>
            <a:r>
              <a:rPr lang="en-GB" sz="2000" dirty="0" err="1">
                <a:latin typeface="Garamond" panose="02020404030301010803" pitchFamily="18" charset="0"/>
              </a:rPr>
              <a:t>réinsertion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 smtClean="0">
                <a:latin typeface="Garamond" panose="02020404030301010803" pitchFamily="18" charset="0"/>
              </a:rPr>
              <a:t>scolaire</a:t>
            </a:r>
            <a:r>
              <a:rPr lang="en-GB" sz="2000" dirty="0" smtClean="0">
                <a:latin typeface="Garamond" panose="02020404030301010803" pitchFamily="18" charset="0"/>
              </a:rPr>
              <a:t>’</a:t>
            </a:r>
          </a:p>
          <a:p>
            <a:endParaRPr lang="en-GB" sz="2000" dirty="0" smtClean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 smtClean="0">
                <a:latin typeface="Garamond" panose="02020404030301010803" pitchFamily="18" charset="0"/>
              </a:rPr>
              <a:t>2012: other challenges to ‘stigmatizing’ function of ZEP system – movement to UK style ‘pupil premium’?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785786" y="754734"/>
            <a:ext cx="67151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Idea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of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projets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d'établissement</a:t>
            </a:r>
            <a:endParaRPr kumimoji="0" lang="en-GB" sz="2400" b="1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b="1" dirty="0"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Finally inscribed in Lionel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Jospin's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major education bill of 1989.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	(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Savary's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real objective on promoting idea in 1984 to integrate `private' secondary education into a more flexible and diverse state system)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en-GB" sz="2400" dirty="0">
              <a:latin typeface="Garamond" panose="02020404030301010803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cs typeface="Times New Roman" pitchFamily="18" charset="0"/>
              </a:rPr>
              <a:t>(2010-2012: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cs typeface="Times New Roman" pitchFamily="18" charset="0"/>
              </a:rPr>
              <a:t>lycée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cs typeface="Times New Roman" pitchFamily="18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cs typeface="Times New Roman" pitchFamily="18" charset="0"/>
              </a:rPr>
              <a:t>reforms allowing greater scope for institutions to inflect curriculum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effectLst/>
                <a:latin typeface="Garamond" panose="02020404030301010803" pitchFamily="18" charset="0"/>
                <a:cs typeface="Times New Roman" pitchFamily="18" charset="0"/>
              </a:rPr>
              <a:t> development at margins)</a:t>
            </a: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68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673784" y="1556792"/>
            <a:ext cx="65722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l'affaire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du voile"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Creil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, October 1989.</a:t>
            </a: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transgressing principle of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laïcité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le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droit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à la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différence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Commission Stasi, 2003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aw on 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laïcité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 of 2004 forbidding ‘ostensible’ religious signs in schools.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Garamond" panose="02020404030301010803" pitchFamily="18" charset="0"/>
                <a:ea typeface="Times New Roman" pitchFamily="18" charset="0"/>
                <a:cs typeface="Times New Roman" pitchFamily="18" charset="0"/>
              </a:rPr>
              <a:t>	Difficulties of application; national and international reverberations.</a:t>
            </a: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784" y="260648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Garamond" panose="02020404030301010803" pitchFamily="18" charset="0"/>
              </a:rPr>
              <a:t>Cultural differences?</a:t>
            </a:r>
            <a:endParaRPr lang="en-GB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8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/>
            </a:r>
            <a:br>
              <a:rPr lang="en-GB" dirty="0" smtClean="0">
                <a:latin typeface="Garamond" panose="02020404030301010803" pitchFamily="18" charset="0"/>
              </a:rPr>
            </a:br>
            <a:r>
              <a:rPr lang="en-GB" sz="4000" b="1" dirty="0" smtClean="0">
                <a:latin typeface="Garamond" panose="02020404030301010803" pitchFamily="18" charset="0"/>
              </a:rPr>
              <a:t>Introduction</a:t>
            </a:r>
            <a:r>
              <a:rPr lang="en-GB" sz="4000" b="1" dirty="0">
                <a:latin typeface="Garamond" panose="02020404030301010803" pitchFamily="18" charset="0"/>
              </a:rPr>
              <a:t>: French education system from the British perspective</a:t>
            </a:r>
            <a:r>
              <a:rPr lang="en-GB" dirty="0">
                <a:latin typeface="Garamond" panose="02020404030301010803" pitchFamily="18" charset="0"/>
              </a:rPr>
              <a:t/>
            </a:r>
            <a:br>
              <a:rPr lang="en-GB" dirty="0">
                <a:latin typeface="Garamond" panose="02020404030301010803" pitchFamily="18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>
                <a:latin typeface="Garamond" panose="02020404030301010803" pitchFamily="18" charset="0"/>
              </a:rPr>
              <a:t>‘Expressed in the very language of the teacher and </a:t>
            </a:r>
            <a:r>
              <a:rPr lang="en-GB" sz="2400" i="1" dirty="0" smtClean="0">
                <a:latin typeface="Garamond" panose="02020404030301010803" pitchFamily="18" charset="0"/>
              </a:rPr>
              <a:t>Monsieur le </a:t>
            </a:r>
            <a:r>
              <a:rPr lang="en-GB" sz="2400" i="1" dirty="0" err="1" smtClean="0">
                <a:latin typeface="Garamond" panose="02020404030301010803" pitchFamily="18" charset="0"/>
              </a:rPr>
              <a:t>Directeur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when they welcomed me, as a parent, into </a:t>
            </a:r>
            <a:r>
              <a:rPr lang="en-GB" sz="2400" i="1" dirty="0" smtClean="0">
                <a:latin typeface="Garamond" panose="02020404030301010803" pitchFamily="18" charset="0"/>
              </a:rPr>
              <a:t>la </a:t>
            </a:r>
            <a:r>
              <a:rPr lang="en-GB" sz="2400" i="1" dirty="0" err="1" smtClean="0">
                <a:latin typeface="Garamond" panose="02020404030301010803" pitchFamily="18" charset="0"/>
              </a:rPr>
              <a:t>communauté</a:t>
            </a: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i="1" dirty="0" err="1" smtClean="0">
                <a:latin typeface="Garamond" panose="02020404030301010803" pitchFamily="18" charset="0"/>
              </a:rPr>
              <a:t>scolaire</a:t>
            </a:r>
            <a:r>
              <a:rPr lang="en-GB" sz="2400" dirty="0" smtClean="0">
                <a:latin typeface="Garamond" panose="02020404030301010803" pitchFamily="18" charset="0"/>
              </a:rPr>
              <a:t> and embedded in the things they chose to teach my children was a morality inherited from the values of the Revolution. This morality- conveyed through words like </a:t>
            </a:r>
            <a:r>
              <a:rPr lang="en-GB" sz="2400" i="1" dirty="0" err="1" smtClean="0">
                <a:latin typeface="Garamond" panose="02020404030301010803" pitchFamily="18" charset="0"/>
              </a:rPr>
              <a:t>solidarité</a:t>
            </a:r>
            <a:r>
              <a:rPr lang="en-GB" sz="2400" i="1" dirty="0" smtClean="0">
                <a:latin typeface="Garamond" panose="02020404030301010803" pitchFamily="18" charset="0"/>
              </a:rPr>
              <a:t>, </a:t>
            </a:r>
            <a:r>
              <a:rPr lang="en-GB" sz="2400" i="1" dirty="0" err="1" smtClean="0">
                <a:latin typeface="Garamond" panose="02020404030301010803" pitchFamily="18" charset="0"/>
              </a:rPr>
              <a:t>collectivité</a:t>
            </a:r>
            <a:r>
              <a:rPr lang="en-GB" sz="2400" dirty="0" smtClean="0">
                <a:latin typeface="Garamond" panose="02020404030301010803" pitchFamily="18" charset="0"/>
              </a:rPr>
              <a:t> and </a:t>
            </a:r>
            <a:r>
              <a:rPr lang="en-GB" sz="2400" i="1" dirty="0" err="1" smtClean="0">
                <a:latin typeface="Garamond" panose="02020404030301010803" pitchFamily="18" charset="0"/>
              </a:rPr>
              <a:t>laïcité</a:t>
            </a:r>
            <a:r>
              <a:rPr lang="en-GB" sz="2400" i="1" dirty="0" smtClean="0">
                <a:latin typeface="Garamond" panose="02020404030301010803" pitchFamily="18" charset="0"/>
              </a:rPr>
              <a:t>- </a:t>
            </a:r>
            <a:r>
              <a:rPr lang="en-GB" sz="2400" dirty="0" smtClean="0">
                <a:latin typeface="Garamond" panose="02020404030301010803" pitchFamily="18" charset="0"/>
              </a:rPr>
              <a:t>was generally reasonable, but rarely inspiring. It excluded all those who were attached to values like cultural diversity, spirituality or, in my case, originality and free-thinking.’ </a:t>
            </a:r>
          </a:p>
          <a:p>
            <a:pPr marL="0" indent="0">
              <a:buNone/>
            </a:pPr>
            <a:r>
              <a:rPr lang="en-GB" sz="2400" b="1" dirty="0" smtClean="0">
                <a:latin typeface="Garamond" panose="02020404030301010803" pitchFamily="18" charset="0"/>
              </a:rPr>
              <a:t>Lucy </a:t>
            </a:r>
            <a:r>
              <a:rPr lang="en-GB" sz="2400" b="1" dirty="0" err="1" smtClean="0">
                <a:latin typeface="Garamond" panose="02020404030301010803" pitchFamily="18" charset="0"/>
              </a:rPr>
              <a:t>Wadham</a:t>
            </a:r>
            <a:r>
              <a:rPr lang="en-GB" sz="2400" b="1" dirty="0" smtClean="0">
                <a:latin typeface="Garamond" panose="02020404030301010803" pitchFamily="18" charset="0"/>
              </a:rPr>
              <a:t>, </a:t>
            </a:r>
            <a:r>
              <a:rPr lang="en-GB" sz="2400" b="1" i="1" dirty="0" smtClean="0">
                <a:latin typeface="Garamond" panose="02020404030301010803" pitchFamily="18" charset="0"/>
              </a:rPr>
              <a:t>The Secret Life of France</a:t>
            </a:r>
            <a:r>
              <a:rPr lang="en-GB" sz="2400" b="1" dirty="0" smtClean="0">
                <a:latin typeface="Garamond" panose="02020404030301010803" pitchFamily="18" charset="0"/>
              </a:rPr>
              <a:t> (London: Faber and Faber, 2009) p.76</a:t>
            </a:r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91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Conclusions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Continued attempts at reform since Giscard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Some emulation of British school system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BUT some considerable differences retained (e.g. </a:t>
            </a:r>
            <a:r>
              <a:rPr lang="en-GB" i="1" dirty="0" err="1" smtClean="0">
                <a:latin typeface="Garamond" panose="02020404030301010803" pitchFamily="18" charset="0"/>
              </a:rPr>
              <a:t>laïcité</a:t>
            </a:r>
            <a:r>
              <a:rPr lang="en-GB" dirty="0" smtClean="0">
                <a:latin typeface="Garamond" panose="02020404030301010803" pitchFamily="18" charset="0"/>
              </a:rPr>
              <a:t>; importance of </a:t>
            </a:r>
            <a:r>
              <a:rPr lang="en-GB" i="1" dirty="0" smtClean="0">
                <a:latin typeface="Garamond" panose="02020404030301010803" pitchFamily="18" charset="0"/>
              </a:rPr>
              <a:t>bac</a:t>
            </a:r>
            <a:r>
              <a:rPr lang="en-GB" dirty="0" smtClean="0">
                <a:latin typeface="Garamond" panose="02020404030301010803" pitchFamily="18" charset="0"/>
              </a:rPr>
              <a:t> over </a:t>
            </a:r>
            <a:r>
              <a:rPr lang="en-GB" i="1" dirty="0" smtClean="0">
                <a:latin typeface="Garamond" panose="02020404030301010803" pitchFamily="18" charset="0"/>
              </a:rPr>
              <a:t>brevet</a:t>
            </a:r>
            <a:r>
              <a:rPr lang="en-GB" dirty="0" smtClean="0">
                <a:latin typeface="Garamond" panose="02020404030301010803" pitchFamily="18" charset="0"/>
              </a:rPr>
              <a:t>; role of State in private school sector)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532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Garamond" panose="02020404030301010803" pitchFamily="18" charset="0"/>
              </a:rPr>
              <a:t>Up </a:t>
            </a:r>
            <a:r>
              <a:rPr lang="en-GB" dirty="0">
                <a:latin typeface="Garamond" panose="02020404030301010803" pitchFamily="18" charset="0"/>
              </a:rPr>
              <a:t>to Revolution (1789), education in hands of Catholic Church</a:t>
            </a:r>
            <a:r>
              <a:rPr lang="en-GB" dirty="0" smtClean="0">
                <a:latin typeface="Garamond" panose="02020404030301010803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GB" dirty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dirty="0">
              <a:latin typeface="Garamond" panose="02020404030301010803" pitchFamily="18" charset="0"/>
            </a:endParaRPr>
          </a:p>
          <a:p>
            <a:pPr hangingPunct="0">
              <a:buFont typeface="Arial" pitchFamily="34" charset="0"/>
              <a:buChar char="•"/>
            </a:pPr>
            <a:r>
              <a:rPr lang="en-GB" dirty="0" smtClean="0">
                <a:latin typeface="Garamond" panose="02020404030301010803" pitchFamily="18" charset="0"/>
              </a:rPr>
              <a:t> 1792</a:t>
            </a:r>
            <a:r>
              <a:rPr lang="en-GB" dirty="0">
                <a:latin typeface="Garamond" panose="02020404030301010803" pitchFamily="18" charset="0"/>
              </a:rPr>
              <a:t>: </a:t>
            </a:r>
            <a:r>
              <a:rPr lang="en-GB" b="1" dirty="0">
                <a:latin typeface="Garamond" panose="02020404030301010803" pitchFamily="18" charset="0"/>
              </a:rPr>
              <a:t>Condorcet</a:t>
            </a:r>
            <a:r>
              <a:rPr lang="en-GB" dirty="0">
                <a:latin typeface="Garamond" panose="02020404030301010803" pitchFamily="18" charset="0"/>
              </a:rPr>
              <a:t> proposes that education should be "national" (i.e. provided by State): the </a:t>
            </a:r>
            <a:r>
              <a:rPr lang="en-GB" i="1" dirty="0">
                <a:latin typeface="Garamond" panose="02020404030301010803" pitchFamily="18" charset="0"/>
              </a:rPr>
              <a:t>republican tradition</a:t>
            </a:r>
            <a:r>
              <a:rPr lang="en-GB" dirty="0">
                <a:latin typeface="Garamond" panose="02020404030301010803" pitchFamily="18" charset="0"/>
              </a:rPr>
              <a:t> in French education.</a:t>
            </a:r>
          </a:p>
          <a:p>
            <a:r>
              <a:rPr lang="en-GB" dirty="0">
                <a:latin typeface="Garamond" panose="02020404030301010803" pitchFamily="18" charset="0"/>
              </a:rPr>
              <a:t>	(split between ‘liberal’ and ‘total’ approaches to education</a:t>
            </a:r>
            <a:r>
              <a:rPr lang="en-GB" dirty="0" smtClean="0">
                <a:latin typeface="Garamond" panose="02020404030301010803" pitchFamily="18" charset="0"/>
              </a:rPr>
              <a:t>)</a:t>
            </a:r>
          </a:p>
        </p:txBody>
      </p:sp>
      <p:pic>
        <p:nvPicPr>
          <p:cNvPr id="3" name="Picture 2" descr="img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666262"/>
            <a:ext cx="2418560" cy="2863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332656"/>
            <a:ext cx="78901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Garamond" panose="02020404030301010803" pitchFamily="18" charset="0"/>
              </a:rPr>
              <a:t>Education from the Revolution to the Third Republic: towards free education for all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928802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buFont typeface="Arial" pitchFamily="34" charset="0"/>
              <a:buChar char="•"/>
            </a:pPr>
            <a:r>
              <a:rPr lang="en-GB" sz="2400" b="1" dirty="0" smtClean="0">
                <a:latin typeface="Garamond" panose="02020404030301010803" pitchFamily="18" charset="0"/>
              </a:rPr>
              <a:t>Napoleon</a:t>
            </a:r>
            <a:r>
              <a:rPr lang="en-GB" sz="2400" dirty="0" smtClean="0">
                <a:latin typeface="Garamond" panose="02020404030301010803" pitchFamily="18" charset="0"/>
              </a:rPr>
              <a:t> adopts principle of State education for secondary level, but as a means of social control, designed to produce  "des </a:t>
            </a:r>
            <a:r>
              <a:rPr lang="en-GB" sz="2400" dirty="0" err="1" smtClean="0">
                <a:latin typeface="Garamond" panose="02020404030301010803" pitchFamily="18" charset="0"/>
              </a:rPr>
              <a:t>citoyens</a:t>
            </a:r>
            <a:r>
              <a:rPr lang="en-GB" sz="2400" dirty="0" smtClean="0">
                <a:latin typeface="Garamond" panose="02020404030301010803" pitchFamily="18" charset="0"/>
              </a:rPr>
              <a:t> attachés à </a:t>
            </a:r>
            <a:r>
              <a:rPr lang="en-GB" sz="2400" dirty="0" err="1" smtClean="0">
                <a:latin typeface="Garamond" panose="02020404030301010803" pitchFamily="18" charset="0"/>
              </a:rPr>
              <a:t>leur</a:t>
            </a:r>
            <a:r>
              <a:rPr lang="en-GB" sz="2400" dirty="0" smtClean="0">
                <a:latin typeface="Garamond" panose="02020404030301010803" pitchFamily="18" charset="0"/>
              </a:rPr>
              <a:t> religion, à </a:t>
            </a:r>
            <a:r>
              <a:rPr lang="en-GB" sz="2400" dirty="0" err="1" smtClean="0">
                <a:latin typeface="Garamond" panose="02020404030301010803" pitchFamily="18" charset="0"/>
              </a:rPr>
              <a:t>leur</a:t>
            </a:r>
            <a:r>
              <a:rPr lang="en-GB" sz="2400" dirty="0" smtClean="0">
                <a:latin typeface="Garamond" panose="02020404030301010803" pitchFamily="18" charset="0"/>
              </a:rPr>
              <a:t> prince, à </a:t>
            </a:r>
            <a:r>
              <a:rPr lang="en-GB" sz="2400" dirty="0" err="1" smtClean="0">
                <a:latin typeface="Garamond" panose="02020404030301010803" pitchFamily="18" charset="0"/>
              </a:rPr>
              <a:t>leur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en-GB" sz="2400" dirty="0" err="1" smtClean="0">
                <a:latin typeface="Garamond" panose="02020404030301010803" pitchFamily="18" charset="0"/>
              </a:rPr>
              <a:t>patrie</a:t>
            </a:r>
            <a:r>
              <a:rPr lang="en-GB" sz="2400" dirty="0" smtClean="0">
                <a:latin typeface="Garamond" panose="02020404030301010803" pitchFamily="18" charset="0"/>
              </a:rPr>
              <a:t> et à </a:t>
            </a:r>
            <a:r>
              <a:rPr lang="en-GB" sz="2400" dirty="0" err="1" smtClean="0">
                <a:latin typeface="Garamond" panose="02020404030301010803" pitchFamily="18" charset="0"/>
              </a:rPr>
              <a:t>leur</a:t>
            </a:r>
            <a:r>
              <a:rPr lang="en-GB" sz="2400" dirty="0" smtClean="0">
                <a:latin typeface="Garamond" panose="02020404030301010803" pitchFamily="18" charset="0"/>
              </a:rPr>
              <a:t> </a:t>
            </a:r>
            <a:r>
              <a:rPr lang="en-GB" sz="2400" dirty="0" err="1" smtClean="0">
                <a:latin typeface="Garamond" panose="02020404030301010803" pitchFamily="18" charset="0"/>
              </a:rPr>
              <a:t>famille</a:t>
            </a:r>
            <a:r>
              <a:rPr lang="en-GB" sz="2400" dirty="0" smtClean="0">
                <a:latin typeface="Garamond" panose="02020404030301010803" pitchFamily="18" charset="0"/>
              </a:rPr>
              <a:t>” (decree of 17/3/1808) </a:t>
            </a:r>
          </a:p>
          <a:p>
            <a:pPr hangingPunct="0">
              <a:buFont typeface="Arial" pitchFamily="34" charset="0"/>
              <a:buChar char="•"/>
            </a:pPr>
            <a:endParaRPr lang="en-GB" sz="2400" dirty="0" smtClean="0">
              <a:latin typeface="Garamond" panose="02020404030301010803" pitchFamily="18" charset="0"/>
            </a:endParaRPr>
          </a:p>
          <a:p>
            <a:pPr hangingPunct="0">
              <a:buFont typeface="Arial" pitchFamily="34" charset="0"/>
              <a:buChar char="•"/>
            </a:pPr>
            <a:endParaRPr lang="en-GB" sz="2400" dirty="0" smtClean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Garamond" panose="02020404030301010803" pitchFamily="18" charset="0"/>
              </a:rPr>
              <a:t> Napoleon’s legacy of powerful central administration (though primary and women’s schooling left in hands of Church).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7715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Garamond" panose="02020404030301010803" pitchFamily="18" charset="0"/>
              </a:rPr>
              <a:t> Network </a:t>
            </a:r>
            <a:r>
              <a:rPr lang="en-GB" sz="2400" dirty="0">
                <a:latin typeface="Garamond" panose="02020404030301010803" pitchFamily="18" charset="0"/>
              </a:rPr>
              <a:t>of primary schooling continued to spread, particularly from 1833 under Guizot, who saw in it an instrument for the ‘</a:t>
            </a:r>
            <a:r>
              <a:rPr lang="en-GB" sz="2400" dirty="0" err="1">
                <a:latin typeface="Garamond" panose="02020404030301010803" pitchFamily="18" charset="0"/>
              </a:rPr>
              <a:t>gouvernement</a:t>
            </a:r>
            <a:r>
              <a:rPr lang="en-GB" sz="2400" dirty="0">
                <a:latin typeface="Garamond" panose="02020404030301010803" pitchFamily="18" charset="0"/>
              </a:rPr>
              <a:t> des </a:t>
            </a:r>
            <a:r>
              <a:rPr lang="en-GB" sz="2400" dirty="0" err="1">
                <a:latin typeface="Garamond" panose="02020404030301010803" pitchFamily="18" charset="0"/>
              </a:rPr>
              <a:t>esprits</a:t>
            </a:r>
            <a:r>
              <a:rPr lang="en-GB" sz="2400" dirty="0" smtClean="0">
                <a:latin typeface="Garamond" panose="02020404030301010803" pitchFamily="18" charset="0"/>
              </a:rPr>
              <a:t>’</a:t>
            </a:r>
            <a:endParaRPr lang="en-GB" sz="2400" dirty="0" smtClean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400" dirty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400" dirty="0" smtClean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 1848: Second Republic – bold </a:t>
            </a:r>
            <a:r>
              <a:rPr lang="en-GB" sz="2400" dirty="0" smtClean="0">
                <a:latin typeface="Garamond" panose="02020404030301010803" pitchFamily="18" charset="0"/>
              </a:rPr>
              <a:t>blueprints</a:t>
            </a:r>
          </a:p>
          <a:p>
            <a:pPr>
              <a:buFont typeface="Arial" pitchFamily="34" charset="0"/>
              <a:buChar char="•"/>
            </a:pPr>
            <a:endParaRPr lang="en-GB" sz="2400" dirty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1850: </a:t>
            </a:r>
            <a:r>
              <a:rPr lang="en-GB" sz="2400" i="1" dirty="0" err="1">
                <a:latin typeface="Garamond" panose="02020404030301010803" pitchFamily="18" charset="0"/>
              </a:rPr>
              <a:t>Loi</a:t>
            </a:r>
            <a:r>
              <a:rPr lang="en-GB" sz="2400" i="1" dirty="0">
                <a:latin typeface="Garamond" panose="02020404030301010803" pitchFamily="18" charset="0"/>
              </a:rPr>
              <a:t> </a:t>
            </a:r>
            <a:r>
              <a:rPr lang="en-GB" sz="2400" i="1" dirty="0" err="1">
                <a:latin typeface="Garamond" panose="02020404030301010803" pitchFamily="18" charset="0"/>
              </a:rPr>
              <a:t>Falloux</a:t>
            </a:r>
            <a:r>
              <a:rPr lang="en-GB" sz="2400" dirty="0">
                <a:latin typeface="Garamond" panose="02020404030301010803" pitchFamily="18" charset="0"/>
              </a:rPr>
              <a:t>: clerical and conservative backlash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>
              <a:latin typeface="Garamond" panose="02020404030301010803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1036886"/>
            <a:ext cx="6089330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457200" algn="l"/>
              </a:tabLs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Jules Ferry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's legislation of 1882: introducing </a:t>
            </a:r>
            <a:r>
              <a:rPr kumimoji="0" lang="en-GB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free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GB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obligatory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GB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secular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primary education for </a:t>
            </a:r>
            <a:r>
              <a:rPr kumimoji="0" lang="en-GB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both sexes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from ages 6-13.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400" dirty="0"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-457200" algn="l"/>
              </a:tabLst>
            </a:pPr>
            <a:r>
              <a:rPr lang="en-GB" sz="2400" dirty="0" smtClean="0">
                <a:latin typeface="Garamond" panose="02020404030301010803" pitchFamily="18" charset="0"/>
              </a:rPr>
              <a:t> Principle </a:t>
            </a:r>
            <a:r>
              <a:rPr lang="en-GB" sz="2400" dirty="0">
                <a:latin typeface="Garamond" panose="02020404030301010803" pitchFamily="18" charset="0"/>
              </a:rPr>
              <a:t>of </a:t>
            </a:r>
            <a:r>
              <a:rPr lang="en-GB" sz="2400" b="1" dirty="0" err="1" smtClean="0">
                <a:latin typeface="Garamond" panose="02020404030301010803" pitchFamily="18" charset="0"/>
              </a:rPr>
              <a:t>laïcité</a:t>
            </a:r>
            <a:endParaRPr lang="en-GB" sz="2400" b="1" dirty="0" smtClean="0">
              <a:latin typeface="Garamond" panose="02020404030301010803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-457200" algn="l"/>
              </a:tabLst>
            </a:pPr>
            <a:endParaRPr lang="en-GB" sz="2400" b="1" dirty="0" smtClean="0"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-457200" algn="l"/>
              </a:tabLst>
            </a:pP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Reformers </a:t>
            </a:r>
            <a:r>
              <a:rPr lang="en-GB" sz="2400" dirty="0">
                <a:latin typeface="Garamond" panose="02020404030301010803" pitchFamily="18" charset="0"/>
              </a:rPr>
              <a:t>of 1880's setting out to "faire </a:t>
            </a:r>
            <a:r>
              <a:rPr lang="en-GB" sz="2400" dirty="0" err="1">
                <a:latin typeface="Garamond" panose="02020404030301010803" pitchFamily="18" charset="0"/>
              </a:rPr>
              <a:t>disparaître</a:t>
            </a:r>
            <a:r>
              <a:rPr lang="en-GB" sz="2400" dirty="0">
                <a:latin typeface="Garamond" panose="02020404030301010803" pitchFamily="18" charset="0"/>
              </a:rPr>
              <a:t> la </a:t>
            </a:r>
            <a:r>
              <a:rPr lang="en-GB" sz="2400" dirty="0" err="1">
                <a:latin typeface="Garamond" panose="02020404030301010803" pitchFamily="18" charset="0"/>
              </a:rPr>
              <a:t>dernière</a:t>
            </a:r>
            <a:r>
              <a:rPr lang="en-GB" sz="2400" dirty="0">
                <a:latin typeface="Garamond" panose="02020404030301010803" pitchFamily="18" charset="0"/>
              </a:rPr>
              <a:t>, la plus </a:t>
            </a:r>
            <a:r>
              <a:rPr lang="en-GB" sz="2400" dirty="0" err="1">
                <a:latin typeface="Garamond" panose="02020404030301010803" pitchFamily="18" charset="0"/>
              </a:rPr>
              <a:t>redoutable</a:t>
            </a:r>
            <a:r>
              <a:rPr lang="en-GB" sz="2400" dirty="0">
                <a:latin typeface="Garamond" panose="02020404030301010803" pitchFamily="18" charset="0"/>
              </a:rPr>
              <a:t> des </a:t>
            </a:r>
            <a:r>
              <a:rPr lang="en-GB" sz="2400" dirty="0" err="1">
                <a:latin typeface="Garamond" panose="02020404030301010803" pitchFamily="18" charset="0"/>
              </a:rPr>
              <a:t>inégalités</a:t>
            </a:r>
            <a:r>
              <a:rPr lang="en-GB" sz="2400" dirty="0">
                <a:latin typeface="Garamond" panose="02020404030301010803" pitchFamily="18" charset="0"/>
              </a:rPr>
              <a:t> qui </a:t>
            </a:r>
            <a:r>
              <a:rPr lang="en-GB" sz="2400" dirty="0" err="1">
                <a:latin typeface="Garamond" panose="02020404030301010803" pitchFamily="18" charset="0"/>
              </a:rPr>
              <a:t>viennent</a:t>
            </a:r>
            <a:r>
              <a:rPr lang="en-GB" sz="2400" dirty="0">
                <a:latin typeface="Garamond" panose="02020404030301010803" pitchFamily="18" charset="0"/>
              </a:rPr>
              <a:t> de la naissance, </a:t>
            </a:r>
            <a:r>
              <a:rPr lang="en-GB" sz="2400" dirty="0" err="1">
                <a:latin typeface="Garamond" panose="02020404030301010803" pitchFamily="18" charset="0"/>
              </a:rPr>
              <a:t>l'inégalité</a:t>
            </a:r>
            <a:r>
              <a:rPr lang="en-GB" sz="2400" dirty="0">
                <a:latin typeface="Garamond" panose="02020404030301010803" pitchFamily="18" charset="0"/>
              </a:rPr>
              <a:t> de </a:t>
            </a:r>
            <a:r>
              <a:rPr lang="en-GB" sz="2400" dirty="0" err="1">
                <a:latin typeface="Garamond" panose="02020404030301010803" pitchFamily="18" charset="0"/>
              </a:rPr>
              <a:t>l'éducation</a:t>
            </a:r>
            <a:r>
              <a:rPr lang="en-GB" sz="2400" dirty="0">
                <a:latin typeface="Garamond" panose="02020404030301010803" pitchFamily="18" charset="0"/>
              </a:rPr>
              <a:t>"  (</a:t>
            </a:r>
            <a:r>
              <a:rPr lang="en-GB" sz="2400" dirty="0" err="1">
                <a:latin typeface="Garamond" panose="02020404030301010803" pitchFamily="18" charset="0"/>
              </a:rPr>
              <a:t>J.Ferry</a:t>
            </a:r>
            <a:r>
              <a:rPr lang="en-GB" sz="2400" dirty="0">
                <a:latin typeface="Garamond" panose="02020404030301010803" pitchFamily="18" charset="0"/>
              </a:rPr>
              <a:t>, 10/4/1870).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11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836712"/>
            <a:ext cx="20955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784448"/>
            <a:ext cx="781866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Great </a:t>
            </a:r>
            <a:r>
              <a:rPr kumimoji="0" lang="en-GB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mass of population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écoles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primaires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[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certificat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d'études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at 12] &gt; world of work.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[Option for better pupils of further practical schooling, integrated into the primary set-up - either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cours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complémentaires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or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école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primaire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supérieure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]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n-GB" sz="2000" dirty="0"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Upper and upper middle classes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petites classes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" of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lycées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&gt;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lycées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&gt; </a:t>
            </a: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baccalauréat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[at 18]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(secondary education still fee-paying up until 1930s)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(N.B. Ferry in 1880s had already strengthened the position of the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petites classes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anose="02020404030301010803" pitchFamily="18" charset="0"/>
                <a:ea typeface="Times New Roman" pitchFamily="18" charset="0"/>
                <a:cs typeface="Arial" pitchFamily="34" charset="0"/>
              </a:rPr>
              <a:t>, and consolidated their distinction from the mass primary sector)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84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4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84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4376" y="1844824"/>
            <a:ext cx="63579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GB" sz="2800" dirty="0">
                <a:latin typeface="Garamond" panose="02020404030301010803" pitchFamily="18" charset="0"/>
              </a:rPr>
              <a:t>Various reform proposals:</a:t>
            </a:r>
          </a:p>
          <a:p>
            <a:pPr hangingPunct="0"/>
            <a:r>
              <a:rPr lang="en-GB" sz="2800" dirty="0">
                <a:latin typeface="Garamond" panose="02020404030301010803" pitchFamily="18" charset="0"/>
              </a:rPr>
              <a:t> </a:t>
            </a:r>
          </a:p>
          <a:p>
            <a:pPr hangingPunct="0"/>
            <a:r>
              <a:rPr lang="en-GB" sz="2800" dirty="0">
                <a:latin typeface="Garamond" panose="02020404030301010803" pitchFamily="18" charset="0"/>
              </a:rPr>
              <a:t>From 1918: movements for an </a:t>
            </a:r>
            <a:r>
              <a:rPr lang="en-GB" sz="2800" i="1" dirty="0" err="1">
                <a:latin typeface="Garamond" panose="02020404030301010803" pitchFamily="18" charset="0"/>
              </a:rPr>
              <a:t>école</a:t>
            </a:r>
            <a:r>
              <a:rPr lang="en-GB" sz="2800" i="1" dirty="0">
                <a:latin typeface="Garamond" panose="02020404030301010803" pitchFamily="18" charset="0"/>
              </a:rPr>
              <a:t> unique</a:t>
            </a:r>
            <a:r>
              <a:rPr lang="en-GB" sz="2800" dirty="0">
                <a:latin typeface="Garamond" panose="02020404030301010803" pitchFamily="18" charset="0"/>
              </a:rPr>
              <a:t> (though struggles as to who would control it)</a:t>
            </a:r>
          </a:p>
          <a:p>
            <a:pPr hangingPunct="0"/>
            <a:r>
              <a:rPr lang="en-GB" sz="2800" dirty="0">
                <a:latin typeface="Garamond" panose="02020404030301010803" pitchFamily="18" charset="0"/>
              </a:rPr>
              <a:t> </a:t>
            </a:r>
          </a:p>
          <a:p>
            <a:pPr hangingPunct="0"/>
            <a:r>
              <a:rPr lang="en-GB" sz="2800" dirty="0">
                <a:latin typeface="Garamond" panose="02020404030301010803" pitchFamily="18" charset="0"/>
              </a:rPr>
              <a:t>1944-1947: landmark </a:t>
            </a:r>
            <a:r>
              <a:rPr lang="en-GB" sz="2800" dirty="0" err="1">
                <a:latin typeface="Garamond" panose="02020404030301010803" pitchFamily="18" charset="0"/>
              </a:rPr>
              <a:t>Langevin-Wallon</a:t>
            </a:r>
            <a:r>
              <a:rPr lang="en-GB" sz="2800" dirty="0">
                <a:latin typeface="Garamond" panose="02020404030301010803" pitchFamily="18" charset="0"/>
              </a:rPr>
              <a:t> commission and report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32656"/>
            <a:ext cx="84249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Education from Fourth Republic to </a:t>
            </a:r>
            <a:r>
              <a:rPr lang="en-GB" sz="3200" b="1" dirty="0" smtClean="0">
                <a:latin typeface="Garamond" panose="02020404030301010803" pitchFamily="18" charset="0"/>
              </a:rPr>
              <a:t>Pompidou: </a:t>
            </a:r>
            <a:r>
              <a:rPr lang="en-GB" sz="3200" b="1" dirty="0">
                <a:latin typeface="Garamond" panose="02020404030301010803" pitchFamily="18" charset="0"/>
              </a:rPr>
              <a:t>a ‘common’ education?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1387</Words>
  <Application>Microsoft Office PowerPoint</Application>
  <PresentationFormat>On-screen Show (4:3)</PresentationFormat>
  <Paragraphs>226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Courier New</vt:lpstr>
      <vt:lpstr>Garamond</vt:lpstr>
      <vt:lpstr>Symbol</vt:lpstr>
      <vt:lpstr>Times New Roman</vt:lpstr>
      <vt:lpstr>Office Theme</vt:lpstr>
      <vt:lpstr>Modern and Contemporary France Week 5, Term 2  The French Education System I:  Pre-university education David Lees</vt:lpstr>
      <vt:lpstr>Lecture outline </vt:lpstr>
      <vt:lpstr> Introduction: French education system from the British perspective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Reforms 1959-1975 </vt:lpstr>
      <vt:lpstr>PowerPoint Presentation</vt:lpstr>
      <vt:lpstr>PowerPoint Presentation</vt:lpstr>
      <vt:lpstr>Consolidation of French educational system, 1977- </vt:lpstr>
      <vt:lpstr>PowerPoint Presentation</vt:lpstr>
      <vt:lpstr>Premier cycle du second degré: </vt:lpstr>
      <vt:lpstr>Second cycle du second degré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Problems and Challenges since Giscard</vt:lpstr>
      <vt:lpstr>STATE V. ‘PRIVATE’ SCHOOLING...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Education: A Historical Backdrop</dc:title>
  <dc:creator>David</dc:creator>
  <cp:lastModifiedBy>David</cp:lastModifiedBy>
  <cp:revision>33</cp:revision>
  <dcterms:created xsi:type="dcterms:W3CDTF">2009-10-07T08:47:05Z</dcterms:created>
  <dcterms:modified xsi:type="dcterms:W3CDTF">2015-02-02T21:51:27Z</dcterms:modified>
</cp:coreProperties>
</file>