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8" r:id="rId2"/>
    <p:sldId id="279" r:id="rId3"/>
    <p:sldId id="280" r:id="rId4"/>
    <p:sldId id="282" r:id="rId5"/>
    <p:sldId id="284" r:id="rId6"/>
    <p:sldId id="283" r:id="rId7"/>
    <p:sldId id="285" r:id="rId8"/>
    <p:sldId id="286" r:id="rId9"/>
    <p:sldId id="287" r:id="rId10"/>
    <p:sldId id="288" r:id="rId11"/>
    <p:sldId id="28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8E5C7-C149-4382-9123-316550220272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8E958-6E8D-4C40-BD3F-579CE8C3D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789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2BED-1A62-4126-82BA-01A40CC60072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EBFDC-3FCD-42BF-A598-E57571DAF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576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2BED-1A62-4126-82BA-01A40CC60072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EBFDC-3FCD-42BF-A598-E57571DAF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984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2BED-1A62-4126-82BA-01A40CC60072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EBFDC-3FCD-42BF-A598-E57571DAF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320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2BED-1A62-4126-82BA-01A40CC60072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EBFDC-3FCD-42BF-A598-E57571DAF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60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2BED-1A62-4126-82BA-01A40CC60072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EBFDC-3FCD-42BF-A598-E57571DAF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914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2BED-1A62-4126-82BA-01A40CC60072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EBFDC-3FCD-42BF-A598-E57571DAF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214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2BED-1A62-4126-82BA-01A40CC60072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EBFDC-3FCD-42BF-A598-E57571DAF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4489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2BED-1A62-4126-82BA-01A40CC60072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EBFDC-3FCD-42BF-A598-E57571DAF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182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2BED-1A62-4126-82BA-01A40CC60072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EBFDC-3FCD-42BF-A598-E57571DAF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081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2BED-1A62-4126-82BA-01A40CC60072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EBFDC-3FCD-42BF-A598-E57571DAF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956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2BED-1A62-4126-82BA-01A40CC60072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EBFDC-3FCD-42BF-A598-E57571DAF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903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E2BED-1A62-4126-82BA-01A40CC60072}" type="datetimeFigureOut">
              <a:rPr lang="en-GB" smtClean="0"/>
              <a:t>10/03/2015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EBFDC-3FCD-42BF-A598-E57571DAF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19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Garamond" panose="02020404030301010803" pitchFamily="18" charset="0"/>
              </a:rPr>
              <a:t>Modern and Contemporary France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latin typeface="Garamond" panose="02020404030301010803" pitchFamily="18" charset="0"/>
              </a:rPr>
              <a:t>Week </a:t>
            </a:r>
            <a:r>
              <a:rPr lang="en-GB" dirty="0" smtClean="0">
                <a:latin typeface="Garamond" panose="02020404030301010803" pitchFamily="18" charset="0"/>
              </a:rPr>
              <a:t>10, </a:t>
            </a:r>
            <a:r>
              <a:rPr lang="en-GB" dirty="0" smtClean="0">
                <a:latin typeface="Garamond" panose="02020404030301010803" pitchFamily="18" charset="0"/>
              </a:rPr>
              <a:t>Term 2</a:t>
            </a:r>
          </a:p>
          <a:p>
            <a:r>
              <a:rPr lang="en-GB" i="1" dirty="0" err="1">
                <a:latin typeface="Garamond" panose="02020404030301010803" pitchFamily="18" charset="0"/>
              </a:rPr>
              <a:t>Laïcité</a:t>
            </a:r>
            <a:r>
              <a:rPr lang="en-GB" dirty="0">
                <a:latin typeface="Garamond" panose="02020404030301010803" pitchFamily="18" charset="0"/>
              </a:rPr>
              <a:t> in practice? The headscarf debate(s)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Dr David </a:t>
            </a:r>
            <a:r>
              <a:rPr lang="en-GB" dirty="0" smtClean="0">
                <a:latin typeface="Garamond" panose="02020404030301010803" pitchFamily="18" charset="0"/>
              </a:rPr>
              <a:t>Lees</a:t>
            </a:r>
          </a:p>
        </p:txBody>
      </p:sp>
    </p:spTree>
    <p:extLst>
      <p:ext uri="{BB962C8B-B14F-4D97-AF65-F5344CB8AC3E}">
        <p14:creationId xmlns:p14="http://schemas.microsoft.com/office/powerpoint/2010/main" val="285205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Garamond" panose="02020404030301010803" pitchFamily="18" charset="0"/>
              </a:rPr>
              <a:t>Alain Touraine</a:t>
            </a:r>
            <a:endParaRPr lang="en-GB" b="1" dirty="0">
              <a:latin typeface="Garamond" panose="020204040303010108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096" y="1628800"/>
            <a:ext cx="4995808" cy="33952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74096" y="5517232"/>
            <a:ext cx="5378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Garamond" panose="02020404030301010803" pitchFamily="18" charset="0"/>
              </a:rPr>
              <a:t>‘Il </a:t>
            </a:r>
            <a:r>
              <a:rPr lang="en-GB" sz="2400" dirty="0" err="1" smtClean="0">
                <a:latin typeface="Garamond" panose="02020404030301010803" pitchFamily="18" charset="0"/>
              </a:rPr>
              <a:t>faut</a:t>
            </a:r>
            <a:r>
              <a:rPr lang="en-GB" sz="2400" dirty="0" smtClean="0">
                <a:latin typeface="Garamond" panose="02020404030301010803" pitchFamily="18" charset="0"/>
              </a:rPr>
              <a:t> </a:t>
            </a:r>
            <a:r>
              <a:rPr lang="fr-FR" sz="2400" dirty="0" smtClean="0">
                <a:latin typeface="Garamond" panose="02020404030301010803" pitchFamily="18" charset="0"/>
              </a:rPr>
              <a:t>mettre </a:t>
            </a:r>
            <a:r>
              <a:rPr lang="fr-FR" sz="2400" dirty="0">
                <a:latin typeface="Garamond" panose="02020404030301010803" pitchFamily="18" charset="0"/>
              </a:rPr>
              <a:t>un coup d’arrêt à la montée de l’islamisme dans les écoles</a:t>
            </a:r>
            <a:r>
              <a:rPr lang="fr-FR" sz="2400" dirty="0" smtClean="0">
                <a:latin typeface="Garamond" panose="02020404030301010803" pitchFamily="18" charset="0"/>
              </a:rPr>
              <a:t>.’ (2003)</a:t>
            </a:r>
            <a:endParaRPr lang="en-GB" sz="2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70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latin typeface="Garamond" panose="02020404030301010803" pitchFamily="18" charset="0"/>
              </a:rPr>
              <a:t>Conclusions: </a:t>
            </a:r>
            <a:r>
              <a:rPr lang="fr-FR" b="1" i="1" dirty="0">
                <a:latin typeface="Garamond" panose="02020404030301010803" pitchFamily="18" charset="0"/>
              </a:rPr>
              <a:t>un thème qui ne passe pas?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b="1" dirty="0" smtClean="0">
                <a:latin typeface="Garamond" panose="02020404030301010803" pitchFamily="18" charset="0"/>
              </a:rPr>
              <a:t>‘Instauration </a:t>
            </a:r>
            <a:r>
              <a:rPr lang="fr-FR" b="1" dirty="0">
                <a:latin typeface="Garamond" panose="02020404030301010803" pitchFamily="18" charset="0"/>
              </a:rPr>
              <a:t>d’un grand ministère de l’Intérieur, de l’immigration et de la laïcité </a:t>
            </a:r>
            <a:r>
              <a:rPr lang="fr-FR" dirty="0">
                <a:latin typeface="Garamond" panose="02020404030301010803" pitchFamily="18" charset="0"/>
              </a:rPr>
              <a:t>afin d’assurer la </a:t>
            </a:r>
            <a:r>
              <a:rPr lang="fr-FR" dirty="0" smtClean="0">
                <a:latin typeface="Garamond" panose="02020404030301010803" pitchFamily="18" charset="0"/>
              </a:rPr>
              <a:t>cohérence et </a:t>
            </a:r>
            <a:r>
              <a:rPr lang="fr-FR" dirty="0">
                <a:latin typeface="Garamond" panose="02020404030301010803" pitchFamily="18" charset="0"/>
              </a:rPr>
              <a:t>la coordination des politiques publiques dans ces trois domaines. Il publiera, chaque trimestre</a:t>
            </a:r>
            <a:r>
              <a:rPr lang="fr-FR" dirty="0" smtClean="0">
                <a:latin typeface="Garamond" panose="02020404030301010803" pitchFamily="18" charset="0"/>
              </a:rPr>
              <a:t>, les </a:t>
            </a:r>
            <a:r>
              <a:rPr lang="fr-FR" dirty="0">
                <a:latin typeface="Garamond" panose="02020404030301010803" pitchFamily="18" charset="0"/>
              </a:rPr>
              <a:t>chiffres et statistiques détaillés du nombre de titres de séjour délivrés, du nombre de </a:t>
            </a:r>
            <a:r>
              <a:rPr lang="fr-FR" dirty="0" smtClean="0">
                <a:latin typeface="Garamond" panose="02020404030301010803" pitchFamily="18" charset="0"/>
              </a:rPr>
              <a:t>naturalisations octroyées </a:t>
            </a:r>
            <a:r>
              <a:rPr lang="fr-FR" dirty="0">
                <a:latin typeface="Garamond" panose="02020404030301010803" pitchFamily="18" charset="0"/>
              </a:rPr>
              <a:t>et du nombre de reconduites à la frontière effectuées</a:t>
            </a:r>
            <a:r>
              <a:rPr lang="fr-FR" dirty="0" smtClean="0">
                <a:latin typeface="Garamond" panose="02020404030301010803" pitchFamily="18" charset="0"/>
              </a:rPr>
              <a:t>.’</a:t>
            </a:r>
          </a:p>
          <a:p>
            <a:r>
              <a:rPr lang="fr-FR" dirty="0" smtClean="0">
                <a:latin typeface="Garamond" panose="02020404030301010803" pitchFamily="18" charset="0"/>
              </a:rPr>
              <a:t>Marine Le Pen, 2012 programme (</a:t>
            </a:r>
            <a:r>
              <a:rPr lang="fr-FR" i="1" dirty="0" smtClean="0">
                <a:latin typeface="Garamond" panose="02020404030301010803" pitchFamily="18" charset="0"/>
              </a:rPr>
              <a:t>Oui, la France</a:t>
            </a:r>
            <a:r>
              <a:rPr lang="fr-FR" dirty="0" smtClean="0">
                <a:latin typeface="Garamond" panose="02020404030301010803" pitchFamily="18" charset="0"/>
              </a:rPr>
              <a:t>)</a:t>
            </a:r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366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Garamond" panose="02020404030301010803" pitchFamily="18" charset="0"/>
              </a:rPr>
              <a:t>Lecture outline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GB" dirty="0" smtClean="0">
                <a:latin typeface="Garamond" panose="02020404030301010803" pitchFamily="18" charset="0"/>
              </a:rPr>
              <a:t>Introduction</a:t>
            </a:r>
            <a:r>
              <a:rPr lang="en-GB" dirty="0" smtClean="0">
                <a:latin typeface="Garamond" panose="02020404030301010803" pitchFamily="18" charset="0"/>
              </a:rPr>
              <a:t>: </a:t>
            </a:r>
            <a:r>
              <a:rPr lang="en-GB" dirty="0" smtClean="0">
                <a:latin typeface="Garamond" panose="02020404030301010803" pitchFamily="18" charset="0"/>
              </a:rPr>
              <a:t>Defining </a:t>
            </a:r>
            <a:r>
              <a:rPr lang="en-GB" i="1" dirty="0" err="1" smtClean="0">
                <a:latin typeface="Garamond" panose="02020404030301010803" pitchFamily="18" charset="0"/>
              </a:rPr>
              <a:t>laïcité</a:t>
            </a:r>
            <a:endParaRPr lang="en-GB" i="1" dirty="0" smtClean="0">
              <a:latin typeface="Garamond" panose="02020404030301010803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Garamond" panose="02020404030301010803" pitchFamily="18" charset="0"/>
              </a:rPr>
              <a:t>History of </a:t>
            </a:r>
            <a:r>
              <a:rPr lang="en-GB" i="1" dirty="0" err="1">
                <a:latin typeface="Garamond" panose="02020404030301010803" pitchFamily="18" charset="0"/>
              </a:rPr>
              <a:t>laïcité</a:t>
            </a:r>
            <a:r>
              <a:rPr lang="en-GB" i="1" dirty="0">
                <a:latin typeface="Garamond" panose="02020404030301010803" pitchFamily="18" charset="0"/>
              </a:rPr>
              <a:t> </a:t>
            </a:r>
            <a:r>
              <a:rPr lang="en-GB" dirty="0">
                <a:latin typeface="Garamond" panose="02020404030301010803" pitchFamily="18" charset="0"/>
              </a:rPr>
              <a:t>in France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Garamond" panose="02020404030301010803" pitchFamily="18" charset="0"/>
              </a:rPr>
              <a:t>Islam and </a:t>
            </a:r>
            <a:r>
              <a:rPr lang="en-GB" i="1" dirty="0" err="1">
                <a:latin typeface="Garamond" panose="02020404030301010803" pitchFamily="18" charset="0"/>
              </a:rPr>
              <a:t>laïcité</a:t>
            </a:r>
            <a:r>
              <a:rPr lang="en-GB" i="1" dirty="0">
                <a:latin typeface="Garamond" panose="02020404030301010803" pitchFamily="18" charset="0"/>
              </a:rPr>
              <a:t> </a:t>
            </a:r>
            <a:endParaRPr lang="en-GB" dirty="0">
              <a:latin typeface="Garamond" panose="02020404030301010803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fr-FR" dirty="0">
                <a:latin typeface="Garamond" panose="02020404030301010803" pitchFamily="18" charset="0"/>
              </a:rPr>
              <a:t>Conclusions: </a:t>
            </a:r>
            <a:r>
              <a:rPr lang="fr-FR" i="1" dirty="0">
                <a:latin typeface="Garamond" panose="02020404030301010803" pitchFamily="18" charset="0"/>
              </a:rPr>
              <a:t>un thème qui ne passe pas?</a:t>
            </a:r>
            <a:endParaRPr lang="en-GB" dirty="0">
              <a:latin typeface="Garamond" panose="02020404030301010803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178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GB" b="1" dirty="0" smtClean="0">
                <a:latin typeface="Garamond" panose="02020404030301010803" pitchFamily="18" charset="0"/>
              </a:rPr>
              <a:t>Introduction: </a:t>
            </a:r>
            <a:r>
              <a:rPr lang="en-GB" b="1" dirty="0">
                <a:latin typeface="Garamond" panose="02020404030301010803" pitchFamily="18" charset="0"/>
              </a:rPr>
              <a:t>Defining </a:t>
            </a:r>
            <a:r>
              <a:rPr lang="en-GB" b="1" i="1" dirty="0" err="1">
                <a:latin typeface="Garamond" panose="02020404030301010803" pitchFamily="18" charset="0"/>
              </a:rPr>
              <a:t>laïcité</a:t>
            </a:r>
            <a:endParaRPr lang="en-GB" b="1" i="1" dirty="0">
              <a:latin typeface="Garamond" panose="020204040303010108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8950" y="1988840"/>
            <a:ext cx="82089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Garamond" panose="02020404030301010803" pitchFamily="18" charset="0"/>
              </a:rPr>
              <a:t>‘[The] policy of secularism came to be enshrined in French culture as </a:t>
            </a:r>
            <a:r>
              <a:rPr lang="en-GB" sz="2400" i="1" dirty="0" err="1">
                <a:latin typeface="Garamond" panose="02020404030301010803" pitchFamily="18" charset="0"/>
              </a:rPr>
              <a:t>laïcité</a:t>
            </a:r>
            <a:r>
              <a:rPr lang="en-GB" sz="2400" dirty="0">
                <a:latin typeface="Garamond" panose="02020404030301010803" pitchFamily="18" charset="0"/>
              </a:rPr>
              <a:t>, an untranslatable term built on </a:t>
            </a:r>
            <a:r>
              <a:rPr lang="en-GB" sz="2400" i="1" dirty="0" err="1">
                <a:latin typeface="Garamond" panose="02020404030301010803" pitchFamily="18" charset="0"/>
              </a:rPr>
              <a:t>laïque</a:t>
            </a:r>
            <a:r>
              <a:rPr lang="en-GB" sz="2400" dirty="0">
                <a:latin typeface="Garamond" panose="02020404030301010803" pitchFamily="18" charset="0"/>
              </a:rPr>
              <a:t>, meaning lay, that is not belonging to the clergy; the closest word in English is </a:t>
            </a:r>
            <a:r>
              <a:rPr lang="en-GB" sz="2400" i="1" dirty="0">
                <a:latin typeface="Garamond" panose="02020404030301010803" pitchFamily="18" charset="0"/>
              </a:rPr>
              <a:t>secularity</a:t>
            </a:r>
            <a:r>
              <a:rPr lang="en-GB" sz="2400" dirty="0">
                <a:latin typeface="Garamond" panose="02020404030301010803" pitchFamily="18" charset="0"/>
              </a:rPr>
              <a:t>.’ </a:t>
            </a:r>
          </a:p>
          <a:p>
            <a:r>
              <a:rPr lang="en-GB" sz="2400" dirty="0">
                <a:latin typeface="Garamond" panose="02020404030301010803" pitchFamily="18" charset="0"/>
              </a:rPr>
              <a:t> </a:t>
            </a:r>
          </a:p>
          <a:p>
            <a:r>
              <a:rPr lang="en-GB" sz="2400" b="1" dirty="0">
                <a:latin typeface="Garamond" panose="02020404030301010803" pitchFamily="18" charset="0"/>
              </a:rPr>
              <a:t>Charles </a:t>
            </a:r>
            <a:r>
              <a:rPr lang="en-GB" sz="2400" b="1" dirty="0" err="1">
                <a:latin typeface="Garamond" panose="02020404030301010803" pitchFamily="18" charset="0"/>
              </a:rPr>
              <a:t>Sowerwine</a:t>
            </a:r>
            <a:r>
              <a:rPr lang="en-GB" sz="2400" b="1" dirty="0">
                <a:latin typeface="Garamond" panose="02020404030301010803" pitchFamily="18" charset="0"/>
              </a:rPr>
              <a:t>, </a:t>
            </a:r>
            <a:r>
              <a:rPr lang="en-GB" sz="2400" b="1" i="1" dirty="0">
                <a:latin typeface="Garamond" panose="02020404030301010803" pitchFamily="18" charset="0"/>
              </a:rPr>
              <a:t>France since 1870: Culture, Society and the Making of the Republic</a:t>
            </a:r>
            <a:r>
              <a:rPr lang="en-GB" sz="2400" b="1" dirty="0">
                <a:latin typeface="Garamond" panose="02020404030301010803" pitchFamily="18" charset="0"/>
              </a:rPr>
              <a:t> (London: Palgrave, 2009) p.34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11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Garamond" panose="02020404030301010803" pitchFamily="18" charset="0"/>
              </a:rPr>
              <a:t>2. History of </a:t>
            </a:r>
            <a:r>
              <a:rPr lang="en-GB" b="1" i="1" dirty="0" err="1" smtClean="0">
                <a:latin typeface="Garamond" panose="02020404030301010803" pitchFamily="18" charset="0"/>
              </a:rPr>
              <a:t>laïcité</a:t>
            </a:r>
            <a:r>
              <a:rPr lang="en-GB" b="1" i="1" dirty="0" smtClean="0">
                <a:latin typeface="Garamond" panose="02020404030301010803" pitchFamily="18" charset="0"/>
              </a:rPr>
              <a:t> </a:t>
            </a:r>
            <a:r>
              <a:rPr lang="en-GB" b="1" dirty="0" smtClean="0">
                <a:latin typeface="Garamond" panose="02020404030301010803" pitchFamily="18" charset="0"/>
              </a:rPr>
              <a:t>in France 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Garamond" panose="02020404030301010803" pitchFamily="18" charset="0"/>
              </a:rPr>
              <a:t>1886: Jules Ferry introduces free, secular primary education for all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1905: formal separation of Church and State under </a:t>
            </a:r>
            <a:r>
              <a:rPr lang="en-GB" dirty="0" err="1">
                <a:latin typeface="Garamond" panose="02020404030301010803" pitchFamily="18" charset="0"/>
              </a:rPr>
              <a:t>Émile</a:t>
            </a:r>
            <a:r>
              <a:rPr lang="en-GB" dirty="0">
                <a:latin typeface="Garamond" panose="02020404030301010803" pitchFamily="18" charset="0"/>
              </a:rPr>
              <a:t> Combes </a:t>
            </a:r>
            <a:r>
              <a:rPr lang="en-GB" dirty="0" smtClean="0">
                <a:latin typeface="Garamond" panose="02020404030301010803" pitchFamily="18" charset="0"/>
              </a:rPr>
              <a:t>and implemented by Aristide Briand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1983-4: Attempted implementation of </a:t>
            </a:r>
            <a:r>
              <a:rPr lang="en-GB" dirty="0" err="1" smtClean="0">
                <a:latin typeface="Garamond" panose="02020404030301010803" pitchFamily="18" charset="0"/>
              </a:rPr>
              <a:t>Savary</a:t>
            </a:r>
            <a:r>
              <a:rPr lang="en-GB" dirty="0" smtClean="0">
                <a:latin typeface="Garamond" panose="02020404030301010803" pitchFamily="18" charset="0"/>
              </a:rPr>
              <a:t> reforms ending </a:t>
            </a:r>
            <a:r>
              <a:rPr lang="en-GB" i="1" dirty="0" err="1" smtClean="0">
                <a:latin typeface="Garamond" panose="02020404030301010803" pitchFamily="18" charset="0"/>
              </a:rPr>
              <a:t>Contrat</a:t>
            </a:r>
            <a:r>
              <a:rPr lang="en-GB" i="1" dirty="0" smtClean="0">
                <a:latin typeface="Garamond" panose="02020404030301010803" pitchFamily="18" charset="0"/>
              </a:rPr>
              <a:t> </a:t>
            </a:r>
            <a:r>
              <a:rPr lang="en-GB" i="1" dirty="0" err="1" smtClean="0">
                <a:latin typeface="Garamond" panose="02020404030301010803" pitchFamily="18" charset="0"/>
              </a:rPr>
              <a:t>d’association</a:t>
            </a:r>
            <a:r>
              <a:rPr lang="en-GB" i="1" dirty="0" smtClean="0">
                <a:latin typeface="Garamond" panose="02020404030301010803" pitchFamily="18" charset="0"/>
              </a:rPr>
              <a:t> </a:t>
            </a:r>
            <a:r>
              <a:rPr lang="en-GB" dirty="0" smtClean="0">
                <a:latin typeface="Garamond" panose="02020404030301010803" pitchFamily="18" charset="0"/>
              </a:rPr>
              <a:t>and amalgamating Catholic schools into state sector</a:t>
            </a:r>
          </a:p>
        </p:txBody>
      </p:sp>
    </p:spTree>
    <p:extLst>
      <p:ext uri="{BB962C8B-B14F-4D97-AF65-F5344CB8AC3E}">
        <p14:creationId xmlns:p14="http://schemas.microsoft.com/office/powerpoint/2010/main" val="522845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32656"/>
            <a:ext cx="3155300" cy="43385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5229200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Garamond" panose="02020404030301010803" pitchFamily="18" charset="0"/>
              </a:rPr>
              <a:t>Aristide Briand, architect of separation of Church and State (1905)</a:t>
            </a:r>
            <a:endParaRPr lang="en-GB" sz="2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54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 smtClean="0">
                <a:latin typeface="Garamond" panose="02020404030301010803" pitchFamily="18" charset="0"/>
              </a:rPr>
              <a:t>Savary</a:t>
            </a:r>
            <a:r>
              <a:rPr lang="en-GB" b="1" dirty="0" smtClean="0">
                <a:latin typeface="Garamond" panose="02020404030301010803" pitchFamily="18" charset="0"/>
              </a:rPr>
              <a:t> reforms 1984</a:t>
            </a:r>
            <a:endParaRPr lang="en-GB" b="1" dirty="0">
              <a:latin typeface="Garamond" panose="020204040303010108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502" y="1988840"/>
            <a:ext cx="5702996" cy="37470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19672" y="5944200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Garamond" panose="02020404030301010803" pitchFamily="18" charset="0"/>
              </a:rPr>
              <a:t>Right-wing demonstration against the reforms, 24 June 1984</a:t>
            </a:r>
            <a:endParaRPr lang="en-GB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644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Garamond" panose="02020404030301010803" pitchFamily="18" charset="0"/>
              </a:rPr>
              <a:t>Islam and </a:t>
            </a:r>
            <a:r>
              <a:rPr lang="en-GB" b="1" i="1" dirty="0" err="1" smtClean="0">
                <a:latin typeface="Garamond" panose="02020404030301010803" pitchFamily="18" charset="0"/>
              </a:rPr>
              <a:t>laïcité</a:t>
            </a:r>
            <a:r>
              <a:rPr lang="en-GB" b="1" i="1" dirty="0" smtClean="0">
                <a:latin typeface="Garamond" panose="02020404030301010803" pitchFamily="18" charset="0"/>
              </a:rPr>
              <a:t> 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latin typeface="Garamond" panose="02020404030301010803" pitchFamily="18" charset="0"/>
              </a:rPr>
              <a:t>1989: </a:t>
            </a:r>
            <a:r>
              <a:rPr lang="en-GB" i="1" dirty="0" err="1" smtClean="0">
                <a:latin typeface="Garamond" panose="02020404030301010803" pitchFamily="18" charset="0"/>
              </a:rPr>
              <a:t>année</a:t>
            </a:r>
            <a:r>
              <a:rPr lang="en-GB" i="1" dirty="0" smtClean="0">
                <a:latin typeface="Garamond" panose="02020404030301010803" pitchFamily="18" charset="0"/>
              </a:rPr>
              <a:t> </a:t>
            </a:r>
            <a:r>
              <a:rPr lang="en-GB" i="1" dirty="0" err="1" smtClean="0">
                <a:latin typeface="Garamond" panose="02020404030301010803" pitchFamily="18" charset="0"/>
              </a:rPr>
              <a:t>tournante</a:t>
            </a:r>
            <a:r>
              <a:rPr lang="en-GB" i="1" dirty="0" smtClean="0">
                <a:latin typeface="Garamond" panose="02020404030301010803" pitchFamily="18" charset="0"/>
              </a:rPr>
              <a:t> </a:t>
            </a:r>
            <a:r>
              <a:rPr lang="en-GB" dirty="0" smtClean="0">
                <a:latin typeface="Garamond" panose="02020404030301010803" pitchFamily="18" charset="0"/>
              </a:rPr>
              <a:t>for Islam and </a:t>
            </a:r>
            <a:r>
              <a:rPr lang="en-GB" i="1" dirty="0" err="1" smtClean="0">
                <a:latin typeface="Garamond" panose="02020404030301010803" pitchFamily="18" charset="0"/>
              </a:rPr>
              <a:t>laïcité</a:t>
            </a:r>
            <a:endParaRPr lang="en-GB" i="1" dirty="0" smtClean="0">
              <a:latin typeface="Garamond" panose="02020404030301010803" pitchFamily="18" charset="0"/>
            </a:endParaRPr>
          </a:p>
          <a:p>
            <a:r>
              <a:rPr lang="en-GB" dirty="0" smtClean="0">
                <a:latin typeface="Garamond" panose="02020404030301010803" pitchFamily="18" charset="0"/>
              </a:rPr>
              <a:t>Mayor of </a:t>
            </a:r>
            <a:r>
              <a:rPr lang="en-GB" dirty="0" err="1">
                <a:latin typeface="Garamond" panose="02020404030301010803" pitchFamily="18" charset="0"/>
              </a:rPr>
              <a:t>Montfermeuil</a:t>
            </a:r>
            <a:r>
              <a:rPr lang="en-GB" dirty="0">
                <a:latin typeface="Garamond" panose="02020404030301010803" pitchFamily="18" charset="0"/>
              </a:rPr>
              <a:t> (east of Saint-Denis), </a:t>
            </a:r>
            <a:r>
              <a:rPr lang="en-GB" dirty="0" smtClean="0">
                <a:latin typeface="Garamond" panose="02020404030301010803" pitchFamily="18" charset="0"/>
              </a:rPr>
              <a:t>decided </a:t>
            </a:r>
            <a:r>
              <a:rPr lang="en-GB" dirty="0">
                <a:latin typeface="Garamond" panose="02020404030301010803" pitchFamily="18" charset="0"/>
              </a:rPr>
              <a:t>not to admit any more ‘foreign’ children to the local </a:t>
            </a:r>
            <a:r>
              <a:rPr lang="en-GB" i="1" dirty="0" err="1">
                <a:latin typeface="Garamond" panose="02020404030301010803" pitchFamily="18" charset="0"/>
              </a:rPr>
              <a:t>école</a:t>
            </a:r>
            <a:r>
              <a:rPr lang="en-GB" i="1" dirty="0">
                <a:latin typeface="Garamond" panose="02020404030301010803" pitchFamily="18" charset="0"/>
              </a:rPr>
              <a:t> </a:t>
            </a:r>
            <a:r>
              <a:rPr lang="en-GB" i="1" dirty="0" err="1" smtClean="0">
                <a:latin typeface="Garamond" panose="02020404030301010803" pitchFamily="18" charset="0"/>
              </a:rPr>
              <a:t>maternelle</a:t>
            </a:r>
            <a:endParaRPr lang="en-GB" i="1" dirty="0" smtClean="0">
              <a:latin typeface="Garamond" panose="02020404030301010803" pitchFamily="18" charset="0"/>
            </a:endParaRPr>
          </a:p>
          <a:p>
            <a:r>
              <a:rPr lang="en-GB" dirty="0">
                <a:latin typeface="Garamond" panose="02020404030301010803" pitchFamily="18" charset="0"/>
              </a:rPr>
              <a:t>In October, </a:t>
            </a:r>
            <a:r>
              <a:rPr lang="en-GB" dirty="0" err="1" smtClean="0">
                <a:latin typeface="Garamond" panose="02020404030301010803" pitchFamily="18" charset="0"/>
              </a:rPr>
              <a:t>headteacher</a:t>
            </a:r>
            <a:r>
              <a:rPr lang="en-GB" dirty="0" smtClean="0">
                <a:latin typeface="Garamond" panose="02020404030301010803" pitchFamily="18" charset="0"/>
              </a:rPr>
              <a:t> </a:t>
            </a:r>
            <a:r>
              <a:rPr lang="en-GB" dirty="0">
                <a:latin typeface="Garamond" panose="02020404030301010803" pitchFamily="18" charset="0"/>
              </a:rPr>
              <a:t>of a school in </a:t>
            </a:r>
            <a:r>
              <a:rPr lang="en-GB" dirty="0" err="1">
                <a:latin typeface="Garamond" panose="02020404030301010803" pitchFamily="18" charset="0"/>
              </a:rPr>
              <a:t>Creil</a:t>
            </a:r>
            <a:r>
              <a:rPr lang="en-GB" dirty="0">
                <a:latin typeface="Garamond" panose="02020404030301010803" pitchFamily="18" charset="0"/>
              </a:rPr>
              <a:t> (Oise </a:t>
            </a:r>
            <a:r>
              <a:rPr lang="en-GB" i="1" dirty="0" err="1">
                <a:latin typeface="Garamond" panose="02020404030301010803" pitchFamily="18" charset="0"/>
              </a:rPr>
              <a:t>département</a:t>
            </a:r>
            <a:r>
              <a:rPr lang="en-GB" dirty="0">
                <a:latin typeface="Garamond" panose="02020404030301010803" pitchFamily="18" charset="0"/>
              </a:rPr>
              <a:t>) refused to allow three Muslim girls to wear the </a:t>
            </a:r>
            <a:r>
              <a:rPr lang="en-GB" dirty="0" smtClean="0">
                <a:latin typeface="Garamond" panose="02020404030301010803" pitchFamily="18" charset="0"/>
              </a:rPr>
              <a:t>headscarf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October 1993: two Muslim sisters (</a:t>
            </a:r>
            <a:r>
              <a:rPr lang="en-GB" dirty="0" err="1">
                <a:latin typeface="Garamond" panose="02020404030301010803" pitchFamily="18" charset="0"/>
              </a:rPr>
              <a:t>Fouzia</a:t>
            </a:r>
            <a:r>
              <a:rPr lang="en-GB" dirty="0">
                <a:latin typeface="Garamond" panose="02020404030301010803" pitchFamily="18" charset="0"/>
              </a:rPr>
              <a:t> and Fatima </a:t>
            </a:r>
            <a:r>
              <a:rPr lang="en-GB" dirty="0" err="1" smtClean="0">
                <a:latin typeface="Garamond" panose="02020404030301010803" pitchFamily="18" charset="0"/>
              </a:rPr>
              <a:t>Aoukili</a:t>
            </a:r>
            <a:r>
              <a:rPr lang="en-GB" dirty="0" smtClean="0">
                <a:latin typeface="Garamond" panose="02020404030301010803" pitchFamily="18" charset="0"/>
              </a:rPr>
              <a:t>) banned from wearing </a:t>
            </a:r>
            <a:r>
              <a:rPr lang="en-GB" i="1" dirty="0" smtClean="0">
                <a:latin typeface="Garamond" panose="02020404030301010803" pitchFamily="18" charset="0"/>
              </a:rPr>
              <a:t>foulard</a:t>
            </a:r>
            <a:endParaRPr lang="en-GB" dirty="0" smtClean="0">
              <a:latin typeface="Garamond" panose="02020404030301010803" pitchFamily="18" charset="0"/>
            </a:endParaRPr>
          </a:p>
          <a:p>
            <a:r>
              <a:rPr lang="en-GB" i="1" dirty="0" err="1" smtClean="0">
                <a:latin typeface="Garamond" panose="02020404030301010803" pitchFamily="18" charset="0"/>
              </a:rPr>
              <a:t>Conseil</a:t>
            </a:r>
            <a:r>
              <a:rPr lang="en-GB" i="1" dirty="0" smtClean="0">
                <a:latin typeface="Garamond" panose="02020404030301010803" pitchFamily="18" charset="0"/>
              </a:rPr>
              <a:t> d’</a:t>
            </a:r>
            <a:r>
              <a:rPr lang="en-GB" i="1" dirty="0">
                <a:latin typeface="Garamond" panose="02020404030301010803" pitchFamily="18" charset="0"/>
              </a:rPr>
              <a:t> </a:t>
            </a:r>
            <a:r>
              <a:rPr lang="en-GB" i="1" dirty="0" err="1">
                <a:latin typeface="Garamond" panose="02020404030301010803" pitchFamily="18" charset="0"/>
              </a:rPr>
              <a:t>État</a:t>
            </a:r>
            <a:r>
              <a:rPr lang="en-GB" i="1" dirty="0">
                <a:latin typeface="Garamond" panose="02020404030301010803" pitchFamily="18" charset="0"/>
              </a:rPr>
              <a:t> </a:t>
            </a:r>
            <a:r>
              <a:rPr lang="en-GB" dirty="0" smtClean="0">
                <a:latin typeface="Garamond" panose="02020404030301010803" pitchFamily="18" charset="0"/>
              </a:rPr>
              <a:t>overturned 1989 decision but upheld 1993 ban</a:t>
            </a:r>
            <a:endParaRPr lang="en-GB" i="1" dirty="0" smtClean="0">
              <a:latin typeface="Garamond" panose="02020404030301010803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3393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829983"/>
            <a:ext cx="5265241" cy="3017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92695"/>
            <a:ext cx="3600400" cy="3000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621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4869693" cy="32403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861048"/>
            <a:ext cx="4247640" cy="282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930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355</Words>
  <Application>Microsoft Office PowerPoint</Application>
  <PresentationFormat>On-screen Show (4:3)</PresentationFormat>
  <Paragraphs>32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Garamond</vt:lpstr>
      <vt:lpstr>Office Theme</vt:lpstr>
      <vt:lpstr>Modern and Contemporary France</vt:lpstr>
      <vt:lpstr>Lecture outline</vt:lpstr>
      <vt:lpstr>Introduction: Defining laïcité</vt:lpstr>
      <vt:lpstr>2. History of laïcité in France </vt:lpstr>
      <vt:lpstr>PowerPoint Presentation</vt:lpstr>
      <vt:lpstr>Savary reforms 1984</vt:lpstr>
      <vt:lpstr>Islam and laïcité </vt:lpstr>
      <vt:lpstr>PowerPoint Presentation</vt:lpstr>
      <vt:lpstr>PowerPoint Presentation</vt:lpstr>
      <vt:lpstr>Alain Touraine</vt:lpstr>
      <vt:lpstr>Conclusions: un thème qui ne passe pas?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DL</dc:creator>
  <cp:lastModifiedBy>David</cp:lastModifiedBy>
  <cp:revision>33</cp:revision>
  <dcterms:created xsi:type="dcterms:W3CDTF">2011-11-08T11:23:25Z</dcterms:created>
  <dcterms:modified xsi:type="dcterms:W3CDTF">2015-03-10T17:29:00Z</dcterms:modified>
</cp:coreProperties>
</file>