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0" r:id="rId3"/>
    <p:sldId id="281" r:id="rId4"/>
    <p:sldId id="282" r:id="rId5"/>
    <p:sldId id="257" r:id="rId6"/>
    <p:sldId id="258" r:id="rId7"/>
    <p:sldId id="283" r:id="rId8"/>
    <p:sldId id="259" r:id="rId9"/>
    <p:sldId id="260" r:id="rId10"/>
    <p:sldId id="261" r:id="rId11"/>
    <p:sldId id="284" r:id="rId12"/>
    <p:sldId id="263" r:id="rId13"/>
    <p:sldId id="264" r:id="rId14"/>
    <p:sldId id="278" r:id="rId15"/>
    <p:sldId id="274" r:id="rId16"/>
    <p:sldId id="275" r:id="rId17"/>
    <p:sldId id="273" r:id="rId18"/>
    <p:sldId id="276" r:id="rId19"/>
    <p:sldId id="277" r:id="rId20"/>
    <p:sldId id="279" r:id="rId21"/>
    <p:sldId id="28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28.36041" units="1/cm"/>
          <inkml:channelProperty channel="Y" name="resolution" value="28.34646" units="1/cm"/>
        </inkml:channelProperties>
      </inkml:inkSource>
      <inkml:timestamp xml:id="ts0" timeString="2013-11-05T19:39:28.0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4427 9366,'0'0,"0"-17,0-1,-35 0,35-17,0 35,-18-18,1 1,17-1,-18-17,1 17,17-17,-18 35,18-18,-18-17,18 17,0 1,-17-19,17 19,-18-1,18-17,0 17,0 1,0-19,0 1,-18 17,18 1,-17-36,17 18,0 17,-18-17,18 17,0-17,0 17,0-35,0 36,0-19,0 19,0-1,0-17,-18-1,18 19,0-1,0-17,0 0,0-1,0 1,0 0,0 17,0-17,0 0,0-36,0 53,0 1,0-36,0 18,0 35,0-18,0-17,0 17,0 0,0-17,0 35,0-18,0 1,0 17,0-18,0 1,0 17,0-18,0 0,0 1,0-1,0-17,18 35,-18-18,0 0,18 1,-18 17,0-35,17 35,-17-18,18 18,-18-18,18 1,-1-1,-17 18,18-18,0 18,-1-17,-17 17,0-36,35 36,-17 0,0 0,-18 0,17 0,1 0,-18-17,18 17,-1 0,-17 0,18 0,-18 0,35 0,-17 0,-1 0,1 0,0 0,-1 0,19 0,-1 0,18 0,-35 0,17 0,18 0,-36 0,19 0,-1 0,-17 0,34 17,-34-17,0 18,-18-18,35 0,-35 0,18 0,-18 18,35-18,-17 17,-1 1,-17-18,35 18,-17-18,17 17,-17 19,17-36,-17 17,0 18,-1-35,1 18,0 0,-1-18,1 17,-18-17,35 0,-17 18,-1-18,19 0,-19 0,-17 18,18-18,0 17,-18-17,17 18,-17 17,35-17,-17 17,0-17,-1-1,-17 19,36-19,-19 19,1-1,0-17,-1 34,1-16,-18-19,35 36,-35-17,35-19,-35 1,0 17,18-17,-18 17,0-17,18 17,-18 18,0-18,17-17,1-1,-18 1,0 0,0-1,0 1,0 0,18 17,-18-17,0-1,0 18,0-17,0 0,0 17,0-17,0-18,0 17,0 1,0 0,0-1,0 1,0 17,0-17,17-1,-17 19,0-19,0-17,0 18,0 0,0-1,0 1,0-1,0 19,0-19,0-17,0 18,0 0,0-1,0 19,0-36,0 17,0 1,-17 0,-1 17,18-35,0 35,-18-35,18 18,-17-18,17 17,0-17,-18 18,18 0,-18-18,1 17,-1-17,0 18,1 0,17-18,-18 0,-17 0,35 0,-18 0,1 17,-1-17,0 0,1 0,-1 0,-17 0,17 0,1 0,-19 0,19 0,-1 0,0 0,1 0,-1 0,0 0,1 0,-1 0,1 0,-1 0,0 0,-17 0,17 0,18 0,-17 0,-1 0,0 0,18 0,-17 0,17 0,-18 0,0 0,-17 0,18 0,-1 0,0 0,-17 0,17-35,1 35,-1 0,18 0,-18 0,-17-18,35 18,-17 0,-1 0,0 0,1-17,-1 17,-17-18,17 18,0 0,1 0,-1 0,-35 0,18 0,17-18,18 18,-17 0,-1 0,0-17,1 17,-1 0,18 0,-35 0,35 0,-18 0,18 0,-17 0,-1 0,0 0,1 17,-1-17,-17 0,17 18,18-18,-18 0,1 18,-1-18,18 0,-17 0,-1 0,18-18</inkml:trace>
  <inkml:trace contextRef="#ctx0" brushRef="#br0" timeOffset="4041">7214 8784,'0'-35,"0"17,0 1,-17-19,-1 1,18 17,-18-34,18-1,0 17,-17-17,17 0,0 18,-36-18,36 0,0 0,0 36,-17-36,17 18,0-1,0 1,-18 0,18 0,0-18,0 0,0 0,0 0,0 0,0-18,0 18,0-17,18 17,-1-35,-17 35,36 0,-36-18,0 36,17-18,1-35,0 35,-18 35,35-34,-35 34,18-35,-18 35,17 1,-17 17,18-18,-18 18,18 0,17 0,-18 0,-17 0,18 0,17 0,18 0,-35 0,17 0,-17 0,-18 0,35 18,-35-18,18 0,-1 17,1 1,0-18,17 0,-17 18,-1-18,18 17,-17-17,0 0,-1 18,1 0,17-18,-17 0,0 17,17-17,18 35,-36-35,1 0,35 18,-35-18,-1 0,19 0,-19 0,1 35,-1-35,-17 0,18 0,0 0,-1 0,1 0,17 18,-17-18,17 0,18 0,0 18,-35-18,-1 17,36 1,-17-18,-19 18,1-1,-1-17,-17 18,18-1,-18 1,0 0,35 17,-35-17,0 17,36 18,-36 0,17 0,-17-18,18 0,0 18,-18 0,17 0,-17 0,0 0,35-18,-35 0,0 1,18 17,-18-18,18 18,-1-18,1-17,-18-1,0 54,18-71,-18 35,17-17,-17 17,0-35,0 18,0 17,0-17,18-1,-18 19,18-19,-18 1,0 17,0-17,0-1,0 19,0-19,0-17,0 36,0-19,0 1,0 0,0 17,0 0,0-17,0-1,0 36,0-35,-18-18,18 35,0-17,-18-1,18 19,0-19,-17 1,17 0,-18-1,18 1,0 0,0-1,0-17,-18 18,1-18,17 17,0 1,0 0,-18-18,18 17,-18 1,1 0,17-1,0-17,-18 36,18-19,-35 1,17 17,18-17,-17-1,-1-17,18 18,-18-18,18 0,0 18,-17-1,17-17,-18 0,18 0,-18 0,1 0,-1 0,1 0,-19 0,19 0,-36 0,35 0,-35 0,35 0,1 0,-1 0,-17 0,0 0,-1 0,19 0,-1 0,-35 0,18 0,17 0,1 0,-1 0,-17-17,-1 17,19 0,-18-18,-1 18,19-18,-19 18,19 0,-1 0,0 0,-17-17,0 17,35 0,-18 0,1-18,-1 18,0 0,18-17,-17 17,-19 0,19-18,-1 18,-17-18,17 1,-17-1,0 0,17 1,0-1,1 18,-1-35,-17 17,17 0,1 18,17-17,-36-18,19 17,-1 0,18 18,-18-35,18 35,0-18,-17 1,17-1,-18 18,18-18,0 18,0-35,-18 35,18-17,0 17,0-18,-17 0,-1 18,18-17,0 17</inkml:trace>
  <inkml:trace contextRef="#ctx0" brushRef="#br0" timeOffset="7737">10195 9419,'0'-17,"-17"-19,-1-17,18 36,-18-19,18-16,-35-19,17 18,1 0,-1-17,1 17,17 0,-18 0,18 0,0 35,-18-17,18-18,0 35,0-17,0 0,0 17,0-17,0 0,0 17,0 0,0-17,0 0,0 0,0-18,0 0,0 0,0 0,0-18,0 18,18-35,17 18,-35 17,18-35,17 35,-17-36,17 19,-17 17,17 0,-35 0,35 0,-17 18,-1 17,-17-17,18 17,0 1,-1-1,-17 0,0 18,18 0,-18 0,18 0,-18-17,17 17,1 0,0 0,-1 0,1 0,17 0,-17 0,-1 0,1 0,17 0,-17 0,0 0,17 0,0 0,-17 0,17 0,18 0,-35 0,35 0,-1 0,-34 17,0-17,17 18,18-18,-18 0,-17 0,0 0,17 0,-18 0,36 0,-35 0,0 0,-1 0,1 0,17 0,-35 0,18 0,-1 0,-17 0,18 0,0 0,-18 35,35-35,-35 18,35 0,1-1,-19 19,18-19,1 36,-1 0,-17-18,17 1,18 34,-18 1,-17-36,17 36,0-19,1-16,-19 17,1 17,0-34,17 16,-35 1,17-17,1 17,-18-18,18 88,-18-105,0 0,17 34,-17-16,18 17,-18 0,18-18,-18 18,0-36,0 36,0-17,0-19,0 36,0 0,0 0,-18-18,18-17,-18 88,18-71,0-35,-17 18,17-18,0 17,-18 1,18 0,0 17,-35-35,17 18,-17 17,35-18,-35-17,35 18,-18-18,0 35,1-35,-19 18,19 0,-1-18,-17 35,17-35,1 0,-1 0,0 18,-17-18,17 0,1 17,-1-17,-17 0,17 0,-17 0,-18 0,35 0,-52 18,52-18,1 0,-1 0,-17 0,17 17,0-17,18 0,-17 0,-1 0,0 0,-17 0,0 18,35-18,-18 0,18 0,-35 0,17 0,1 0,-1 0,0 0,1 0,-19 0,19 0,-1 0,1 0,-1 0,0 0,18 0,-17 0,17 0,-18 0,18 0,-35 0,17 0,0 0,1 0,-18 0,17 0,0 0,-17-18,35 18,-18 0,1 0,-1 0,0 0,18 0,-17 0,17 0,-18 0,1 0,-1 0,-17-17,-1-1,19 18,-1 0,18 0,-35 0,17 0,0 0,-17-17,18 17,-1 0,0-18</inkml:trace>
  <inkml:trace contextRef="#ctx0" brushRef="#br0" timeOffset="10864">13388 9225,'-18'0,"1"0,17 0,-18-17,0-1,18 0,-17-17,-1 17,0 1,-17-19,18-17,17 36,-36-36,19 0,-1-18,18 19,-35-1,35 17,-36-34,36-1,-17-35,17 53,0 18,-18-18,1 0,17-52,-18 52,18-18,0 18,-18 0,18 0,0 0,0 0,0-35,0 35,0 36,0-36,0-18,0 36,18-71,0 89,-18-54,17 36,-17-1,0-17,18 18,-1-18,-17 36,18-19,0-17,-1 36,-17-1,0 18,18-35,-18 17,18 18,-1-17,-17 17,18-18,-18 18,35 0,-35 0,18-18,-1 1,19 17,-19 0,1 0,53-18,-54 18,1 0,35 0,-36 0,19 0,-19 0,19 0,-1 0,0 0,-17 0,-1 18,19-1,-36-17,17 0,36 18,-35 0,0-18,34 17,-16 1,-19 0,19-18,34 35,-52-35,35 17,0-17,-18 36,18-19,-18-17,0 18,-17 0,35-1,-18-17,-17 0,0 36,-1-36,1 0,-1 17,-17-17,36 18,-19-1,1 1,17 0,-35-1,18 1,0 0,17 17,-18-17,-17 17,18 18,17-36,-17 36,0-17,-1 17,1-18,17 0,-35 18,18-35,17 52,-35-35,18 18,-18 18,17-36,1 18,0 0,-18 0,0 0,17-18,1 36,-18-18,0-36,18 36,-18-18,0 18,0 0,0 0,0-35,0 35,0-18,0-17,0 17,0 0,0 18,0-18,0 18,0-35,-18 35,18-35,-18 34,18-16,-17-1,17 18,-18-35,0 35,1-36,17 18,-18-35,18 18,0 0,-17-1,17-17,-18 36,18-36,-18 17,18-17,-17 18,-1-18,18 18,-18-18,-17 0,0 17,17-17,-17 0,0 0,-18 18,35-18,0 0,-17 0,0 0,-18 0,35 0,1 0,-19 0,1 0,17 0,-17-18,0 18,17 0,-35 0,18 0,-18 0,35 0,1 0,-18 0,17-17,-17-1,17 18,18 0,-35 0,35 0,-18 0,0-18,1 18,-18 0,17 0,18 0,-35-17,35 17,-18 0,-17 0,17 0,0 0,1-18,-1 18,1 0,-19 0,1-18,35 18,-35-17,35 17,-18 0,-17 0,35 0,-18 0,0 0,18 0,-17-18,17 18,-18 0,18 0,-17 0,-1 0,18 0,-18 0,18-18,-17 1,17 17,-18-18,0 18,18-17,-17-1,17 18,0 0</inkml:trace>
  <inkml:trace contextRef="#ctx0" brushRef="#br0" timeOffset="14226">16757 8925,'-18'18,"1"0,17-18,-18 0,0 0,18 0,-17 0,-19 0,19 0,-1 0,1 0,-36 0,0 0,-18-18,36 18,-18 0,18-35,-18 35,0 0,18-18,-36 0,36 18,-18-35,35 35,1 0,-19-18,1-17,17 35,-35-17,1-19,34 19,-17-1,17 18,0-18,-35-17,18 17,18 1,-1-1,0 1,-17-1,17-17,1-1,-1 1,0 17,1-17,17-18,-18 36,0-19,18-17,-17 0,17 18,0 0,0-36,0 54,-18-36,18 0,0 18,0-1,0 19,0-36,0 35,18-17,-1 17,-17 1,18-36,-18 35,18 0,-18-17,35 35,-35-18,18 18,-1-17,1 17,0-18,17 18,-17 0,-1-35,1 35,52-18,-17 18,-17-17,16-1,-34 18,35 0,-18-18,18 18,-35 0,-1 0,1 0,17-17,-17 17,17 0,-17 0,17 0,-17 0,0 0,17 0,18 0,0 0,0 0,-36 0,36 0,0 0,-18 0,-17 0,17 0,0 0,1 0,-36 0,35 0,0 0,-17 0,0 0,-1 0,1 0,0 17,17-17,18 18,0-18,-18 0,35 18,-34-1,17 1,17 0,-17-1,0 1,-35-18,17 17,-17-17,-1 18,1-18,17 18,-35-18,18 0,-18 0,35 17,-35-17,18 0,-1 18,-17 0,18-18,17 17,18 1,-53-18,35 35,1-35,-19 35,1-17,0 17,17-35,0 36,0-19,1 1,-19 0,19 17,-19-17,19 17,-1-35,-35 35,18-17,-1 17,1-17,-1-1,1 19,-18-19,35 1,-35 17,18-17,17 17,1-17,-36-1,0 19,0-36,17 35,1 18,-18-53,0 17,0 1,17 17,-17-35,0 0,0 18,36 0,-54-18,18 0,0 35,0-17,18-1,-18 18,0-35,0 18,0 0,0-1,0 19,0-19,0 1,0 0,-36-1,36 1,-17-18,17 17,0 1,-18 17,1-17,-1 17,-17-17,35-18,-36 35,19-35,-19 18,19-18,-36 35,35-35,-35 18,36-18,-89 35,88-17,1-18,-36 17,17-17,-17 0,36 0,-1 0,-52 18,34-18,-17 0,1 18,-1-18,0 0,35 0,-35 0,18 0,-18 0,18 0,-18 0,17 0,1 0,-18 0,0 0,36 0,-36 0,18 0,17-18,0 18,-17 0,0 0,17-18,-35 18,18 0,17 0,-17-35,0 35,-1-18,19 18,-1 0,-17-17,17-1,1 18,-19 0,36 0,-17 0,17 0,0-18,-18 18,0 0,1 0,17-17,-18 17,18-18,-18 18,18 0,-17 0,17 0,-18 0,18 0,-17 0</inkml:trace>
  <inkml:trace contextRef="#ctx0" brushRef="#br0" timeOffset="23642">2081 13600,'-17'0,"-1"17,0-17,18 0,-17 0,-1 0,1 18,17-18,-18 0,0 0,1 0,17 0,-36 0,36 0,-17 0,-19 0,36 0,-17 0,-1-18,1 18,-1-17,0 17,1 0,-19-36,1 19,0 17,17-36,-17 36,0-17,17-1,-17 18,17-35,18 35,-35 0,17-18,0 18,1-17,17 17,-35 0,17-36,0 36,1 0,17 0,-18-17,0-1,18 18,-17 0,17-18,-36 18,19-17,-1-1,1 18,17 0,0 0,-18-18,18 1,-18 17,18 0,0-18,-17 18,-1 0,0-17,18 17,-17-18,17 0,0 18,-18-17,0-19,18 19,-17-19,-1 36,18-17,-18-18,1-1,17 19,-18-19,1 19,17-1,0 0,0-17,0 0,-18 35,18-18,-18 1,18-19,0 36,0-35,0 17,-17-17,17 17,0 1,-18-1,18 1,0-1,-18-17,18 17,-17-35,17 18,0 17,0 1,0-1,0-17,0 35,0-18,0 0,0 1,0-1,0 0,0 1,0 17,0-18,0-17,0 17,0 1,0-1,0-35,17 35,1 1,-18-19,18 1,-18 18,0-19,0 19,17-19,-17 19,0-1,0 0,18 1,-18-1,0-17,0 35,18-18,-18 1,17-1,-17 18,0-35,18 35,-18-18,35 18,-35-18,0 1,18 17,-1 0,-17-18,0 18,18 0,-18 0,18 0,-18 0,35 0,-53-18,36 1,0 17,-1 0,19 0,-19 0,1 0,17 0,-17 0,-1 0,36 0,-35 0,0 0,-1 0,1 0,17 0,-17 0,-1 0,19 0,-19 0,1 0,0 0,17 0,-18 0,19-18,-19 18,19 0,-36 0,17 0,19 0,-19 0,1 0,17 0,-17 0,-1 0,1 0,0 0,17 0,0 0,-17 0,17 0,18 0,-35 0,35 0,-18 0,0 0,0 0,1 0,-1 0,-17 0,-1 0,1 0,-18 0,35 0,-17 0,0 0,-18 0,17 0,18 0,-35 0,18 0,0 18,-1-18,19 0,-36 17,35 1,18 0,-18-18,0 35,1-17,17-1,-36 1,19-18,-19 18,18-1,-35-17,18 18,17-18,-17 18,0-18,-18 0,35 35,-17-35,-1 0,18 35,-17-35,0 18,-1-1,36 1,-35-18,17 18,18 17,-35-35,17 18,-17-1,-1 18,19-35,-19 53,-17-53,36 36,-36-19,35 1,-18 35,19-18,-36-17,17 17,19 0,-36-17,17 17,1 1,-18-36,0 35,0-18,18 1,-18 17,17-17,-17 0,18 17,-18-17,0-1,0 1,0 35,0-36,0 1,0 0,0 17,53 18,-53-36,0 19,0-19,0 1,0 35,0-35,0 17,0-17,0-1,0 1,0-1,-18 1,18 17,0-17,-35 0,35-18,0 17,0-17,0 36,-18-36,1 0,17 35,-18-35,0 17,18-17,0 18,-35 0,35-18,0 17,-18 1,1 0,-1-18,-17 0,35 17,-18-17,-17 18,0 0,17-1,0-17,1 18,-1-18,0 17,-17-17,17 0,1 0,-1 36,-17-36,17 0,18 17,-17-17,-1 0,18 0,-35 0,35 0,-18 0,-17 0,17 18,1-18,17 0,-18 0,18 0,-18 0,18 0,-17 0,-1 0,0 0,1 0,-1 0,-35 0,36 0,17 0,-36 0,36 0,-53 0,36 0,-1 0,0 0,18 0,-35 0,35 0,-18 0,18 0,-17 0,-1 0,18 0,-17 0,-1 0,0 0,-17 0,0 0,35 0,-18 0,18 0,-18 0,-17 0,35 0,-35 0,35 0,-18 0,1 18,-1-18,18 0,-18 0,-17 0,0 17,35 1,-18-18,0 0,1 0,17 0,-18 18,1-18,-1 0,18 0,-18 17,18-17,-35 0,17 18,1-18,-19 0</inkml:trace>
  <inkml:trace contextRef="#ctx0" brushRef="#br0" timeOffset="28386">13688 13847,'-18'0,"1"0,17 0,-18-18,18 18,-35 0,35 0,-18-18,0 18,1 0,17 0,-18 0,18 0,-18 0,18-17,-35 17,35 0,-18 0,-17-36,18 36,17 0,-18-17,-17 17,35-18,-18 0,18 18,-35-17,17-18,-17 17,35 0,-18 18,-17-53,35 36,-18-1,1 0,-1-17,0-18,1 36,17-19,-18 19,0-1,18-17,-17 17,-1-17,18 0,-17-18,17 35,-36-35,36 18,-17 0,17 17,0 0,0-17,-18 0,18-1,0 19,-18-19,18-16,-17-1,17 17,0 19,0-36,0 0,0 35,0-17,0 17,0-35,0 18,0-18,0 36,17-1,-17-35,18 35,-18-17,0 17,18 1,-18-1,0 1,0-1,0 0,0 18,0-17,0 17,17-36,-17 19,18-1,-18 0,0-17,0 35,35-35,-35 35,0-18,18 1,-1-1,-17-17,36 17,-36-17,17 35,-17-18,18 1,17-1,-35-17,36 35,-36-18,17 0,1 18,-1-17,1-1,0 0,-1 1,1 17,-18 0,35-18,-35 18,18 0,-18 0,18-18,-1 18,-17 0,18-17,-1 17,-17 0,18 0,0 0,-18 0,17 0,1 0,0 0,-1 0,54-18,-53 18,-1 0,1 0,17 0,-35 0,18 0,17 0,-17 0,-1 0,1 0,0 0,-1 0,18 0,-17 0,0 0,-1 0,19 0,-19 0,1 0,0 0,-1 0,1 0,-1 0,1 0,0 0,17 0,-35 0,18 0,17 0,-17 0,-1 0,19 0,16 0,-34 0,0 0,-1 0,36 0,-35 0,0 0,34 0,-34 0,17 0,18 18,-35-18,0 0,-1 0,-17 17,18-17,-1 0,-17 0,18 0,-18 18,18-18,-1 35,1-35,0 18,-1 0,1 17,0 0,17 1,0-1,-17-18,17 19,-17-1,17 0,-17 1,17-1,-17 0,-1-17,18 35,-17-18,0-17,-1 17,1-18,0 1,-18 0,17-1,-17 19,18-19,0 1,-18 17,17-17,-17 0,18-1,-18 1,0-1,0 19,17-19,-17 19,0-1,0 0,0 0,18 1,-18-1,0 0,0-17,0 17,0 0,0 18,0-35,0 0,0 17,0 0,-18-17,18 17,-17-17,17-1,0 1,0 17,-18-17,18 0,0 17,-35-17,35 17,0 0,-18-17,1-1,17-17,-36 36,36-19,-17 36,-1-53,18 35,-53 1,53-19,-17 1,-19 0,19 17,-19-35,19 18,-19 17,1-35,0 35,17-17,-17-18,0 35,17-35,-17 35,-1-35,19 0,-36 36,35-19,-17-17,35 0,-18 18,-17-18,0 35,17-35,18 0,-35 18,17-18,1 0,-1 0,0 17,1 1,-19-18,19 0,-1 0,1 0,-1 0,0 0,18 0,-17 0,-1 0,0 0,1 0,-1 0,0 0,-17 0,17 0,1 0,-18 0,-1 0,1 0,17 0,1-18,-1 18,18 0,-35-17,35 17,-18 0,18 0,-17 0,-1 0,18 0,-18 0,18 0,-17 0,-1 0,0 0,1 0,17 0,-36 0,36 0,-17-18,-18 1,17 17,0 0,1 0,-1 0,0 0,1 0,-1 0,18 0,-18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28.31858" units="1/cm"/>
          <inkml:channelProperty channel="Y" name="resolution" value="28.36565" units="1/cm"/>
        </inkml:channelProperties>
      </inkml:inkSource>
      <inkml:timestamp xml:id="ts0" timeString="2011-11-13T10:19:17.88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10497 6251,'-19'0,"-41"0,20 0,1 0,-1 0,0 0,1 0,-21 0,0-20,1 0,19 0,-19 20,19-20,0 0,1 0,-1 20,20-19,-20-1,-19-20,19 20,1-19,-1 19,-20 20,21-20,-1-20,0 20,-19-19,39 19,0 0,-20-20,40 20,-19-19,-1 19,0-20,20 1,-20-21,0 20,20-19,-20-1,0 21,1-1,19-20,-20 21,0-1,20 0,0 1,0-1,0 0,0 20,0-19,20 19,0-20,19 20,1-19,0 19,19-20,1 20,-1 20,1-20,-1-19,1 19,-1 20,1 0,19-20,-19 20,19 0,-19 0,19 0,-19 0,19 0,0 0,-19 0,-1 0,21 0,-1 0,-19 0,-1 0,1 0,-21 0,1 0,0 0,0 0,-1 0,21 20,-21 0,1-20,20 39,-21-19,21-20,-1 20,1 0,-20 20,-1-40,1 39,20-39,-60 40,39-20,-39-20,20 20,-20 19,0-19,0 20,20 0,-20-1,0 21,0-21,0 1,0 20,0-1,0 1,-20-1,-20 1,21-20,19 19,-20 1,0-21,0 1,20 0,-20-1,0 1,20-20,-20 20,20-1,-19-19,-1 0,0 0,20 0,-20-1,0 1,20-20,0 20,-20-20,20 20,-39-20,19 0,0 20,0-20,-20 20,1-20,19 0,-20 0,-19 0,39 0,0 0,0 0,20 0,-39 0,19-20,0 20,-20-20,0 0,1 20,-1-20,0 0,1 20,19 0,0 0,0 0,0 0,1 0,-1 20,20-20,-20 0,0 0</inkml:trace>
  <inkml:trace contextRef="#ctx0" brushRef="#br0" timeOffset="6642">19983 7898,'-20'0,"20"0,-20 0,0 19,-20-19,1 20,-21-20,21 0,-1 20,-20-20,21 0,-1 0,0 0,1 0,-1 0,20 0,0 0,20 0,-20 0,20 0,-19 0,-1 0,0 0,20 0,-20 0,20 0,-20 0,0 0,0 0,1 0,-1 0,-20 20,20-20,0 0,-19 0,19 0,0 0,0 20,0-20,20 0,-39 0,19 20,0-20,-20 0,-19 0,39 0,20 0,-20 0,0 0,-20 0,-19 0,19 0,1 0,19 0,0-20,0 20,0 0,0-20,20 20,-19 0,-1 0,20 0,-20 0,0 0,0 0,0 0,0 0,1 0,-1 0,20 0,-20 0,0 0,0 0,0 0,1 0,-1 0,0 0,20 0,-40 0,40 0,-20 0,-19-20,19 0,-20 20,40 0,-20-39,-19 39,19-20,-20-20,20 40,0-40,-19 40,39-59,-40 59,20-40,20 0,-20 21,20-1,-20-20,20 20,0 0,0-19,0 19,0 0,0 0,0-20,0 40,20-39,-20 19,0 0,40-20,-40 21,40-1,-20-20,-20 20,39-19,-39 19,40 0,-40-20,40 40,-21-40,-19 21,20-1,-20 0,20 0,0 20,20-20,-20 0,-1 1,21 19,-20-20,0 20,39 0,-39-20,0 0,20 20,19 0,-39 0,-20-20,40 20,-40-20,20 20,19 0,-19 0,0 0,0 0,-20-20,39 20,-19 0,0-19,0 19,-20 0,40 0,-21-20,-19 0,40 20,0 0,-20-20,0 0,39 20,-19 0,-40 0,39 0,-39-20,20 20,20-19,-20 19,0 0,19-20,-19 0,0 20,20 0,-20 0,-1-20,21 20,0-20,0 20,-1 0,-19 0,20 0,-1 0,1 0,0 0,-1 0,1 0,20 0,-1 0,1 0,-21 0,1 0,0-20,-20 0,39 20,-19 0,0-19,-1 19,1-20,0 0,19 20,-19-20,0 20,-1-20,1 0,0 20,-1 0,1 0,0 0,-20-19,19 19,-19-20,0 20,20 0,-21-20,21 20,0 0,-1 0,21 0,-20 0,-1 0,-19 0,0 0,20 0,-40 0,0 0,20 20,-20 0,0-1,19 1,-19 20,0-20,0 19,0 1,0 0,0 19,0-19,0 0,0-20,0-1,0 21,0-20,0 0,0 20,0-21,0 1,0 0,0 20,20-20,-20-1,0 1,0 0,0 0,0 20,0-20,0-1,0 21,0-20,0 0,0 0,0 19,0-19,0 0,0 20,0-1,0 21,0-40,-20 0,20 19,-19 21,-1-40,0-1,0 21,-20-40,21 40,-21-20,-20-1,40 1,-19-20,19 0,-20 20,1 0,-1-20,0 0,1 0,-21 0,20 0,1 0,-1 0,20 20,-20-20,-19 0,19 0,20 0,0 0,-19 0,19 0,0 0,-20 0,1 0,-1 0,0 0,20 0,1 0,-21 0,40 0</inkml:trace>
  <inkml:trace contextRef="#ctx0" brushRef="#br0" timeOffset="11954">19368 10199,'-20'0,"0"0,0 0,20 0,-40 0,40 0,-20 0,1 0,19 0,-20 0,0-19,0-1,20 20,-40 0,21-20,-1 0,-40 20,40 0,20-20,-39 20,19-20,0 20,-20 0,40-19,-20 19,1 0,-1 0,0-20,0 0,0 20,0-20,20 20,-39-20,39 0,-40 20,20-20,20 1,-40-1,40 0,-39 0,39 0,-20 0,0 1,20-1,-40 0,40 0,-39-20,39 21,-20-1,0 0,20 0,-20 0,0 0,0-19,20 19,-39 0,19-20,20 20,0 1,-40-21,40 20,-39-20,39 20,-20 1,0-41,20 40,-20 0,20-19,0 19,-20 0,0-20,20 20,0 20,0-39,0 39,0-20,0 0,0 0,0 0,0 1,0-1,20 20,-20-20,20 0,-20 0,40 20,-40-20,20 20,19-19,-19-1,0 20,0-40,19 40,1-40,20 20,-21 20,1-19,0-1,-1 20,21-20,-20 0,-1 0,1 20,0-20,19 1,-19-1,0 20,-1-20,1 0,20 20,-21 0,1-20,0 20,-1 0,1 0,20 0,-21-20,1 20,0 0,-1-19,1 19,19 0,-39-20,0 20,20-20,0 0,-21 20,1 0,20-20,0 20,-1 0,1 0,0 0,-1 0,21 0,-20 0,-1 0,1 0,0 0,-1 0,1 0,20 0,-21 0,1 0,0 0,-1 0,1 0,0 0,-1 0,21 0,-40 0,0 0,-1 0,21 0,-20 0,0 0,19 0,-19 0,20 0,0 0,-1 0,1 0,0 0,-1 20,1 0,0-20,-40 0,20 20,-1-20,-19 0,40 0,-20 20,0-1,20 1,-21-20,21 40,0-40,-1 40,1-21,0 21,-20-40,0 40,19-20,-19 19,0-19,0 0,-20 20,20-20,-1 19,-19-19,20 0,0 20,-20-21,0 1,20 20,-20 19,0-19,0 0,0 0,0-1,0 1,0 0,-20-1,0 1,0 0,20-1,-19 21,-1-20,0-21,20 21,-40-20,40 20,-20-1,1-19,-1 0,0 20,0-20,20-1,-40 1,40 0,-20 20,1-20,19-1,-20 1,-20 0,20-20,-19 20,19 0,-20-20,20 0,0 20,0-20,-19 20,-1-20,0 19,1 1,-1 0,0-20,1 0,39 20,-40-20,40 0,-20 0,0 0,0 0,1 0,-21 20,20-20,-20 0,1 20,19-20,0 0,-20 19,21 1,-21-20,0 0,0 0,21 0,-1 0,0 0,-20 0,20 0,-19 0,-1 0,0 0,-19 0,19 0,0 0,21 0,-1 0,-20 0,20 0,0 0,-19 0,19 0,0 0,0 0,-20 0,1 0,19 0,0 0,0 0,0 0,1 0,-21 0,20 0,0 0,0 0,0 0,1 0,19 0,-20 0,0 0,0 0,0 0,-19 0,19 0,0 0,-20 0,40 0,-20 0,1 0,-1 0,0 0,-20 0,40 0,-40 0,40 0,-19 0,-1 0,20 0,-20 0</inkml:trace>
  <inkml:trace contextRef="#ctx0" brushRef="#br1" timeOffset="27039">11966 8989,'-20'0,"-20"-20,1 20,19-20,-20 0,-19 20,19 0,0 0,0 0,1-19,-1-1,0 20,21 0,-1 0,-20-20,20 20,0-20,-19 0,19 20,0 0,-20-20,20 20,1-19,-21 19,20-20,0 20,-20-20,21 20,-1 0,0-20,0 0,0 20,0-20,1 20,-1-20,20 20,-40-19,40 19,-20-20,20 20,-20 0,1-20,19 0,-20 20,0-20,-20 0,20 1,-19-1,19 0,0 0,-20 20,40-20,-39 20,39-20,-20 1,0 19,0-20,20 20,-20-20,20 0,0 0,-20 20,20-40,-19 21,19-1,0-20,0 0,0-19,0 19,19 20,1-19,-20-1,20 20,0 0,-20 20,20-20,0 1,-20-1,39 0,-39-20,40 20,-40 0,40 1,-21-1,1 20,0-40,20 40,0-20,-1 0,21 20,-40-39,39 19,1 20,-1-20,1-20,-1 40,1 0,-21-19,1-1,0 0,0 20,19 0,-19 0,-1 0,1 0,0 0,0 0,-21 0,21 0,-20 0,0 20,19 0,1-20,0 19,-1 1,1-20,0 20,0 20,-1-20,21 19,-21-19,-19 0,0 0,0 0,0-1,0 1,-20 20,19-20,1 20,0-1,0-19,20 20,-20 19,-1-19,1-20,-20 20,20-1,-20-19,0 0,20 20,0-21,-20 1,0 40,0-20,0-1,0 1,0 0,0-1,0 1,0 19,0-39,0 0,0 0,0 20,-20-40,20 20,-20-1,20 1,0 0,0 0,-20 0,20 0,-20-20,1 39,19-39,-20 20,20-20,0 20,-40-20,40 0,0 20,-20-20,0 20,0-20,1 0,-1 0,0 0,0 0,-39 0,19 0,20 0,-20 0,21 0,-21 0,20 0,-20-20,20 0,-19 0,19 20,0 0,0 0,20-20,0 20</inkml:trace>
  <inkml:trace contextRef="#ctx0" brushRef="#br1" timeOffset="31750">9545 12124,'-20'0,"0"0,20 0,-40 0,1 0,-1 0,0 0,1 0,-1 0,-19 0,19 0,0 0,0 0,1 0,-1 0,0 0,1 0,-1 0,20 0,0 0,-19-20,19 20,0-19,-20 19,20-20,1 20,-21 0,0-20,20 0,-19 20,19 0,0-20,-20 0,20 1,1-21,-1 0,-20 0,20 1,-19-1,39-19,-20 19,20 0,0 0,0 1,0-1,0-19,0 19,0 0,0 1,0-1,0 0,39-19,-39-1,20 20,0-19,0 19,0 20,19-39,-39-1,20 1,20 19,-40 0,20-19,19 19,1 0,-20 1,40-21,-21 21,1 19,19-20,-19 20,0-20,0 21,-1 19,21-20,-21 0,1 20,0 0,0 0,-1 0,21 0,-21 0,1 0,39 40,-19-21,39 21,-19-20,19 0,-40 20,1-21,-20-19,-1 40,1-20,-20 0,19 0,1 19,-20-19,20 20,-20 0,19-21,-19 21,20 0,-20-20,-1 39,1-19,20 0,-20-1,20 21,-21-21,21 1,-40 0,20 19,20-19,-40 0,0-1,19-19,1 20,-20-20,0 0,0 19,0-19,0 0,0 0,0 0,-20-1,1 1,19 0,-20 20,0-40,0 20,0-20,0 20,1-1,-21-19,20 20,0 0,-20 0,21-20,-1 20,-40 0,21-20,-1 19,0 1,0 0,1-20,-1 0,20 0,-19 0,-1 20,20 0,-20-20,1 0,19 0,0 0,-20 0,1 20,19 0,0-20,-20 0,40 0,-20 0,1 19,19-19,-20 0,0 0,0 0,20 0,-20 20,0-20,20 0,-20 0,-19 0,19 0,0 0,0 0,20 0,-20 0,20 0,-19-20</inkml:trace>
  <inkml:trace contextRef="#ctx0" brushRef="#br1" timeOffset="35019">6092 10596,'-40'0,"20"0,1 0,-1 0,0 0,-20 0,1 0,-1 0,-20 0,21 0,-1 0,20 0,-20 0,1 0,-21 0,21 0,-1 0,0 0,1 0,-1 0,0 0,0 0,-19 0,19-20,1 1,-1-1,20 20,-40 0,21-20,-1 0,0 0,1 20,-21-20,60 1,-20 19,0 0,1-40,-21 40,40-20,-20 0,0-20,0 21,20-1,-19-20,19 20,-20 0,20-19,0 19,0-20,0 1,0-1,0 0,0-19,0 59,20-40,-20 0,19 1,1-1,0 20,0-20,-20 1,20 19,19-20,-19 0,0 21,0-1,20 0,-20 20,-1-20,1 0,20 0,-20 1,0 19,19 0,21-20,-20 0,-1 0,21 20,-1 0,-19 0,0 0,19 0,1 0,-1 0,1 0,-1 0,1 0,-1 0,1 0,-1 0,1 0,19 0,-19 0,-1 0,1 0,-20 0,-1 0,21 0,-20 0,-1 0,-19 0,0 0,20 0,-21 0,1 0,0 0,20 0,-20 0,0 0,19 0,-19 0,0 0,20 0,19 0,-19 0,-20 0,-20 0,19 0,1 0,20 20,-20-20,0 0,19 20,-19 0,0-1,0-19,0 20,19 0,-19-20,0 40,0-40,0 20,0 19,-1-19,-19 0,0 20,20-20,-20-1,0 21,0-20,0 0,0 19,0 1,-20 0,-19-20,19 19,0 1,20-20,-40 0,21 0,-1-1,-20 1,0-20,21 40,-41-20,60 0,-60-1,41 1,-1 0,-20 0,20 0,-19 0,19-1,0 1,-20 20,20-40,1 20,-1 0,0-20,0 20,20-20,0 19,-20 1,20-20,-20 0,0 20,20-20,-19 20,19 0,-20-20,0 0,20 0,0 0,-20 0,20 20,-20-20,0 0,20 0,-39 0,39 19,-20-19,0 0,0 0,0 20,0-20,1 20,-1-20,20 0,-40 0,40 0,-20 0</inkml:trace>
  <inkml:trace contextRef="#ctx0" brushRef="#br1" timeOffset="39531">17443 12481,'-40'0,"-20"0,1 0,-1 0,1 0,-1 0,1 0,-1 0,21 0,-21 0,1-39,-1 19,20 0,1 20,-21-20,40 0,0 20,-39-39,39 19,-20-20,1 40,19-39,-20 19,40-20,-40 0,21 1,-1-1,0-20,20 21,-20-21,0 20,0-19,0-1,1 1,-1-1,0 1,20 19,-20 0,20 1,0-21,0 21,0-21,0 0,0-19,0 20,0-21,0 21,0-21,0 21,0-1,20 1,0-1,19-19,-39 39,0 0,20 1,0-21,-20 20,20 1,20-1,-20 0,19 1,-19-1,20 0,-1 21,1-21,-20 20,20 0,-1 0,1-19,20 39,-21-20,1 20,-20-20,20 20,-1 0,-19 0,20 0,-1 0,21 0,-20 0,19 20,21 19,-21-39,1 20,-21 20,21-40,-1 20,21 39,-41-39,21 20,-20-20,-1 19,-19-19,20 0,-20 20,19-1,-19 1,0 0,-20-20,40 19,-40 1,20 0,-1-1,1 1,-20 20,0-21,0 1,0 0,0-1,0 1,0 0,0 19,0-19,0 0,0 19,0 1,0-21,0 21,-20-20,20 19,-19-19,-1 19,20-19,-20 0,0-1,0 1,20 0,0 19,-20-19,1 0,-1-1,20 1,-20 20,0-40,20-1,0 1,-20-20,20 40,0-40,0 20,0 0,-20-20,20 19,0 1,-20 0,20-20,0 20,0 0,-19 0,19 0,-20-1,0-19,20 20,-20-20,0 20,0 0,1-20,19 20,-40-20,40 20,-20-1,0-19,0 0,20 0,0 20,-20-20,1 0,-1 0,20 0,-20 0,0 0,0 0,-19 0,19 0,20 0,-20 0,0 0,0 0,0 0,1 0,-1 0,20 20,-40-20,40 0,-20 0,20 0</inkml:trace>
  <inkml:trace contextRef="#ctx0" brushRef="#br1" timeOffset="42570">14188 11509,'-20'0,"-19"0,19 0,-20 0,1 0,-21 0,-19 0,-21 0,-19 0,-20 0,20 0,0 0,40-20,0 20,-21-20,41 1,-21-21,21 20,-20 0,39 0,0 1,0-1,1 0,19 0,-20-20,20 20,-19-19,19-21,0 21,20-1,-20 0,-20-19,40-1,-19-19,19 19,0 1,0-1,0 20,19 1,1-1,-20 0,20-19,0 19,0 20,0 0,0-39,19 19,1 20,19-39,-19 39,20-20,-21 1,61 19,-41-20,1 0,19 1,-19 19,-1 0,1 0,-1 0,21-19,-21 39,1-20,-1-20,1 20,-1 20,-19-19,19-1,-19 0,20 20,-21-20,1 0,20 0,-21 0,1 1,0 19,-1 0,1-20,0 0,-1 20,1 0,0 0,-1 0,1 0,-20 0,0 0,19 0,1 0,20 0,-21 0,1 0,0 0,-1 0,1 0,0 0,19 0,-19 0,0 0,-20 20,19 0,-19-20,0 0,20 19,-21-19,-19 20,20-20,0 20,-20-20,0 20,0 40,20-21,-20 1,0 0,0-1,0 1,0 19,0-19,0 0,0 0,0-1,0 1,0-20,0 19,0-19,0 20,-20 0,20-1,-20-19,0 20,20 0,-19-1,19 1,-20 0,0-1,20 21,-20-20,0-1,20 1,-20 0,1-1,-1 1,20-20,-20 20,0-21,20 1,0 20,0-20,-20-20,20 39,0-39,-20 20,0 0,20 0,0 20,-19-21,-1 1,0-20,20 20,-40-20,20 0,1 20,-21 0,0-20,40 0,-39 20,19-20,0 20,-20-20,20 0,0 19,-19-19,19 0,0 0,0 20,20-20,-20 0,1 0,-1 0,20 0,-20 0,0 20,0-20,0 0,1 0,-1 20,0-20,0 0,0 0,20 0,-20 0,20 20,-39-20,39 20,-20-20,0 19,-20-19,20 0,1 20,19-20,-20 0,0-39,20-1,0 0</inkml:trace>
  <inkml:trace contextRef="#ctx0" brushRef="#br1" timeOffset="46762">14744 8116,'0'20,"-20"-20,0 20,0-1,-19-19,19 20,-20-20,0 0,-19 20,19-20,1 0,-1 0,20 0,-20 0,1 0,-1 0,0 0,20 0,-19 0,19 0,0 0,-20 0,1 0,-1 0,20 0,-20 0,21 0,-41 0,20 0,1 0,-1 0,0-20,20 20,-19 0,19 0,0 0,-20-20,21 20,-21 0,0-19,1 19,-21 0,40 0,0 0,0 0,-19 0,19 0,0 0,-20 0,21 0,19 0,-20 0,0 0,0 0,0-20,0 0,1 20,-1 0,0 0,20-20,-20 20,20 0,-20 0,0 0,0-20,1 0,-1 20,-20-20,20 1,-19-1,19 0,0 0,0-20,-20 21,20-1,1-20,-1 0,-20 20,20-39,0 19,-19 1,19-1,20 20,-20-20,0 1,0-1,20-20,0 21,-20-1,1 0,19 1,0-1,0 0,0 21,0-1,0-20,0 20,0 0,19-19,-19 19,20 0,0 0,0 0,0 0,0 1,19 19,1-40,0 20,-1 20,21-20,-20 20,-1 0,1-20,0 0,-1 20,21 0,-20 0,-1 0,1 0,0 0,19 0,-19 0,0 0,-1 0,21 0,-40 0,19 0,1 0,0 0,-1 0,21 0,-20 0,-1 0,-19 0,0 0,20 0,-1 0,1 0,0 20,-1 0,1-20,-20 20,20 0,-20-20,-1 0,21 20,-20-20,0 20,19-20,1 19,0 1,0 0,-1-20,21 20,-21 0,1 0,0-20,-1 19,21 1,-20 0,-1 0,1 20,0-40,19 20,-19-1,-20-19,0 0,19 20,-19 0,0-20,0 0,0 0,0 20,-20 0,0-20,39 20,-39-20,20 39,0-19,0 0,0 20,-20-21,19 1,1 40,-20-20,20-1,-20-19,20 20,-20-20,0-1,0 21,0-20,20 0,0 19,0 1,-20-20,0 0,19 20,1-21,-20 21,0-20,0 0,0 0,0 19,0-19,0 0,0 0,0 0,0 0,0-1,0-19,0 40,-20-40,20 20,-19 0,19-20,-20 20,20-1,-40-19,20 0,0 20,-19-20,-21 0,20 0,1 0,-1 0,20 0,0 0,0 0,1 0,-1 0,0 0,0 0,-39 0,19-20,0 20,20-19,-19-1,39 20,-20 0,0 0,0-20,20 20,-20 0,20 0,-20 0,1 0,19-20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28.31858" units="1/cm"/>
          <inkml:channelProperty channel="Y" name="resolution" value="28.36565" units="1/cm"/>
        </inkml:channelProperties>
      </inkml:inkSource>
      <inkml:timestamp xml:id="ts0" timeString="2011-11-13T10:21:38.5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16788 12561,'-40'0,"0"0,1 0,-1 0,0 0,1 0,-21 0,20-20,1 0,-1 0,0 20,-39-39,19 19,1 0,-1 0,1 0,-20-19,39 39,0-20,0 0,1 0,-41-20,41 21,-21-41,21 40,-21-20,20 21,1-41,-1 20,0-19,1-1,39 1,-20-1,0 1,0-1,20-19,0-1,0 1,0 0,0-21,0 1,0 0,0 40,40-41,-20 41,-1-21,1 1,0 19,20 1,-20-1,-20 1,39-21,-19 21,0-1,-20 21,20-1,0 0,0 1,-1 19,1-20,-20 40,20-20,-20 0,20 20,-20-39,20 39,0 0,-20 0,19-20,1 20,0 0,0 0,-20 0,40 0,-21 0,1 0,20 0,0 0,-1 0,21 0,-20 0,-1 0,1 0,0 0,-1 0,1 0,20 0,-21 0,1 0,0 0,-1 0,1 0,0 0,19 0,-19 0,0 0,-1 0,-19 0,0 0,20 0,-20 0,-1 0,21 20,-20 0,0-20,19 0,1 39,0-19,-1 20,1 0,0-1,19 21,-19-21,0 21,-20-20,39 39,-39-19,0-21,19 21,-39 19,20-39,0 19,0 1,-20-20,20-1,-20 21,0-1,0-19,0 20,0 19,0-20,0 21,0-21,0 1,0-1,0 1,0-20,0-1,0 1,0 0,0-1,0 1,0 0,0-20,0-1,0 21,0-20,0 0,0 0,0 19,0-19,0 0,0 0,0 0,0 0,-20 19,0-19,0 0,20 20,0-20,-20-1,1 41,19-60,0 20,-20 0,20-20,-20 19,20 1,-20-20,0 0,20 20,0-20,-20 20,1-20,19 0,-20 20,0 0,0-20,0 0,-19 19,39-19,-40 20,20-20,20 0,-40 0,40 20,-20-20,-19 0,19 0,0 20,20-20,-20 0,20 20,-39-20,39 0,-20 0,20 0,-20 0,0 0,0 0,0 0,20 0,-39 0,39 0,-20 0,0 0,0 0,0 0,20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28.31858" units="1/cm"/>
          <inkml:channelProperty channel="Y" name="resolution" value="28.36565" units="1/cm"/>
        </inkml:channelProperties>
      </inkml:inkSource>
      <inkml:timestamp xml:id="ts0" timeString="2011-11-13T10:25:16.2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21054 4147,'-39'0,"19"0,0 0,-20 0,20 0,0 0,1 0,-21 0,20 0,0 0,-19 0,19 0,-20-20,0 0,1 20,-21-19,20-1,1 0,19 20,-20-20,1 0,-1 20,0-20,-19 0,19 1,0 19,1-20,19 20,-20-20,20 0,-20 0,21 0,-21-19,-20-1,60 0,-39-19,19-1,-20-19,1 0,19-1,-20-39,20 40,-20-40,21 39,-21-19,0-20,1 40,19-1,0-19,-20 20,20-21,-19 21,19-20,0 20,20-1,0 1,0-1,0 21,0-21,0-19,0 40,0 39,0-40,0 21,0-1,20 0,0 1,-20 19,0-20,20 0,-1 21,-19-1,0-20,20 20,-20 0,0 20,20-20,-20 20,20-19,-20-1,20 0,0 0,-20 0,0 0,19-19,1 19,-20 0,40 0,-40 0,20 1,0-21,-20 0,19 40,1-20,0 0,0-19,0 39,-20-20,40 0,-21 20,1-20,0 0,20 1,-40 19,20-20,-1 0,1 20,0 0,0 0,-20-20,40 20,-21 0,1 0,20 0,-20-20,0 20,19 0,1 0,20 0,-21 0,1 0,0 0,-1 0,1 0,0 0,19 0,-19 0,0 0,-1 0,1 0,-20 0,20 0,-21 0,1 0,20 0,0 0,-1 0,21 40,-20-20,19-20,1 20,19 19,-20-39,1 20,0 20,-21-20,21-1,-1 41,-19-40,0 20,19 19,-39-19,20-1,-20 1,-1 20,1-21,-20 1,40 20,-20-1,-20 1,0-1,0 1,20-21,-20 21,0-1,0 1,0-20,0 19,-20 1,0-21,0 1,20 20,0-21,0 21,0-20,0-21,-20 21,0 0,1 19,19-39,0 20,0-1,0 1,0 0,0 0,0 19,0 1,0-21,0 1,0 19,0 1,0 0,0-1,0 1,0-1,0 1,0-1,0-19,-40 19,40-19,0 0,0 0,0-1,-20 1,20-20,0 19,0-19,0 0,0 20,-20-40,20 20,-20-1,20 1,0-20,0 20,0 0,-19-20,19 40,0-40,-20 20,20-1,-20 1,0 0,20 0,-20 0,0 0,0-1,1 21,19-20,-40 0,40 0,-20-1,20 1,-20 0,0-20,20 20,0-20,0 0,0 20,-19-20,19 0,0 0,-20 0,20 20,0-20,-20 0,0 0,0 0,20 20,-40-20,40 0,-19 0,-1 19,0-19,0 0,0 20,0-20,1 0,19 0,-20 0,20 0,-20 20,0-20,0 0,20 20,0-20,-20 0,1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28.36041" units="1/cm"/>
          <inkml:channelProperty channel="Y" name="resolution" value="28.34646" units="1/cm"/>
        </inkml:channelProperties>
      </inkml:inkSource>
      <inkml:timestamp xml:id="ts0" timeString="2013-11-05T19:42:12.2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18415 4092,'-18'0,"18"0,-17 0,-1 0,0 0,18 18,-17-18,17 0,-18 0,-17 0,17 18,1-18,17 0,-18 0,-17 0,35 0,-36-18,36 0,-17 18,-18 0,-1-17,19-1,-19 18,19-18,-36-17,17 17,-16-35,-1 18,0-18,0 18,-35-36,17 1,36 17,-53-35,17 17,36 18,-18-17,0 17,18-53,-18 18,17 35,1-18,0-17,0 35,-1-53,1 18,35 35,-18-17,1 17,-1-53,1 18,17 35,0-35,-36 17,19-17,17 17,0-17,-18 0,18 17,0 1,0-18,0 35,0 0,0 0,0 0,0 0,0 18,0-18,0 0,0 35,0 1,0-19,0-16,0 34,0-17,18 17,-18-17,17-18,-17 17,0 1,18 0,0-18,-1 18,1-18,-18 0,35 0,-35 35,35-52,1 35,-19 17,1-17,-18 17,18 0,-18 1,17 17,-17 0,18 0,-1-18,1 0,17 18,-35 0,18 0,0 0,-1 0,1 0,17 0,18 0,-53 0,35 0,18 0,-35 0,35 0,0 0,0 18,-18 0,-17-18,35 0,-1 0,1 17,-35-17,0 0,35 18,-18-18,-18 0,1 0,35 35,-18-35,-17 0,-18 0,35 0,-35 0,18 0,0 0,-1 0,18 18,-35-18,18 0,0 0,-1 0,19 18,-36-1,17-17,19 18,-19 17,36-17,-18 17,-17-35,17 35,-17-17,0 0,17 17,0 0,0 0,-17 1,0-36,-1 53,1-18,-18-18,35 1,-35 17,18-17,0 17,-18 1,17-19,-17 1,0 17,35 18,-35-35,0-1,36 36,-36 0,0-18,17-17,-17 35,18 0,-18-18,18 53,-18-70,0 35,0-18,17 18,1 0,-18 0,0 0,0 0,18-18,-18 0,0 1,0 17,0-1,0 1,0 0,0-17,0-1,0 0,0 0,0 18,0-17,0-19,0 19,0-19,0 36,0-18,0 18,0-35,0 35,0 0,0 0,0 0,0-18,0 18,17 0,-34 35,17-53,0 18,0 18,0-54,0 36,0 18,0-36,0 18,0 0,0-35,0 17,0 18,0-18,0-17,0 35,0-36,17 18,-17-35,0 18,0 17,0-35,0 18,0 0,0-1,0-17,0 18,0-18,0 18,0-1,18 1,-18-1,0 1,0 35,0-35,-18 35,18-36,0 19,-17-1,-1-18,18 1,-18 17,1 18,17-53,-18 18,0-18,18 18,-17-18,17 0,-18 17,0-17,1 0,-1 0,18 0,-35-17,-18-1,53 18,-71-18,36 18,-18 0,36 0,-54-35,53 35,-17 0,17 0,18 0,-17 0,17 0,-18 0,18-18,-17 18,-1 0,18-17,-18 17,1-18,-1 18,18-18,-35 18,35-17,-18-18,18 35,-18 0,1 0,17-18,-18 18,1-18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28.36041" units="1/cm"/>
          <inkml:channelProperty channel="Y" name="resolution" value="28.34646" units="1/cm"/>
        </inkml:channelProperties>
      </inkml:inkSource>
      <inkml:timestamp xml:id="ts0" timeString="2013-11-05T19:42:47.4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4427 8978,'-17'0,"-1"0,18 0,-18-17,18 17,-17 0,17-18,-18 18,1 0,17 0,-18 0,0 0,1 0,-1 0,18-18,-35 18,17 0,0 0,1 0,-1 0,1 0,-1-17,0 17,1 0,-1 0,0 0,1 0,-19 0,19 0,-1 0,0 0,18 0,-17 0,-1 0,1 0,-1 0,18 0,-35 0,35 0,-18 0,0 0,1 0,17 0,-18 0,-17 0,17 0,18 0,-35 0,17 0,18 0,-17 0,-1 0,-17 0,35 0,-18 0,0 0,1 0,-1 0,1 0,-1 0,0 0,-17 0,17 0,1-18,-19 18,19 0,-1 0,-17 0,35 0,-18 0,1-18,17 18,-36 0,19 0,-1-17,-17 17,17 0,0 0,-17-18,0 18,35 0,-18 0,1-18,-1 18,18 0,-18 0,18 0,-35 0,35-17,-18 17,1 0,17-18,-18 1,1-1,-1 18,0-18,18 18,-35-17,35-1,-35 0,35-17,-18 35,18-18,-18 18,1-35,17 35,-36-35,36 17,-17 18,17-35,-18 17,1 1,17-1,0 0,-18 1,18 17,0-36,-18 36,18-17,0-18,-17 35,17-18,0-17,0 17,-18 0,18-17,0 17,0 1,0-1,0 1,0-1,0 0,0 18,0-35,0 17,0 18,0-17,0-1,0 0,0 18,0-35,0 35,0-17,0-1,0 18,0-35,0 35,0-18,0 18,0-18,0 1,0-1,0 18,18-35,-18 35,0-18,0 0,35 1,-35 17,0-18,0 18,18-17,-1-1,18-17,-35 17,18 18,-18-18,35 18,-17-17,0 17,-18 0,17-18,1 0,0 18,-1 0,19 0,-19 0,1 0,17 0,-35-17,18 17,17 0,-35 0,18 0,17 0,-17 0,-1 0,1 0,-18 0,35 0,-17 0,-1 0,1 0,17 0,-17 0,35 0,-36 0,19 0,-19 0,1 0,0 0,17 0,0 0,1 0,-19 0,18 0,-35 0,18 0,35 0,-35 0,17 17,-17-17,17 0,-18 18,1-18,0 0,-1 0,1 0,17 0,-17 0,0 0,-1 0,18 0,1 0,-19 0,19 0,-19 0,19 0,-19 0,1 0,35 0,-36 0,1 0,0 0,17 0,-17 0,-1 0,1 0,17 0,-17 0,-1 0,19 0,-19 0,19 0,-19 0,19 0,-19 0,1 0,-1 0,19 0,-19 0,36 18,-35-18,17 0,-17 0,17 0,-17 0,17 0,-17 0,-1 0,1 0,17 0,-17 0,0 0,17 0,0 0,-17 0,17 0,-17 0,17 0,0 0,-17 0,-1 0,36 0,-17 0,-1 0,0 0,1 0,-19 0,18 17,-17-17,0 0,-1 0,19 0,-36 0,17 0,-17 0,18 0,0 0,-1 0,-17 0,18 0,-18 0,17 0,1 0,0 0,-1 0,1-17,35 17,0-36,-18 19,18 17,0-35,35-1,-35 19,0 17,0-36,-18 36,0-17,-17 17,0 0,-18 0,17 0,-17 0,18 0,0 17,-1-17,1 18,17 0,-35-1,18 1,17 0,-17-1,17-17,-35 35,18-35,-1 18,-17 0,18-18,0 0,-18 17,17-17,1 18,-18 0,18-18,-1 17,1-17,-1 0,1 0,0 18,-18 0,17-18,1 0,0 17,-18-17,17 0,1 0,0 0,-18 18,17-18,1 17,-1-17,1 0,0 0,-1 18,-17-18,36 18,-36-18,17 0,1 17,0 1,-18-18,35 35,-18-35,1 18,-18 0,35 17,-35-35,18 18,0-1,-18 1,17-1,1-17,-18 18,18 0,-1-1,1 1,0 17,-18-35,17 36,-17-36,18 17,-1 18,-17-17,18 0,-18-18,18 0,-18 17,0 36,17-53,-17 18,0 0,0-1,0-17,18 18,0-1,-18 1,0 0,0-1,17 1,-17 0,18-1,-18 1,0 17,0-17,0 0,0 17,18-18,-18 1,0 17,0-17,-36 0,36 17,0-17,0 17,-17-18,17 19,-18-1,0-17,18 17,-17-17,17-18,-18 17,18 1,-18-1,1-17,17 18,-18-18,18 0,-17 18,-19-18,19 0,-1 0,-17 0,-1 0,-17 0,18 0,-18 0,-35 0,35 0,0 0,18 0,-36 0,54 0,-18 0,-18 0,17 0,19 0,-1 0,-17 0,-1 0,1 0,35 0,-35 0,0-18,-1 18,19 0,-1 0,18 0,-18 0,-17 0,18 0,-1 0,0 0,-17 0,17 0,1 0,-1 0,0 0,1 0,17 0,-18 0,1 0,-1 0,-17 0,-1 0,36 0,-17 0,-1 0,0 0,1 0,-1 0,0 0,1 0,-18 0,17-18,0 18,1-17,-1 17,-17 0,35 0,-18 0,-17 0,0-18,17 18,0-17,-17 17,17 0,-17-18,17 18,18 0,-35 0,35 0,-17 0,-1-18,0 18,-17 0,17 0,1-17,-19 17,36 0,-17 0,-19 0,19-18,-1 18,-17 0,35 0,-18 0,1 0,-1-18,-17 18,17 0,0 0,1 0,-1 0,1 0,-1 0,18 0,-18 0,18 0,-17 0,-1 0,18 0,-18 0,18 0,-17 0,-1 0,0 0,18 0,-17 0,17 0,-18 0,18 0,-17 0,-1 0,18 0,-18 0,18 0,-17 0,-1 0,0 0,-17 0,17 0,18 0,-17 0,-1 0,18 0,-18 0,18 0,-17 0,17 0,-18 0,1 0,-1 0,0 0,1 0,-1 0,0 0,1 0,-19 18,19-18,-1 0,1 0,-1 0,0 18,-17-18,35 0,-18 17,18-17,-17 0,-1 0,18 0,-18 0,18 0,-17 0</inkml:trace>
  <inkml:trace contextRef="#ctx0" brushRef="#br0" timeOffset="13059">12682 11659,'-17'0,"17"0,-18 0,0 0,18 0,-17 0,-1 0,-17 0,0 0,35 0,-18 0,18 0,-35 0,17 0,0 0,1 0,-18 0,17 0,0 0,18 0,-17 0,17 0,-18 0,0 0,1 0,-1 0,18 0,-35 0,17 0,0 0,1 18,-18-18,35 0,-36-18,36 1,-17 17,17-18,0 0,-18 18,18-17,0-19,0 19,-18 17,18-18,0 1,0-1,0 0,-17 1,17 17,-18-18,18 0,0 1,-35-1,35-17,-18 35,18-18,0 18,-17-35,17 17,0 1,-18 17,18-18,-18 0,18 1,-17-1,17 0,0 1,0-1,0 1,0 17,0-18,0 18,0-18,0-17,0 17,0 1,0-1,0 18,0-18,0 1,0 17,0-18,0 18,0-18,0 18,0-35,0 18,0-1,0-17,0 17,0 0,0 1,17-1,-17 18,0-18,0 1,0 17,0-18,0 18,18-35,0 17,-18 1,0-19,0 36,0-17,0 17,0-18,17-17,-17 35,0-18,0 1,0-1,18-17,-1 35,-17-18,0 0,0-17,18 17,0 18,-18-35,0 17,0 1,0 17,0-18,0 18,17-17,-17 17,0-18,0 0,0 1,18-19,-18 19,0-1,18 0,-18 1,0-18,0 17,35 0,-35 18,18-17,-1 17,-17 0,18 0,-18-18,17 18,-17 0,36-18,-36 18,17 0,-17 0,18 0,0 0,-18 0,17-17,1 17,0 0,-1 0,1 0,0 0,-1 0,-17 0,18 0,-1 0,-17 0,18 0,-18 0,18 0,-1 0,1 0,0 0,-18 0,17 0,1 0,-18 0,18 0,-1 0,1 0,-18 0,17 17,-17-17,18 0,-18 0,18 0,-1 0,-17 0,18 0,-18 0,0 0,18 18,-18-18,17 0,1 0,-18 0,0 0,18 0,17 18,-35-1,35-17,-35 0,0 0,18 0,-18 18,17-18,1 0,-18 0,0 0,18 18,-18-18,35 17,-17 1,-1-1,-17-17,18 0,-18 18,18-18,-18 35,17-17,-17-18,18 18,-18 17,0-35,17 35,1-17,-18-1,0 19,18-19,-18 1,17 0,-17 35,0-18,0-17,0-1,36 18,-36 1,0-19,0 1,0 0,0-18,0 17,0 1,0 0,0-1,0 1,0 17,0-17,0-1,17 19,-17-36,0 17,0 19,0-19,0 1,0-1,0-17,0 36,0-19,0 1,0 17,0-17,0 0,-35-1,35 19,0-36,0 17,0 1,0-1,0 1,-18 0,18-1,-17 19,17-36,0 17,-18 1,18 0,-18-1,18 1,0-18,0 17,-35 19,35-19,-17 19,17-36,0 17,-18-17,18 18,0-18,0 18,-18-1,18 1,-17-1,-1 19,18-19,-35 1,35-18,0 18,-18-18,18 17,-18-17,1 18,-19-18,36 18,0-18,-17 0,-1 0,18 17,0-17,-35 0,17 0,1 18,-19-18,36 0,-17 0,17 0,-18 0,18 0,-18 0,1 0,17 0,-18 0,1 0,-1 0,-17-18,35 18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6136C-F08F-4FE3-8926-071BBD2865F0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39FAA-82DF-48A8-A6E7-EE5163CD30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85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39FAA-82DF-48A8-A6E7-EE5163CD309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773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147D4-F2FE-448D-ADA9-017DDE9D8B68}" type="datetimeFigureOut">
              <a:rPr lang="en-GB" smtClean="0"/>
              <a:pPr/>
              <a:t>13/01/2015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0F06F-5BE0-4FFE-95AD-656369584BD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ametrie.fr/television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customXml" Target="../ink/ink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customXml" Target="../ink/ink5.xml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3573016"/>
            <a:ext cx="7776864" cy="1440159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Modern and Contemporary France</a:t>
            </a:r>
            <a:r>
              <a:rPr lang="en-GB" dirty="0" smtClean="0">
                <a:latin typeface="Garamond" panose="02020404030301010803" pitchFamily="18" charset="0"/>
              </a:rPr>
              <a:t/>
            </a:r>
            <a:br>
              <a:rPr lang="en-GB" dirty="0" smtClean="0">
                <a:latin typeface="Garamond" panose="02020404030301010803" pitchFamily="18" charset="0"/>
              </a:rPr>
            </a:br>
            <a:r>
              <a:rPr lang="en-GB" dirty="0">
                <a:latin typeface="Garamond" panose="02020404030301010803" pitchFamily="18" charset="0"/>
              </a:rPr>
              <a:t/>
            </a:r>
            <a:br>
              <a:rPr lang="en-GB" dirty="0">
                <a:latin typeface="Garamond" panose="02020404030301010803" pitchFamily="18" charset="0"/>
              </a:rPr>
            </a:br>
            <a:r>
              <a:rPr lang="en-GB" sz="3100" b="1" dirty="0" smtClean="0">
                <a:latin typeface="Garamond" panose="02020404030301010803" pitchFamily="18" charset="0"/>
              </a:rPr>
              <a:t>Week 2, Term 2</a:t>
            </a:r>
            <a:br>
              <a:rPr lang="en-GB" sz="3100" b="1" dirty="0" smtClean="0">
                <a:latin typeface="Garamond" panose="02020404030301010803" pitchFamily="18" charset="0"/>
              </a:rPr>
            </a:br>
            <a:r>
              <a:rPr lang="en-GB" sz="3100" b="1" dirty="0" smtClean="0">
                <a:latin typeface="Garamond" panose="02020404030301010803" pitchFamily="18" charset="0"/>
              </a:rPr>
              <a:t>State Control of the Media II: Television from de Gaulle to </a:t>
            </a:r>
            <a:r>
              <a:rPr lang="en-GB" sz="3100" b="1" dirty="0" err="1" smtClean="0">
                <a:latin typeface="Garamond" panose="02020404030301010803" pitchFamily="18" charset="0"/>
              </a:rPr>
              <a:t>Hollande</a:t>
            </a:r>
            <a:r>
              <a:rPr lang="en-GB" sz="3100" dirty="0" smtClean="0">
                <a:latin typeface="Garamond" panose="02020404030301010803" pitchFamily="18" charset="0"/>
              </a:rPr>
              <a:t/>
            </a:r>
            <a:br>
              <a:rPr lang="en-GB" sz="3100" dirty="0" smtClean="0">
                <a:latin typeface="Garamond" panose="02020404030301010803" pitchFamily="18" charset="0"/>
              </a:rPr>
            </a:br>
            <a:r>
              <a:rPr lang="en-GB" sz="3100" dirty="0">
                <a:latin typeface="Garamond" panose="02020404030301010803" pitchFamily="18" charset="0"/>
              </a:rPr>
              <a:t/>
            </a:r>
            <a:br>
              <a:rPr lang="en-GB" sz="3100" dirty="0">
                <a:latin typeface="Garamond" panose="02020404030301010803" pitchFamily="18" charset="0"/>
              </a:rPr>
            </a:br>
            <a:r>
              <a:rPr lang="en-GB" sz="3100" dirty="0" smtClean="0">
                <a:latin typeface="Garamond" panose="02020404030301010803" pitchFamily="18" charset="0"/>
              </a:rPr>
              <a:t>David Lees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6409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Garamond" panose="02020404030301010803" pitchFamily="18" charset="0"/>
              </a:rPr>
              <a:t>Stage 4</a:t>
            </a:r>
            <a:r>
              <a:rPr lang="en-GB" sz="2400" b="1" dirty="0">
                <a:latin typeface="Garamond" panose="02020404030301010803" pitchFamily="18" charset="0"/>
              </a:rPr>
              <a:t>. </a:t>
            </a:r>
            <a:r>
              <a:rPr lang="en-GB" sz="2400" b="1" dirty="0" smtClean="0">
                <a:latin typeface="Garamond" panose="02020404030301010803" pitchFamily="18" charset="0"/>
              </a:rPr>
              <a:t>1981-1988: A </a:t>
            </a:r>
            <a:r>
              <a:rPr lang="en-GB" sz="2400" b="1" dirty="0" smtClean="0">
                <a:latin typeface="Garamond" panose="02020404030301010803" pitchFamily="18" charset="0"/>
              </a:rPr>
              <a:t>WATERSHED</a:t>
            </a:r>
            <a:endParaRPr lang="en-GB" sz="2400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 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a). End of direct State control over public broadcasting  (regulation taken over by ‘buffer’ institution: </a:t>
            </a:r>
            <a:endParaRPr lang="en-GB" sz="2000" dirty="0" smtClean="0">
              <a:latin typeface="Garamond" panose="02020404030301010803" pitchFamily="18" charset="0"/>
            </a:endParaRPr>
          </a:p>
          <a:p>
            <a:endParaRPr lang="en-GB" sz="2000" dirty="0" smtClean="0">
              <a:latin typeface="Garamond" panose="02020404030301010803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000" b="1" dirty="0" smtClean="0">
                <a:latin typeface="Garamond" panose="02020404030301010803" pitchFamily="18" charset="0"/>
              </a:rPr>
              <a:t>Haute </a:t>
            </a:r>
            <a:r>
              <a:rPr lang="en-GB" sz="2000" b="1" dirty="0" err="1" smtClean="0">
                <a:latin typeface="Garamond" panose="02020404030301010803" pitchFamily="18" charset="0"/>
              </a:rPr>
              <a:t>Autorité</a:t>
            </a:r>
            <a:r>
              <a:rPr lang="en-GB" sz="2000" b="1" dirty="0" smtClean="0">
                <a:latin typeface="Garamond" panose="02020404030301010803" pitchFamily="18" charset="0"/>
              </a:rPr>
              <a:t> de la Communication </a:t>
            </a:r>
            <a:r>
              <a:rPr lang="en-GB" sz="2000" b="1" dirty="0" err="1" smtClean="0">
                <a:latin typeface="Garamond" panose="02020404030301010803" pitchFamily="18" charset="0"/>
              </a:rPr>
              <a:t>audiovisuelle</a:t>
            </a:r>
            <a:r>
              <a:rPr lang="en-GB" sz="2000" dirty="0" smtClean="0">
                <a:latin typeface="Garamond" panose="02020404030301010803" pitchFamily="18" charset="0"/>
              </a:rPr>
              <a:t> (1982-1986)</a:t>
            </a:r>
          </a:p>
          <a:p>
            <a:pPr lvl="1">
              <a:buFont typeface="Arial" pitchFamily="34" charset="0"/>
              <a:buChar char="•"/>
            </a:pPr>
            <a:r>
              <a:rPr lang="en-GB" sz="2000" b="1" dirty="0" smtClean="0">
                <a:latin typeface="Garamond" panose="02020404030301010803" pitchFamily="18" charset="0"/>
              </a:rPr>
              <a:t>Commission </a:t>
            </a:r>
            <a:r>
              <a:rPr lang="en-GB" sz="2000" b="1" dirty="0" err="1" smtClean="0">
                <a:latin typeface="Garamond" panose="02020404030301010803" pitchFamily="18" charset="0"/>
              </a:rPr>
              <a:t>nationale</a:t>
            </a:r>
            <a:r>
              <a:rPr lang="en-GB" sz="2000" b="1" dirty="0" smtClean="0">
                <a:latin typeface="Garamond" panose="02020404030301010803" pitchFamily="18" charset="0"/>
              </a:rPr>
              <a:t> de la communication et des </a:t>
            </a:r>
            <a:r>
              <a:rPr lang="en-GB" sz="2000" b="1" dirty="0" err="1" smtClean="0">
                <a:latin typeface="Garamond" panose="02020404030301010803" pitchFamily="18" charset="0"/>
              </a:rPr>
              <a:t>libertés</a:t>
            </a:r>
            <a:r>
              <a:rPr lang="en-GB" sz="2000" dirty="0" smtClean="0">
                <a:latin typeface="Garamond" panose="02020404030301010803" pitchFamily="18" charset="0"/>
              </a:rPr>
              <a:t> (1986-1989)</a:t>
            </a:r>
          </a:p>
          <a:p>
            <a:pPr lvl="1">
              <a:buFont typeface="Arial" pitchFamily="34" charset="0"/>
              <a:buChar char="•"/>
            </a:pPr>
            <a:r>
              <a:rPr lang="en-GB" sz="2000" b="1" dirty="0" err="1" smtClean="0">
                <a:latin typeface="Garamond" panose="02020404030301010803" pitchFamily="18" charset="0"/>
              </a:rPr>
              <a:t>Conseil</a:t>
            </a:r>
            <a:r>
              <a:rPr lang="en-GB" sz="2000" b="1" dirty="0" smtClean="0">
                <a:latin typeface="Garamond" panose="02020404030301010803" pitchFamily="18" charset="0"/>
              </a:rPr>
              <a:t> </a:t>
            </a:r>
            <a:r>
              <a:rPr lang="en-GB" sz="2000" b="1" dirty="0" err="1" smtClean="0">
                <a:latin typeface="Garamond" panose="02020404030301010803" pitchFamily="18" charset="0"/>
              </a:rPr>
              <a:t>supérieur</a:t>
            </a:r>
            <a:r>
              <a:rPr lang="en-GB" sz="2000" b="1" dirty="0" smtClean="0">
                <a:latin typeface="Garamond" panose="02020404030301010803" pitchFamily="18" charset="0"/>
              </a:rPr>
              <a:t> de </a:t>
            </a:r>
            <a:r>
              <a:rPr lang="en-GB" sz="2000" b="1" dirty="0" err="1" smtClean="0">
                <a:latin typeface="Garamond" panose="02020404030301010803" pitchFamily="18" charset="0"/>
              </a:rPr>
              <a:t>l'audiovisuel</a:t>
            </a:r>
            <a:r>
              <a:rPr lang="en-GB" sz="2000" b="1" dirty="0" smtClean="0">
                <a:latin typeface="Garamond" panose="02020404030301010803" pitchFamily="18" charset="0"/>
              </a:rPr>
              <a:t> (CSA) </a:t>
            </a:r>
            <a:r>
              <a:rPr lang="en-GB" sz="2000" dirty="0" smtClean="0">
                <a:latin typeface="Garamond" panose="02020404030301010803" pitchFamily="18" charset="0"/>
              </a:rPr>
              <a:t>(1989 to present).</a:t>
            </a:r>
          </a:p>
          <a:p>
            <a:r>
              <a:rPr lang="en-GB" sz="2000" dirty="0" smtClean="0">
                <a:latin typeface="Garamond" panose="02020404030301010803" pitchFamily="18" charset="0"/>
              </a:rPr>
              <a:t> </a:t>
            </a:r>
          </a:p>
          <a:p>
            <a:r>
              <a:rPr lang="en-GB" sz="2000" dirty="0" smtClean="0">
                <a:latin typeface="Garamond" panose="02020404030301010803" pitchFamily="18" charset="0"/>
              </a:rPr>
              <a:t>b</a:t>
            </a:r>
            <a:r>
              <a:rPr lang="en-GB" sz="2000" dirty="0">
                <a:latin typeface="Garamond" panose="02020404030301010803" pitchFamily="18" charset="0"/>
              </a:rPr>
              <a:t>). End of State commercial monopoly over French TV and radio broadcasting  &gt;  first commercial channels</a:t>
            </a:r>
            <a:r>
              <a:rPr lang="en-GB" sz="2000" dirty="0" smtClean="0">
                <a:latin typeface="Garamond" panose="02020404030301010803" pitchFamily="18" charset="0"/>
              </a:rPr>
              <a:t>: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000" i="1" dirty="0" smtClean="0">
                <a:latin typeface="Garamond" panose="02020404030301010803" pitchFamily="18" charset="0"/>
              </a:rPr>
              <a:t>Canal</a:t>
            </a:r>
            <a:r>
              <a:rPr lang="en-GB" sz="2000" i="1" dirty="0">
                <a:latin typeface="Garamond" panose="02020404030301010803" pitchFamily="18" charset="0"/>
              </a:rPr>
              <a:t>+, La </a:t>
            </a:r>
            <a:r>
              <a:rPr lang="en-GB" sz="2000" i="1" dirty="0" err="1">
                <a:latin typeface="Garamond" panose="02020404030301010803" pitchFamily="18" charset="0"/>
              </a:rPr>
              <a:t>Cinq</a:t>
            </a:r>
            <a:r>
              <a:rPr lang="en-GB" sz="2000" dirty="0">
                <a:latin typeface="Garamond" panose="02020404030301010803" pitchFamily="18" charset="0"/>
              </a:rPr>
              <a:t> &amp; </a:t>
            </a:r>
            <a:r>
              <a:rPr lang="en-GB" sz="2000" i="1" dirty="0">
                <a:latin typeface="Garamond" panose="02020404030301010803" pitchFamily="18" charset="0"/>
              </a:rPr>
              <a:t>TV6</a:t>
            </a:r>
            <a:r>
              <a:rPr lang="en-GB" sz="2000" dirty="0">
                <a:latin typeface="Garamond" panose="02020404030301010803" pitchFamily="18" charset="0"/>
              </a:rPr>
              <a:t> (future M6) by 1986</a:t>
            </a:r>
          </a:p>
          <a:p>
            <a:pPr lvl="1">
              <a:buFont typeface="Arial" pitchFamily="34" charset="0"/>
              <a:buChar char="•"/>
            </a:pPr>
            <a:r>
              <a:rPr lang="en-GB" sz="2000" dirty="0" smtClean="0">
                <a:latin typeface="Garamond" panose="02020404030301010803" pitchFamily="18" charset="0"/>
              </a:rPr>
              <a:t>Privatisation </a:t>
            </a:r>
            <a:r>
              <a:rPr lang="en-GB" sz="2000" dirty="0">
                <a:latin typeface="Garamond" panose="02020404030301010803" pitchFamily="18" charset="0"/>
              </a:rPr>
              <a:t>of  </a:t>
            </a:r>
            <a:r>
              <a:rPr lang="en-GB" sz="2000" i="1" dirty="0">
                <a:latin typeface="Garamond" panose="02020404030301010803" pitchFamily="18" charset="0"/>
              </a:rPr>
              <a:t>TF1</a:t>
            </a:r>
            <a:r>
              <a:rPr lang="en-GB" sz="2000" dirty="0">
                <a:latin typeface="Garamond" panose="02020404030301010803" pitchFamily="18" charset="0"/>
              </a:rPr>
              <a:t> in 1987.</a:t>
            </a:r>
          </a:p>
          <a:p>
            <a:pPr lvl="1">
              <a:buFont typeface="Arial" pitchFamily="34" charset="0"/>
              <a:buChar char="•"/>
            </a:pPr>
            <a:r>
              <a:rPr lang="en-GB" sz="2000" dirty="0" smtClean="0">
                <a:latin typeface="Garamond" panose="02020404030301010803" pitchFamily="18" charset="0"/>
              </a:rPr>
              <a:t>Only </a:t>
            </a:r>
            <a:r>
              <a:rPr lang="en-GB" sz="2000" dirty="0">
                <a:latin typeface="Garamond" panose="02020404030301010803" pitchFamily="18" charset="0"/>
              </a:rPr>
              <a:t>remaining state channels were France 2 and FR3.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 </a:t>
            </a:r>
          </a:p>
          <a:p>
            <a:r>
              <a:rPr lang="en-GB" sz="2000" dirty="0" smtClean="0">
                <a:latin typeface="Garamond" panose="02020404030301010803" pitchFamily="18" charset="0"/>
              </a:rPr>
              <a:t>Continuing </a:t>
            </a:r>
            <a:r>
              <a:rPr lang="en-GB" sz="2000" dirty="0">
                <a:latin typeface="Garamond" panose="02020404030301010803" pitchFamily="18" charset="0"/>
              </a:rPr>
              <a:t>rise in volume of TV; intensification of ratings wars (‘</a:t>
            </a:r>
            <a:r>
              <a:rPr lang="en-GB" sz="2000" i="1" dirty="0">
                <a:latin typeface="Garamond" panose="02020404030301010803" pitchFamily="18" charset="0"/>
              </a:rPr>
              <a:t>la </a:t>
            </a:r>
            <a:r>
              <a:rPr lang="en-GB" sz="2000" i="1" dirty="0" err="1">
                <a:latin typeface="Garamond" panose="02020404030301010803" pitchFamily="18" charset="0"/>
              </a:rPr>
              <a:t>dictature</a:t>
            </a:r>
            <a:r>
              <a:rPr lang="en-GB" sz="2000" i="1" dirty="0">
                <a:latin typeface="Garamond" panose="02020404030301010803" pitchFamily="18" charset="0"/>
              </a:rPr>
              <a:t> de </a:t>
            </a:r>
            <a:r>
              <a:rPr lang="en-GB" sz="2000" i="1" dirty="0" err="1">
                <a:latin typeface="Garamond" panose="02020404030301010803" pitchFamily="18" charset="0"/>
              </a:rPr>
              <a:t>l’audimat</a:t>
            </a:r>
            <a:r>
              <a:rPr lang="en-GB" sz="2000" dirty="0">
                <a:latin typeface="Garamond" panose="02020404030301010803" pitchFamily="18" charset="0"/>
              </a:rPr>
              <a:t>’)</a:t>
            </a:r>
          </a:p>
          <a:p>
            <a:r>
              <a:rPr lang="en-GB" sz="2000" dirty="0" smtClean="0">
                <a:latin typeface="Garamond" panose="02020404030301010803" pitchFamily="18" charset="0"/>
                <a:sym typeface="Wingdings"/>
              </a:rPr>
              <a:t></a:t>
            </a:r>
            <a:r>
              <a:rPr lang="en-GB" sz="2000" dirty="0" smtClean="0">
                <a:latin typeface="Garamond" panose="02020404030301010803" pitchFamily="18" charset="0"/>
              </a:rPr>
              <a:t> </a:t>
            </a:r>
            <a:r>
              <a:rPr lang="en-GB" sz="2000" dirty="0">
                <a:latin typeface="Garamond" panose="02020404030301010803" pitchFamily="18" charset="0"/>
              </a:rPr>
              <a:t>1991: Collapse of </a:t>
            </a:r>
            <a:r>
              <a:rPr lang="en-GB" sz="2000" i="1" dirty="0">
                <a:latin typeface="Garamond" panose="02020404030301010803" pitchFamily="18" charset="0"/>
              </a:rPr>
              <a:t>La </a:t>
            </a:r>
            <a:r>
              <a:rPr lang="en-GB" sz="2000" i="1" dirty="0" err="1">
                <a:latin typeface="Garamond" panose="02020404030301010803" pitchFamily="18" charset="0"/>
              </a:rPr>
              <a:t>Cinq</a:t>
            </a:r>
            <a:r>
              <a:rPr lang="en-GB" sz="2000" dirty="0">
                <a:latin typeface="Garamond" panose="02020404030301010803" pitchFamily="18" charset="0"/>
              </a:rPr>
              <a:t> (‘</a:t>
            </a:r>
            <a:r>
              <a:rPr lang="en-GB" sz="2000" dirty="0" err="1">
                <a:latin typeface="Garamond" panose="02020404030301010803" pitchFamily="18" charset="0"/>
              </a:rPr>
              <a:t>toutes</a:t>
            </a:r>
            <a:r>
              <a:rPr lang="en-GB" sz="2000" dirty="0">
                <a:latin typeface="Garamond" panose="02020404030301010803" pitchFamily="18" charset="0"/>
              </a:rPr>
              <a:t> les </a:t>
            </a:r>
            <a:r>
              <a:rPr lang="en-GB" sz="2000" dirty="0" err="1">
                <a:latin typeface="Garamond" panose="02020404030301010803" pitchFamily="18" charset="0"/>
              </a:rPr>
              <a:t>chaînes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  <a:r>
              <a:rPr lang="en-GB" sz="2000" dirty="0" err="1">
                <a:latin typeface="Garamond" panose="02020404030301010803" pitchFamily="18" charset="0"/>
              </a:rPr>
              <a:t>sont</a:t>
            </a:r>
            <a:r>
              <a:rPr lang="en-GB" sz="2000" dirty="0">
                <a:latin typeface="Garamond" panose="02020404030301010803" pitchFamily="18" charset="0"/>
              </a:rPr>
              <a:t> </a:t>
            </a:r>
            <a:r>
              <a:rPr lang="en-GB" sz="2000" dirty="0" err="1">
                <a:latin typeface="Garamond" panose="02020404030301010803" pitchFamily="18" charset="0"/>
              </a:rPr>
              <a:t>mortelles</a:t>
            </a:r>
            <a:r>
              <a:rPr lang="en-GB" sz="2000" dirty="0">
                <a:latin typeface="Garamond" panose="02020404030301010803" pitchFamily="18" charset="0"/>
              </a:rPr>
              <a:t>...’)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76672"/>
            <a:ext cx="4752528" cy="45149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530120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Garamond" panose="02020404030301010803" pitchFamily="18" charset="0"/>
              </a:rPr>
              <a:t>Jack Lang, Minister for Culture, 1981-86; 1988-92</a:t>
            </a:r>
            <a:endParaRPr lang="en-GB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633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56895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Garamond" panose="02020404030301010803" pitchFamily="18" charset="0"/>
              </a:rPr>
              <a:t>Stage 5</a:t>
            </a:r>
            <a:r>
              <a:rPr lang="en-GB" sz="2800" b="1" dirty="0">
                <a:latin typeface="Garamond" panose="02020404030301010803" pitchFamily="18" charset="0"/>
              </a:rPr>
              <a:t>.</a:t>
            </a:r>
            <a:r>
              <a:rPr lang="en-GB" sz="2800" dirty="0">
                <a:latin typeface="Garamond" panose="02020404030301010803" pitchFamily="18" charset="0"/>
              </a:rPr>
              <a:t> </a:t>
            </a:r>
            <a:r>
              <a:rPr lang="en-GB" sz="2800" b="1" dirty="0" smtClean="0">
                <a:latin typeface="Garamond" panose="02020404030301010803" pitchFamily="18" charset="0"/>
              </a:rPr>
              <a:t>ca. </a:t>
            </a:r>
            <a:r>
              <a:rPr lang="en-GB" sz="2800" b="1" dirty="0">
                <a:latin typeface="Garamond" panose="02020404030301010803" pitchFamily="18" charset="0"/>
              </a:rPr>
              <a:t>1992-2005.</a:t>
            </a:r>
            <a:r>
              <a:rPr lang="en-GB" sz="2400" dirty="0">
                <a:latin typeface="Garamond" panose="02020404030301010803" pitchFamily="18" charset="0"/>
              </a:rPr>
              <a:t>  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 </a:t>
            </a:r>
            <a:endParaRPr lang="en-GB" sz="2400" dirty="0">
              <a:latin typeface="Garamond" panose="02020404030301010803" pitchFamily="18" charset="0"/>
            </a:endParaRPr>
          </a:p>
          <a:p>
            <a:r>
              <a:rPr lang="en-GB" sz="2400" dirty="0">
                <a:latin typeface="Garamond" panose="02020404030301010803" pitchFamily="18" charset="0"/>
              </a:rPr>
              <a:t>a). Multiplication/fragmentation of </a:t>
            </a:r>
            <a:r>
              <a:rPr lang="en-GB" sz="2400" dirty="0" err="1">
                <a:latin typeface="Garamond" panose="02020404030301010803" pitchFamily="18" charset="0"/>
              </a:rPr>
              <a:t>audiovisual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dirty="0" smtClean="0">
                <a:latin typeface="Garamond" panose="02020404030301010803" pitchFamily="18" charset="0"/>
              </a:rPr>
              <a:t>media</a:t>
            </a:r>
            <a:endParaRPr lang="en-GB" sz="2400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 </a:t>
            </a:r>
          </a:p>
          <a:p>
            <a:pPr lvl="1">
              <a:buFont typeface="Arial" pitchFamily="34" charset="0"/>
              <a:buChar char="•"/>
            </a:pPr>
            <a:r>
              <a:rPr lang="en-GB" sz="2000" dirty="0" smtClean="0">
                <a:latin typeface="Garamond" panose="02020404030301010803" pitchFamily="18" charset="0"/>
              </a:rPr>
              <a:t>Satellite bouquets (only remaining one now </a:t>
            </a:r>
            <a:r>
              <a:rPr lang="en-GB" sz="2000" dirty="0" err="1" smtClean="0">
                <a:latin typeface="Garamond" panose="02020404030301010803" pitchFamily="18" charset="0"/>
              </a:rPr>
              <a:t>CanelSatellite</a:t>
            </a:r>
            <a:r>
              <a:rPr lang="en-GB" sz="2000" dirty="0" smtClean="0">
                <a:latin typeface="Garamond" panose="02020404030301010803" pitchFamily="18" charset="0"/>
              </a:rPr>
              <a:t>)</a:t>
            </a:r>
            <a:endParaRPr lang="en-GB" sz="2000" dirty="0">
              <a:latin typeface="Garamond" panose="02020404030301010803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000" dirty="0" smtClean="0">
                <a:latin typeface="Garamond" panose="02020404030301010803" pitchFamily="18" charset="0"/>
              </a:rPr>
              <a:t>Cable and </a:t>
            </a:r>
            <a:r>
              <a:rPr lang="en-GB" sz="2000" dirty="0">
                <a:latin typeface="Garamond" panose="02020404030301010803" pitchFamily="18" charset="0"/>
              </a:rPr>
              <a:t>broadband </a:t>
            </a:r>
            <a:r>
              <a:rPr lang="en-GB" sz="2000" dirty="0" smtClean="0">
                <a:latin typeface="Garamond" panose="02020404030301010803" pitchFamily="18" charset="0"/>
              </a:rPr>
              <a:t>provision </a:t>
            </a:r>
            <a:r>
              <a:rPr lang="en-GB" sz="2000" dirty="0" err="1" smtClean="0">
                <a:latin typeface="Garamond" panose="02020404030301010803" pitchFamily="18" charset="0"/>
              </a:rPr>
              <a:t>provision</a:t>
            </a:r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	</a:t>
            </a:r>
          </a:p>
          <a:p>
            <a:r>
              <a:rPr lang="en-GB" sz="2400" dirty="0">
                <a:latin typeface="Garamond" panose="02020404030301010803" pitchFamily="18" charset="0"/>
              </a:rPr>
              <a:t>b). Governmental efforts to strengthen identity of public service pole of broadcasting</a:t>
            </a:r>
            <a:r>
              <a:rPr lang="en-GB" sz="2400" dirty="0" smtClean="0">
                <a:latin typeface="Garamond" panose="02020404030301010803" pitchFamily="18" charset="0"/>
              </a:rPr>
              <a:t>: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Launching of cultural channel </a:t>
            </a:r>
            <a:r>
              <a:rPr lang="en-GB" sz="2000" i="1" dirty="0">
                <a:latin typeface="Garamond" panose="02020404030301010803" pitchFamily="18" charset="0"/>
              </a:rPr>
              <a:t>Arte</a:t>
            </a:r>
            <a:r>
              <a:rPr lang="en-GB" sz="2000" dirty="0">
                <a:latin typeface="Garamond" panose="02020404030301010803" pitchFamily="18" charset="0"/>
              </a:rPr>
              <a:t> (1992) and educational channel </a:t>
            </a:r>
            <a:r>
              <a:rPr lang="en-GB" sz="2000" i="1" dirty="0">
                <a:latin typeface="Garamond" panose="02020404030301010803" pitchFamily="18" charset="0"/>
              </a:rPr>
              <a:t>La </a:t>
            </a:r>
            <a:r>
              <a:rPr lang="en-GB" sz="2000" i="1" dirty="0" err="1">
                <a:latin typeface="Garamond" panose="02020404030301010803" pitchFamily="18" charset="0"/>
              </a:rPr>
              <a:t>Cinquième</a:t>
            </a:r>
            <a:r>
              <a:rPr lang="en-GB" sz="2000" i="1" dirty="0">
                <a:latin typeface="Garamond" panose="02020404030301010803" pitchFamily="18" charset="0"/>
              </a:rPr>
              <a:t> </a:t>
            </a:r>
            <a:r>
              <a:rPr lang="en-GB" sz="2000" dirty="0">
                <a:latin typeface="Garamond" panose="02020404030301010803" pitchFamily="18" charset="0"/>
              </a:rPr>
              <a:t>(1994) [subsequently renamed </a:t>
            </a:r>
            <a:r>
              <a:rPr lang="en-GB" sz="2000" i="1" dirty="0">
                <a:latin typeface="Garamond" panose="02020404030301010803" pitchFamily="18" charset="0"/>
              </a:rPr>
              <a:t>France </a:t>
            </a:r>
            <a:r>
              <a:rPr lang="en-GB" sz="2000" i="1" dirty="0" err="1">
                <a:latin typeface="Garamond" panose="02020404030301010803" pitchFamily="18" charset="0"/>
              </a:rPr>
              <a:t>Cinq</a:t>
            </a:r>
            <a:r>
              <a:rPr lang="en-GB" sz="2000" dirty="0">
                <a:latin typeface="Garamond" panose="02020404030301010803" pitchFamily="18" charset="0"/>
              </a:rPr>
              <a:t> from 2002</a:t>
            </a:r>
            <a:r>
              <a:rPr lang="en-GB" sz="2000" dirty="0" smtClean="0">
                <a:latin typeface="Garamond" panose="02020404030301010803" pitchFamily="18" charset="0"/>
              </a:rPr>
              <a:t>]</a:t>
            </a:r>
          </a:p>
          <a:p>
            <a:pPr lvl="1">
              <a:buFont typeface="Arial" pitchFamily="34" charset="0"/>
              <a:buChar char="•"/>
            </a:pPr>
            <a:endParaRPr lang="en-GB" sz="2000" dirty="0">
              <a:latin typeface="Garamond" panose="02020404030301010803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000" i="1" dirty="0">
                <a:latin typeface="Garamond" panose="02020404030301010803" pitchFamily="18" charset="0"/>
              </a:rPr>
              <a:t>France 2, France 3 </a:t>
            </a:r>
            <a:r>
              <a:rPr lang="en-GB" sz="2000" dirty="0">
                <a:latin typeface="Garamond" panose="02020404030301010803" pitchFamily="18" charset="0"/>
              </a:rPr>
              <a:t>and </a:t>
            </a:r>
            <a:r>
              <a:rPr lang="en-GB" sz="2000" i="1" dirty="0">
                <a:latin typeface="Garamond" panose="02020404030301010803" pitchFamily="18" charset="0"/>
              </a:rPr>
              <a:t>La </a:t>
            </a:r>
            <a:r>
              <a:rPr lang="en-GB" sz="2000" i="1" dirty="0" err="1">
                <a:latin typeface="Garamond" panose="02020404030301010803" pitchFamily="18" charset="0"/>
              </a:rPr>
              <a:t>Cinquième</a:t>
            </a:r>
            <a:r>
              <a:rPr lang="en-GB" sz="2000" dirty="0">
                <a:latin typeface="Garamond" panose="02020404030301010803" pitchFamily="18" charset="0"/>
              </a:rPr>
              <a:t> brought together under a common holding company </a:t>
            </a:r>
            <a:r>
              <a:rPr lang="en-GB" sz="2000" i="1" dirty="0">
                <a:latin typeface="Garamond" panose="02020404030301010803" pitchFamily="18" charset="0"/>
              </a:rPr>
              <a:t>France-</a:t>
            </a:r>
            <a:r>
              <a:rPr lang="en-GB" sz="2000" i="1" dirty="0" err="1">
                <a:latin typeface="Garamond" panose="02020404030301010803" pitchFamily="18" charset="0"/>
              </a:rPr>
              <a:t>télévisions</a:t>
            </a:r>
            <a:r>
              <a:rPr lang="en-GB" sz="2000" dirty="0">
                <a:latin typeface="Garamond" panose="02020404030301010803" pitchFamily="18" charset="0"/>
              </a:rPr>
              <a:t> (2000); now also includes </a:t>
            </a:r>
            <a:r>
              <a:rPr lang="en-GB" sz="2000" i="1" dirty="0">
                <a:latin typeface="Garamond" panose="02020404030301010803" pitchFamily="18" charset="0"/>
              </a:rPr>
              <a:t>France 4</a:t>
            </a:r>
            <a:r>
              <a:rPr lang="en-GB" sz="2000" dirty="0">
                <a:latin typeface="Garamond" panose="02020404030301010803" pitchFamily="18" charset="0"/>
              </a:rPr>
              <a:t> (TNT channel</a:t>
            </a:r>
            <a:r>
              <a:rPr lang="en-GB" sz="2000" dirty="0" smtClean="0">
                <a:latin typeface="Garamond" panose="02020404030301010803" pitchFamily="18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endParaRPr lang="en-GB" sz="2000" dirty="0">
              <a:latin typeface="Garamond" panose="02020404030301010803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Reduction of advertising on public channels from 12 to 10 </a:t>
            </a:r>
            <a:r>
              <a:rPr lang="en-GB" sz="2000" dirty="0" err="1">
                <a:latin typeface="Garamond" panose="02020404030301010803" pitchFamily="18" charset="0"/>
              </a:rPr>
              <a:t>mins</a:t>
            </a:r>
            <a:r>
              <a:rPr lang="en-GB" sz="2000" dirty="0">
                <a:latin typeface="Garamond" panose="02020404030301010803" pitchFamily="18" charset="0"/>
              </a:rPr>
              <a:t> (2000), then to 8 </a:t>
            </a:r>
            <a:r>
              <a:rPr lang="en-GB" sz="2000" dirty="0" err="1">
                <a:latin typeface="Garamond" panose="02020404030301010803" pitchFamily="18" charset="0"/>
              </a:rPr>
              <a:t>mins</a:t>
            </a:r>
            <a:r>
              <a:rPr lang="en-GB" sz="2000" dirty="0">
                <a:latin typeface="Garamond" panose="02020404030301010803" pitchFamily="18" charset="0"/>
              </a:rPr>
              <a:t> (2001</a:t>
            </a:r>
            <a:r>
              <a:rPr lang="en-GB" sz="2000" dirty="0" smtClean="0">
                <a:latin typeface="Garamond" panose="02020404030301010803" pitchFamily="18" charset="0"/>
              </a:rPr>
              <a:t>).</a:t>
            </a:r>
            <a:endParaRPr lang="en-GB" sz="20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784887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Garamond" panose="02020404030301010803" pitchFamily="18" charset="0"/>
              </a:rPr>
              <a:t>Stage 6</a:t>
            </a:r>
            <a:r>
              <a:rPr lang="en-GB" sz="2800" b="1" dirty="0">
                <a:latin typeface="Garamond" panose="02020404030301010803" pitchFamily="18" charset="0"/>
              </a:rPr>
              <a:t>. 2005 – </a:t>
            </a:r>
            <a:r>
              <a:rPr lang="en-GB" sz="2800" b="1" dirty="0" smtClean="0">
                <a:latin typeface="Garamond" panose="02020404030301010803" pitchFamily="18" charset="0"/>
              </a:rPr>
              <a:t>2014</a:t>
            </a:r>
            <a:endParaRPr lang="en-GB" sz="2800" dirty="0">
              <a:latin typeface="Garamond" panose="02020404030301010803" pitchFamily="18" charset="0"/>
            </a:endParaRPr>
          </a:p>
          <a:p>
            <a:endParaRPr lang="en-GB" dirty="0" smtClean="0">
              <a:latin typeface="Garamond" panose="02020404030301010803" pitchFamily="18" charset="0"/>
            </a:endParaRP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dirty="0" smtClean="0">
                <a:latin typeface="Garamond" panose="02020404030301010803" pitchFamily="18" charset="0"/>
              </a:rPr>
              <a:t>2005</a:t>
            </a:r>
            <a:r>
              <a:rPr lang="en-GB" sz="2000" dirty="0">
                <a:latin typeface="Garamond" panose="02020404030301010803" pitchFamily="18" charset="0"/>
              </a:rPr>
              <a:t>: Launch of </a:t>
            </a:r>
            <a:r>
              <a:rPr lang="en-GB" sz="2000" i="1" dirty="0" err="1">
                <a:latin typeface="Garamond" panose="02020404030301010803" pitchFamily="18" charset="0"/>
              </a:rPr>
              <a:t>télévision</a:t>
            </a:r>
            <a:r>
              <a:rPr lang="en-GB" sz="2000" i="1" dirty="0">
                <a:latin typeface="Garamond" panose="02020404030301010803" pitchFamily="18" charset="0"/>
              </a:rPr>
              <a:t> </a:t>
            </a:r>
            <a:r>
              <a:rPr lang="en-GB" sz="2000" i="1" dirty="0" err="1">
                <a:latin typeface="Garamond" panose="02020404030301010803" pitchFamily="18" charset="0"/>
              </a:rPr>
              <a:t>numérique</a:t>
            </a:r>
            <a:r>
              <a:rPr lang="en-GB" sz="2000" i="1" dirty="0">
                <a:latin typeface="Garamond" panose="02020404030301010803" pitchFamily="18" charset="0"/>
              </a:rPr>
              <a:t> </a:t>
            </a:r>
            <a:r>
              <a:rPr lang="en-GB" sz="2000" i="1" dirty="0" err="1">
                <a:latin typeface="Garamond" panose="02020404030301010803" pitchFamily="18" charset="0"/>
              </a:rPr>
              <a:t>terrestre</a:t>
            </a:r>
            <a:r>
              <a:rPr lang="en-GB" sz="2000" i="1" dirty="0">
                <a:latin typeface="Garamond" panose="02020404030301010803" pitchFamily="18" charset="0"/>
              </a:rPr>
              <a:t> (TNT)</a:t>
            </a:r>
            <a:r>
              <a:rPr lang="en-GB" sz="2000" dirty="0">
                <a:latin typeface="Garamond" panose="02020404030301010803" pitchFamily="18" charset="0"/>
              </a:rPr>
              <a:t>. CSA chooses channels </a:t>
            </a:r>
            <a:r>
              <a:rPr lang="en-GB" sz="2000" dirty="0" smtClean="0">
                <a:latin typeface="Garamond" panose="02020404030301010803" pitchFamily="18" charset="0"/>
              </a:rPr>
              <a:t>(18 </a:t>
            </a:r>
            <a:r>
              <a:rPr lang="en-GB" sz="2000" dirty="0">
                <a:latin typeface="Garamond" panose="02020404030301010803" pitchFamily="18" charset="0"/>
              </a:rPr>
              <a:t>free </a:t>
            </a:r>
            <a:r>
              <a:rPr lang="en-GB" sz="2000" dirty="0" smtClean="0">
                <a:latin typeface="Garamond" panose="02020404030301010803" pitchFamily="18" charset="0"/>
              </a:rPr>
              <a:t>channels, with 5 public channels plus 2 parliamentary channels); </a:t>
            </a:r>
            <a:r>
              <a:rPr lang="en-GB" sz="2000" dirty="0">
                <a:latin typeface="Garamond" panose="02020404030301010803" pitchFamily="18" charset="0"/>
              </a:rPr>
              <a:t>85% coverage by 2008</a:t>
            </a:r>
            <a:r>
              <a:rPr lang="en-GB" sz="2000" dirty="0" smtClean="0">
                <a:latin typeface="Garamond" panose="02020404030301010803" pitchFamily="18" charset="0"/>
              </a:rPr>
              <a:t>.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dirty="0" smtClean="0">
                <a:latin typeface="Garamond" panose="02020404030301010803" pitchFamily="18" charset="0"/>
              </a:rPr>
              <a:t>Generalization of converging ‘screen culture’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pPr lvl="0"/>
            <a:r>
              <a:rPr lang="en-GB" sz="2000" dirty="0">
                <a:solidFill>
                  <a:prstClr val="black"/>
                </a:solidFill>
                <a:latin typeface="Garamond" panose="02020404030301010803" pitchFamily="18" charset="0"/>
              </a:rPr>
              <a:t>Sarkozy’s </a:t>
            </a:r>
            <a:r>
              <a:rPr lang="en-GB" sz="2000" dirty="0" err="1">
                <a:solidFill>
                  <a:prstClr val="black"/>
                </a:solidFill>
                <a:latin typeface="Garamond" panose="02020404030301010803" pitchFamily="18" charset="0"/>
              </a:rPr>
              <a:t>audiovisual</a:t>
            </a:r>
            <a:r>
              <a:rPr lang="en-GB" sz="2000" dirty="0">
                <a:solidFill>
                  <a:prstClr val="black"/>
                </a:solidFill>
                <a:latin typeface="Garamond" panose="02020404030301010803" pitchFamily="18" charset="0"/>
              </a:rPr>
              <a:t> reforms of 2008:</a:t>
            </a:r>
          </a:p>
          <a:p>
            <a:pPr lvl="0"/>
            <a:endParaRPr lang="en-GB" sz="2000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lvl="1"/>
            <a:r>
              <a:rPr lang="en-GB" sz="2000" dirty="0">
                <a:solidFill>
                  <a:prstClr val="black"/>
                </a:solidFill>
                <a:latin typeface="Garamond" panose="02020404030301010803" pitchFamily="18" charset="0"/>
              </a:rPr>
              <a:t>Abolishing advertising on State television programmes in evenings (from 2009)</a:t>
            </a:r>
          </a:p>
          <a:p>
            <a:pPr lvl="1"/>
            <a:endParaRPr lang="en-GB" sz="2000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lvl="1"/>
            <a:r>
              <a:rPr lang="en-GB" sz="2000" dirty="0">
                <a:solidFill>
                  <a:prstClr val="black"/>
                </a:solidFill>
                <a:latin typeface="Garamond" panose="02020404030301010803" pitchFamily="18" charset="0"/>
              </a:rPr>
              <a:t>Nomination of head of </a:t>
            </a:r>
            <a:r>
              <a:rPr lang="en-GB" sz="2000" i="1" dirty="0">
                <a:solidFill>
                  <a:prstClr val="black"/>
                </a:solidFill>
                <a:latin typeface="Garamond" panose="02020404030301010803" pitchFamily="18" charset="0"/>
              </a:rPr>
              <a:t>France </a:t>
            </a:r>
            <a:r>
              <a:rPr lang="en-GB" sz="2000" i="1" dirty="0" err="1">
                <a:solidFill>
                  <a:prstClr val="black"/>
                </a:solidFill>
                <a:latin typeface="Garamond" panose="02020404030301010803" pitchFamily="18" charset="0"/>
              </a:rPr>
              <a:t>Télévisions</a:t>
            </a:r>
            <a:r>
              <a:rPr lang="en-GB" sz="2000" dirty="0">
                <a:solidFill>
                  <a:prstClr val="black"/>
                </a:solidFill>
                <a:latin typeface="Garamond" panose="02020404030301010803" pitchFamily="18" charset="0"/>
              </a:rPr>
              <a:t> by President of </a:t>
            </a:r>
            <a:r>
              <a:rPr lang="en-GB" sz="2000" dirty="0" smtClean="0">
                <a:solidFill>
                  <a:prstClr val="black"/>
                </a:solidFill>
                <a:latin typeface="Garamond" panose="02020404030301010803" pitchFamily="18" charset="0"/>
              </a:rPr>
              <a:t>Republic (subsequently revoked in 2013)</a:t>
            </a:r>
            <a:endParaRPr lang="en-GB" sz="2000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94" y="836712"/>
            <a:ext cx="8819414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5840" y="2425680"/>
              <a:ext cx="6331320" cy="2584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2416320"/>
                <a:ext cx="6350040" cy="260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3454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ORD FOLDERS\mcf\mcf media\for 2011 2012 lecture\tv players0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50" y="260648"/>
            <a:ext cx="8902266" cy="554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20072" y="6165304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prstClr val="black"/>
                </a:solidFill>
              </a:rPr>
              <a:t>Source: Balle, Médias et Sociétés, 2011, p. </a:t>
            </a:r>
            <a:r>
              <a:rPr lang="en-GB" sz="1200" smtClean="0">
                <a:solidFill>
                  <a:prstClr val="black"/>
                </a:solidFill>
              </a:rPr>
              <a:t>437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420398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WORD FOLDERS\mcf\mcf media\for 2011 2012 lecture\channel aud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5684"/>
            <a:ext cx="7294609" cy="651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6381328"/>
            <a:ext cx="4198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Source: Balle, Médias et Sociétés, 2011, p. 716</a:t>
            </a:r>
            <a:endParaRPr lang="en-GB" sz="120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57440" y="1678680"/>
              <a:ext cx="6208200" cy="2814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8080" y="1669320"/>
                <a:ext cx="6226920" cy="2833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2310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163" y="1027113"/>
            <a:ext cx="8574087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/>
              <a:t>Television in France, January 2011  (Médiamétrie figures)</a:t>
            </a:r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1419225"/>
            <a:ext cx="7591425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47667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TV viewing figures (31 Oct to 6 Nov 2011). [Source: Mediametrie –</a:t>
            </a:r>
          </a:p>
          <a:p>
            <a:r>
              <a:rPr lang="en-GB"/>
              <a:t> </a:t>
            </a:r>
            <a:r>
              <a:rPr lang="en-GB">
                <a:hlinkClick r:id="rId3"/>
              </a:rPr>
              <a:t>http://www.mediametrie.fr/television</a:t>
            </a:r>
            <a:r>
              <a:rPr lang="en-GB" smtClean="0">
                <a:hlinkClick r:id="rId3"/>
              </a:rPr>
              <a:t>/</a:t>
            </a:r>
            <a:r>
              <a:rPr lang="en-GB" smtClean="0"/>
              <a:t> </a:t>
            </a:r>
            <a:endParaRPr lang="en-GB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486400" y="3557520"/>
              <a:ext cx="829080" cy="964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77040" y="3548160"/>
                <a:ext cx="847800" cy="98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4076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19" y="183372"/>
            <a:ext cx="6753788" cy="634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950880" y="164160"/>
              <a:ext cx="929160" cy="133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1520" y="154800"/>
                <a:ext cx="947880" cy="135504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/>
          <p:cNvSpPr txBox="1"/>
          <p:nvPr/>
        </p:nvSpPr>
        <p:spPr>
          <a:xfrm>
            <a:off x="7164288" y="2204864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TV viewing figures (31 Oct to 6 Nov 2011)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6032520" y="63360"/>
              <a:ext cx="794160" cy="1499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23160" y="54000"/>
                <a:ext cx="812880" cy="151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279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Lecture outline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Introduction: French television viewed by the British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Development of television in France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State control of the television in France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Conclusions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4364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5767279" cy="662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88224" y="1196752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Figures from </a:t>
            </a:r>
          </a:p>
          <a:p>
            <a:r>
              <a:rPr lang="en-GB" sz="1400"/>
              <a:t>http://www.mediametrie.fr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14400" y="2660760"/>
              <a:ext cx="3829320" cy="1562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5040" y="2651400"/>
                <a:ext cx="3848040" cy="158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911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Conclusions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Garamond" panose="02020404030301010803" pitchFamily="18" charset="0"/>
              </a:rPr>
              <a:t>Change in viewing patterns and behaviour of French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More subtle State control?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Television still one of many art forms in France, still lacks same status and quality of British TV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665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Garamond" panose="02020404030301010803" pitchFamily="18" charset="0"/>
              </a:rPr>
              <a:t>Introduction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‘The </a:t>
            </a:r>
            <a:r>
              <a:rPr lang="en-GB" dirty="0">
                <a:latin typeface="Garamond" panose="02020404030301010803" pitchFamily="18" charset="0"/>
              </a:rPr>
              <a:t>British are excellent watchers and makers of television. The French, on the other hand, with their love of grand ideas and their contempt for reality, make execrable television</a:t>
            </a:r>
            <a:r>
              <a:rPr lang="en-GB" dirty="0" smtClean="0">
                <a:latin typeface="Garamond" panose="02020404030301010803" pitchFamily="18" charset="0"/>
              </a:rPr>
              <a:t>.’</a:t>
            </a:r>
          </a:p>
          <a:p>
            <a:pPr marL="0" indent="0">
              <a:buNone/>
            </a:pPr>
            <a:r>
              <a:rPr lang="en-GB" dirty="0" smtClean="0">
                <a:latin typeface="Garamond" panose="02020404030301010803" pitchFamily="18" charset="0"/>
              </a:rPr>
              <a:t>Lucy </a:t>
            </a:r>
            <a:r>
              <a:rPr lang="en-GB" dirty="0" err="1" smtClean="0">
                <a:latin typeface="Garamond" panose="02020404030301010803" pitchFamily="18" charset="0"/>
              </a:rPr>
              <a:t>Wadham</a:t>
            </a:r>
            <a:r>
              <a:rPr lang="en-GB" dirty="0" smtClean="0">
                <a:latin typeface="Garamond" panose="02020404030301010803" pitchFamily="18" charset="0"/>
              </a:rPr>
              <a:t>, </a:t>
            </a:r>
            <a:r>
              <a:rPr lang="en-GB" i="1" dirty="0" smtClean="0">
                <a:latin typeface="Garamond" panose="02020404030301010803" pitchFamily="18" charset="0"/>
              </a:rPr>
              <a:t>The Secret Life of France </a:t>
            </a:r>
            <a:r>
              <a:rPr lang="en-GB" dirty="0" smtClean="0">
                <a:latin typeface="Garamond" panose="02020404030301010803" pitchFamily="18" charset="0"/>
              </a:rPr>
              <a:t>(London: Faber and Faber, 2009)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536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Development of French television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 smtClean="0">
                <a:latin typeface="Garamond" panose="02020404030301010803" pitchFamily="18" charset="0"/>
              </a:rPr>
              <a:t>1950s (Fourth Republic): very little take-up</a:t>
            </a:r>
          </a:p>
          <a:p>
            <a:r>
              <a:rPr lang="en-GB" sz="2800" dirty="0" smtClean="0">
                <a:latin typeface="Garamond" panose="02020404030301010803" pitchFamily="18" charset="0"/>
              </a:rPr>
              <a:t>1960s-70s (de Gaulle/Pompidou): increase in popularity; heavy State control</a:t>
            </a:r>
          </a:p>
          <a:p>
            <a:r>
              <a:rPr lang="en-GB" sz="2800" dirty="0" smtClean="0">
                <a:latin typeface="Garamond" panose="02020404030301010803" pitchFamily="18" charset="0"/>
              </a:rPr>
              <a:t>1970s-1980s (Giscard d’Estaing): move towards diversity; less State control</a:t>
            </a:r>
          </a:p>
          <a:p>
            <a:r>
              <a:rPr lang="en-GB" sz="2800" dirty="0" smtClean="0">
                <a:latin typeface="Garamond" panose="02020404030301010803" pitchFamily="18" charset="0"/>
              </a:rPr>
              <a:t>1980s-1990s (Mitterrand): Privatisation of some channels; buffer organisation for State control</a:t>
            </a:r>
          </a:p>
          <a:p>
            <a:r>
              <a:rPr lang="en-GB" sz="2800" dirty="0" smtClean="0">
                <a:latin typeface="Garamond" panose="02020404030301010803" pitchFamily="18" charset="0"/>
              </a:rPr>
              <a:t>1990s-2000s (Mitterrand/Chirac): Increasing diversity, changes in nature of ‘buffer’ organisation</a:t>
            </a:r>
          </a:p>
          <a:p>
            <a:r>
              <a:rPr lang="en-GB" sz="2800" dirty="0" smtClean="0">
                <a:latin typeface="Garamond" panose="02020404030301010803" pitchFamily="18" charset="0"/>
              </a:rPr>
              <a:t>2000s-2010s (Sarkozy/</a:t>
            </a:r>
            <a:r>
              <a:rPr lang="en-GB" sz="2800" dirty="0" err="1" smtClean="0">
                <a:latin typeface="Garamond" panose="02020404030301010803" pitchFamily="18" charset="0"/>
              </a:rPr>
              <a:t>Hollande</a:t>
            </a:r>
            <a:r>
              <a:rPr lang="en-GB" sz="2800" dirty="0" smtClean="0">
                <a:latin typeface="Garamond" panose="02020404030301010803" pitchFamily="18" charset="0"/>
              </a:rPr>
              <a:t>): Some State intervention, further changes to the medium</a:t>
            </a:r>
          </a:p>
        </p:txBody>
      </p:sp>
    </p:spTree>
    <p:extLst>
      <p:ext uri="{BB962C8B-B14F-4D97-AF65-F5344CB8AC3E}">
        <p14:creationId xmlns:p14="http://schemas.microsoft.com/office/powerpoint/2010/main" val="157896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848872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Garamond" panose="02020404030301010803" pitchFamily="18" charset="0"/>
              </a:rPr>
              <a:t>Stage 1</a:t>
            </a:r>
            <a:r>
              <a:rPr lang="en-GB" sz="2800" b="1" dirty="0">
                <a:latin typeface="Garamond" panose="02020404030301010803" pitchFamily="18" charset="0"/>
              </a:rPr>
              <a:t>. 1945-1957.  </a:t>
            </a:r>
            <a:r>
              <a:rPr lang="en-GB" sz="2800" b="1" dirty="0" smtClean="0">
                <a:latin typeface="Garamond" panose="02020404030301010803" pitchFamily="18" charset="0"/>
              </a:rPr>
              <a:t>Cinema/radio/record</a:t>
            </a:r>
            <a:endParaRPr lang="en-GB" sz="2800" b="1" dirty="0">
              <a:latin typeface="Garamond" panose="02020404030301010803" pitchFamily="18" charset="0"/>
            </a:endParaRPr>
          </a:p>
          <a:p>
            <a:r>
              <a:rPr lang="en-GB" dirty="0"/>
              <a:t> 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>
              <a:latin typeface="Garamond" panose="02020404030301010803" pitchFamily="18" charset="0"/>
            </a:endParaRPr>
          </a:p>
          <a:p>
            <a:r>
              <a:rPr lang="en-GB" sz="2400" dirty="0" smtClean="0">
                <a:latin typeface="Garamond" panose="02020404030301010803" pitchFamily="18" charset="0"/>
              </a:rPr>
              <a:t>1950</a:t>
            </a:r>
            <a:r>
              <a:rPr lang="en-GB" sz="2400" dirty="0">
                <a:latin typeface="Garamond" panose="02020404030301010803" pitchFamily="18" charset="0"/>
              </a:rPr>
              <a:t>: 297 homes possessing </a:t>
            </a:r>
            <a:r>
              <a:rPr lang="en-GB" sz="2400" i="1" dirty="0" err="1">
                <a:latin typeface="Garamond" panose="02020404030301010803" pitchFamily="18" charset="0"/>
              </a:rPr>
              <a:t>l'étrange</a:t>
            </a:r>
            <a:r>
              <a:rPr lang="en-GB" sz="2400" i="1" dirty="0">
                <a:latin typeface="Garamond" panose="02020404030301010803" pitchFamily="18" charset="0"/>
              </a:rPr>
              <a:t> </a:t>
            </a:r>
            <a:r>
              <a:rPr lang="en-GB" sz="2400" i="1" dirty="0" err="1" smtClean="0">
                <a:latin typeface="Garamond" panose="02020404030301010803" pitchFamily="18" charset="0"/>
              </a:rPr>
              <a:t>lucarne</a:t>
            </a:r>
            <a:r>
              <a:rPr lang="en-GB" sz="2400" i="1" dirty="0" smtClean="0">
                <a:latin typeface="Garamond" panose="02020404030301010803" pitchFamily="18" charset="0"/>
              </a:rPr>
              <a:t> </a:t>
            </a:r>
            <a:r>
              <a:rPr lang="en-GB" sz="2400" dirty="0" smtClean="0">
                <a:latin typeface="Garamond" panose="02020404030301010803" pitchFamily="18" charset="0"/>
              </a:rPr>
              <a:t>or </a:t>
            </a:r>
            <a:r>
              <a:rPr lang="en-GB" sz="2400" i="1" dirty="0" smtClean="0">
                <a:latin typeface="Garamond" panose="02020404030301010803" pitchFamily="18" charset="0"/>
              </a:rPr>
              <a:t>le petit </a:t>
            </a:r>
            <a:r>
              <a:rPr lang="en-GB" sz="2400" i="1" dirty="0" err="1" smtClean="0">
                <a:latin typeface="Garamond" panose="02020404030301010803" pitchFamily="18" charset="0"/>
              </a:rPr>
              <a:t>écran</a:t>
            </a:r>
            <a:endParaRPr lang="en-GB" sz="2400" dirty="0">
              <a:latin typeface="Garamond" panose="02020404030301010803" pitchFamily="18" charset="0"/>
            </a:endParaRPr>
          </a:p>
          <a:p>
            <a:endParaRPr lang="en-GB" sz="2400" dirty="0" smtClean="0">
              <a:latin typeface="Garamond" panose="02020404030301010803" pitchFamily="18" charset="0"/>
            </a:endParaRPr>
          </a:p>
          <a:p>
            <a:endParaRPr lang="en-GB" sz="2400" dirty="0">
              <a:latin typeface="Garamond" panose="02020404030301010803" pitchFamily="18" charset="0"/>
            </a:endParaRPr>
          </a:p>
          <a:p>
            <a:r>
              <a:rPr lang="en-GB" sz="2400" dirty="0" smtClean="0">
                <a:latin typeface="Garamond" panose="02020404030301010803" pitchFamily="18" charset="0"/>
              </a:rPr>
              <a:t>Growing </a:t>
            </a:r>
            <a:r>
              <a:rPr lang="en-GB" sz="2400" dirty="0">
                <a:latin typeface="Garamond" panose="02020404030301010803" pitchFamily="18" charset="0"/>
              </a:rPr>
              <a:t>attraction exerted by </a:t>
            </a:r>
            <a:r>
              <a:rPr lang="en-GB" sz="2400" i="1" dirty="0">
                <a:latin typeface="Garamond" panose="02020404030301010803" pitchFamily="18" charset="0"/>
              </a:rPr>
              <a:t>le </a:t>
            </a:r>
            <a:r>
              <a:rPr lang="en-GB" sz="2400" i="1" dirty="0" smtClean="0">
                <a:latin typeface="Garamond" panose="02020404030301010803" pitchFamily="18" charset="0"/>
              </a:rPr>
              <a:t>direct</a:t>
            </a:r>
          </a:p>
          <a:p>
            <a:endParaRPr lang="en-GB" sz="2400" i="1" dirty="0">
              <a:latin typeface="Garamond" panose="02020404030301010803" pitchFamily="18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en-GB" sz="2400" i="1" dirty="0" smtClean="0">
                <a:latin typeface="Garamond" panose="02020404030301010803" pitchFamily="18" charset="0"/>
              </a:rPr>
              <a:t> </a:t>
            </a:r>
            <a:r>
              <a:rPr lang="en-GB" sz="2400" dirty="0" smtClean="0">
                <a:latin typeface="Garamond" panose="02020404030301010803" pitchFamily="18" charset="0"/>
              </a:rPr>
              <a:t>Tour de France</a:t>
            </a:r>
          </a:p>
          <a:p>
            <a:pPr lvl="2">
              <a:buFont typeface="Arial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dirty="0" smtClean="0">
                <a:latin typeface="Garamond" panose="02020404030301010803" pitchFamily="18" charset="0"/>
              </a:rPr>
              <a:t>Coronation of English queen (!)</a:t>
            </a:r>
          </a:p>
          <a:p>
            <a:pPr lvl="2">
              <a:buFont typeface="Arial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dirty="0" smtClean="0">
                <a:latin typeface="Garamond" panose="02020404030301010803" pitchFamily="18" charset="0"/>
              </a:rPr>
              <a:t>Theatre</a:t>
            </a:r>
          </a:p>
          <a:p>
            <a:pPr lvl="2">
              <a:buFont typeface="Arial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dirty="0" smtClean="0">
                <a:latin typeface="Garamond" panose="02020404030301010803" pitchFamily="18" charset="0"/>
              </a:rPr>
              <a:t>TV not central to governmental news agenda as such</a:t>
            </a:r>
            <a:endParaRPr lang="en-GB" sz="2400" dirty="0">
              <a:latin typeface="Garamond" panose="02020404030301010803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568952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Garamond" panose="02020404030301010803" pitchFamily="18" charset="0"/>
              </a:rPr>
              <a:t>Stage 2</a:t>
            </a:r>
            <a:r>
              <a:rPr lang="en-GB" sz="2400" b="1" dirty="0">
                <a:latin typeface="Garamond" panose="02020404030301010803" pitchFamily="18" charset="0"/>
              </a:rPr>
              <a:t>.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b="1" dirty="0">
                <a:latin typeface="Garamond" panose="02020404030301010803" pitchFamily="18" charset="0"/>
              </a:rPr>
              <a:t>1960-1973</a:t>
            </a:r>
            <a:r>
              <a:rPr lang="en-GB" sz="2400" dirty="0">
                <a:latin typeface="Garamond" panose="02020404030301010803" pitchFamily="18" charset="0"/>
              </a:rPr>
              <a:t> </a:t>
            </a:r>
            <a:r>
              <a:rPr lang="en-GB" sz="2400" b="1" dirty="0">
                <a:latin typeface="Garamond" panose="02020404030301010803" pitchFamily="18" charset="0"/>
              </a:rPr>
              <a:t>(approx.).  Rise of TV to status of mass </a:t>
            </a:r>
            <a:r>
              <a:rPr lang="en-GB" sz="2400" b="1" dirty="0" smtClean="0">
                <a:latin typeface="Garamond" panose="02020404030301010803" pitchFamily="18" charset="0"/>
              </a:rPr>
              <a:t>medium</a:t>
            </a:r>
            <a:endParaRPr lang="en-GB" sz="2400" b="1" dirty="0">
              <a:latin typeface="Garamond" panose="02020404030301010803" pitchFamily="18" charset="0"/>
            </a:endParaRPr>
          </a:p>
          <a:p>
            <a:endParaRPr lang="en-GB" dirty="0" smtClean="0">
              <a:latin typeface="Garamond" panose="02020404030301010803" pitchFamily="18" charset="0"/>
            </a:endParaRPr>
          </a:p>
          <a:p>
            <a:pPr lvl="2"/>
            <a:r>
              <a:rPr lang="en-GB" dirty="0" smtClean="0">
                <a:latin typeface="Garamond" panose="02020404030301010803" pitchFamily="18" charset="0"/>
              </a:rPr>
              <a:t>[</a:t>
            </a:r>
            <a:r>
              <a:rPr lang="en-GB" dirty="0">
                <a:latin typeface="Garamond" panose="02020404030301010803" pitchFamily="18" charset="0"/>
              </a:rPr>
              <a:t>1% of  households with TV in 1954; 6% in 1957; 13% in 1960; 40% in 1965; 66% in 1969</a:t>
            </a:r>
            <a:r>
              <a:rPr lang="en-GB" dirty="0" smtClean="0">
                <a:latin typeface="Garamond" panose="02020404030301010803" pitchFamily="18" charset="0"/>
              </a:rPr>
              <a:t>...]</a:t>
            </a:r>
          </a:p>
          <a:p>
            <a:pPr lvl="1"/>
            <a:endParaRPr lang="en-GB" dirty="0">
              <a:latin typeface="Garamond" panose="02020404030301010803" pitchFamily="18" charset="0"/>
            </a:endParaRPr>
          </a:p>
          <a:p>
            <a:pPr lvl="1"/>
            <a:r>
              <a:rPr lang="en-GB" sz="2000" b="1" dirty="0" smtClean="0">
                <a:latin typeface="Garamond" panose="02020404030301010803" pitchFamily="18" charset="0"/>
              </a:rPr>
              <a:t>Diversification of programmes</a:t>
            </a:r>
          </a:p>
          <a:p>
            <a:pPr lvl="3"/>
            <a:r>
              <a:rPr lang="en-GB" i="1" dirty="0" smtClean="0">
                <a:latin typeface="Garamond" panose="02020404030301010803" pitchFamily="18" charset="0"/>
              </a:rPr>
              <a:t>Feuilletons..</a:t>
            </a:r>
            <a:r>
              <a:rPr lang="en-GB" dirty="0" smtClean="0">
                <a:latin typeface="Garamond" panose="02020404030301010803" pitchFamily="18" charset="0"/>
              </a:rPr>
              <a:t>; development of ‘genres’ (</a:t>
            </a:r>
            <a:r>
              <a:rPr lang="en-GB" i="1" dirty="0" smtClean="0">
                <a:latin typeface="Garamond" panose="02020404030301010803" pitchFamily="18" charset="0"/>
              </a:rPr>
              <a:t>information, fiction, entertainment)</a:t>
            </a:r>
          </a:p>
          <a:p>
            <a:pPr lvl="3"/>
            <a:endParaRPr lang="en-GB" i="1" dirty="0" smtClean="0">
              <a:latin typeface="Garamond" panose="02020404030301010803" pitchFamily="18" charset="0"/>
            </a:endParaRPr>
          </a:p>
          <a:p>
            <a:pPr lvl="1"/>
            <a:r>
              <a:rPr lang="en-GB" sz="2000" b="1" dirty="0" smtClean="0">
                <a:latin typeface="Garamond" panose="02020404030301010803" pitchFamily="18" charset="0"/>
              </a:rPr>
              <a:t>Emergence of </a:t>
            </a:r>
            <a:r>
              <a:rPr lang="en-GB" sz="2000" b="1" i="1" dirty="0" smtClean="0">
                <a:latin typeface="Garamond" panose="02020404030301010803" pitchFamily="18" charset="0"/>
              </a:rPr>
              <a:t>grille </a:t>
            </a:r>
            <a:r>
              <a:rPr lang="en-GB" sz="2000" b="1" dirty="0" smtClean="0">
                <a:latin typeface="Garamond" panose="02020404030301010803" pitchFamily="18" charset="0"/>
              </a:rPr>
              <a:t>(schedules)</a:t>
            </a:r>
          </a:p>
          <a:p>
            <a:pPr lvl="3"/>
            <a:r>
              <a:rPr lang="en-GB" dirty="0" smtClean="0">
                <a:latin typeface="Garamond" panose="02020404030301010803" pitchFamily="18" charset="0"/>
              </a:rPr>
              <a:t>Tuesday evening – theatre; Wednesday – </a:t>
            </a:r>
            <a:r>
              <a:rPr lang="en-GB" dirty="0" err="1" smtClean="0">
                <a:latin typeface="Garamond" panose="02020404030301010803" pitchFamily="18" charset="0"/>
              </a:rPr>
              <a:t>childrens</a:t>
            </a:r>
            <a:r>
              <a:rPr lang="en-GB" dirty="0" smtClean="0">
                <a:latin typeface="Garamond" panose="02020404030301010803" pitchFamily="18" charset="0"/>
              </a:rPr>
              <a:t>’ programming; Friday – new magazines...</a:t>
            </a:r>
          </a:p>
          <a:p>
            <a:pPr lvl="3"/>
            <a:endParaRPr lang="en-GB" dirty="0">
              <a:latin typeface="Garamond" panose="02020404030301010803" pitchFamily="18" charset="0"/>
            </a:endParaRPr>
          </a:p>
          <a:p>
            <a:pPr lvl="1"/>
            <a:r>
              <a:rPr lang="en-GB" sz="2000" b="1" dirty="0" smtClean="0">
                <a:latin typeface="Garamond" panose="02020404030301010803" pitchFamily="18" charset="0"/>
              </a:rPr>
              <a:t>Defining mission of "public service“</a:t>
            </a:r>
          </a:p>
          <a:p>
            <a:pPr lvl="3"/>
            <a:r>
              <a:rPr lang="en-GB" dirty="0" smtClean="0">
                <a:latin typeface="Garamond" panose="02020404030301010803" pitchFamily="18" charset="0"/>
              </a:rPr>
              <a:t>‘Inform, educate, cultivate, entertain’</a:t>
            </a:r>
          </a:p>
          <a:p>
            <a:pPr lvl="3"/>
            <a:endParaRPr lang="en-GB" dirty="0" smtClean="0">
              <a:latin typeface="Garamond" panose="02020404030301010803" pitchFamily="18" charset="0"/>
            </a:endParaRPr>
          </a:p>
          <a:p>
            <a:pPr lvl="1"/>
            <a:r>
              <a:rPr lang="en-GB" sz="2000" b="1" dirty="0" smtClean="0">
                <a:latin typeface="Garamond" panose="02020404030301010803" pitchFamily="18" charset="0"/>
              </a:rPr>
              <a:t>Heavy state control of broadcasting</a:t>
            </a:r>
          </a:p>
          <a:p>
            <a:pPr lvl="3"/>
            <a:r>
              <a:rPr lang="en-GB" dirty="0" smtClean="0">
                <a:latin typeface="Garamond" panose="02020404030301010803" pitchFamily="18" charset="0"/>
              </a:rPr>
              <a:t>Television journalism as ‘la </a:t>
            </a:r>
            <a:r>
              <a:rPr lang="en-GB" dirty="0" err="1" smtClean="0">
                <a:latin typeface="Garamond" panose="02020404030301010803" pitchFamily="18" charset="0"/>
              </a:rPr>
              <a:t>voix</a:t>
            </a:r>
            <a:r>
              <a:rPr lang="en-GB" dirty="0" smtClean="0">
                <a:latin typeface="Garamond" panose="02020404030301010803" pitchFamily="18" charset="0"/>
              </a:rPr>
              <a:t> de la France’ (Pompidou)</a:t>
            </a:r>
          </a:p>
          <a:p>
            <a:pPr lvl="3"/>
            <a:r>
              <a:rPr lang="en-GB" dirty="0" err="1" smtClean="0">
                <a:latin typeface="Garamond" panose="02020404030301010803" pitchFamily="18" charset="0"/>
              </a:rPr>
              <a:t>Tradional</a:t>
            </a:r>
            <a:r>
              <a:rPr lang="en-GB" dirty="0" smtClean="0">
                <a:latin typeface="Garamond" panose="02020404030301010803" pitchFamily="18" charset="0"/>
              </a:rPr>
              <a:t> morality upheld (newscaster’s knees…)</a:t>
            </a:r>
          </a:p>
          <a:p>
            <a:pPr lvl="3"/>
            <a:r>
              <a:rPr lang="en-GB" dirty="0" smtClean="0">
                <a:latin typeface="Garamond" panose="02020404030301010803" pitchFamily="18" charset="0"/>
              </a:rPr>
              <a:t>May 68…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pPr lvl="2"/>
            <a:r>
              <a:rPr lang="en-GB" dirty="0" smtClean="0">
                <a:latin typeface="Garamond" panose="02020404030301010803" pitchFamily="18" charset="0"/>
              </a:rPr>
              <a:t>(</a:t>
            </a:r>
            <a:r>
              <a:rPr lang="en-GB" dirty="0">
                <a:latin typeface="Garamond" panose="02020404030301010803" pitchFamily="18" charset="0"/>
              </a:rPr>
              <a:t>second channel introduced in 1964; becoming </a:t>
            </a:r>
            <a:r>
              <a:rPr lang="en-GB" b="1" dirty="0" err="1">
                <a:latin typeface="Garamond" panose="02020404030301010803" pitchFamily="18" charset="0"/>
              </a:rPr>
              <a:t>Antenne</a:t>
            </a:r>
            <a:r>
              <a:rPr lang="en-GB" b="1" dirty="0">
                <a:latin typeface="Garamond" panose="02020404030301010803" pitchFamily="18" charset="0"/>
              </a:rPr>
              <a:t> 2</a:t>
            </a:r>
            <a:r>
              <a:rPr lang="en-GB" dirty="0">
                <a:latin typeface="Garamond" panose="02020404030301010803" pitchFamily="18" charset="0"/>
              </a:rPr>
              <a:t> in 1974 [now </a:t>
            </a:r>
            <a:r>
              <a:rPr lang="en-GB" b="1" dirty="0">
                <a:latin typeface="Garamond" panose="02020404030301010803" pitchFamily="18" charset="0"/>
              </a:rPr>
              <a:t>France 2</a:t>
            </a:r>
            <a:r>
              <a:rPr lang="en-GB" dirty="0" smtClean="0">
                <a:latin typeface="Garamond" panose="02020404030301010803" pitchFamily="18" charset="0"/>
              </a:rPr>
              <a:t>]; third </a:t>
            </a:r>
            <a:r>
              <a:rPr lang="en-GB" dirty="0">
                <a:latin typeface="Garamond" panose="02020404030301010803" pitchFamily="18" charset="0"/>
              </a:rPr>
              <a:t>channel, </a:t>
            </a:r>
            <a:r>
              <a:rPr lang="en-GB" b="1" dirty="0">
                <a:latin typeface="Garamond" panose="02020404030301010803" pitchFamily="18" charset="0"/>
              </a:rPr>
              <a:t>France </a:t>
            </a:r>
            <a:r>
              <a:rPr lang="en-GB" b="1" dirty="0" err="1">
                <a:latin typeface="Garamond" panose="02020404030301010803" pitchFamily="18" charset="0"/>
              </a:rPr>
              <a:t>Régions</a:t>
            </a:r>
            <a:r>
              <a:rPr lang="en-GB" b="1" dirty="0">
                <a:latin typeface="Garamond" panose="02020404030301010803" pitchFamily="18" charset="0"/>
              </a:rPr>
              <a:t> 3 </a:t>
            </a:r>
            <a:r>
              <a:rPr lang="en-GB" dirty="0">
                <a:latin typeface="Garamond" panose="02020404030301010803" pitchFamily="18" charset="0"/>
              </a:rPr>
              <a:t>(</a:t>
            </a:r>
            <a:r>
              <a:rPr lang="en-GB" b="1" dirty="0">
                <a:latin typeface="Garamond" panose="02020404030301010803" pitchFamily="18" charset="0"/>
              </a:rPr>
              <a:t>FR3</a:t>
            </a:r>
            <a:r>
              <a:rPr lang="en-GB" dirty="0">
                <a:latin typeface="Garamond" panose="02020404030301010803" pitchFamily="18" charset="0"/>
              </a:rPr>
              <a:t>) introduced in 1972)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3744416" cy="5014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5589240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Garamond" panose="02020404030301010803" pitchFamily="18" charset="0"/>
              </a:rPr>
              <a:t>Alain </a:t>
            </a:r>
            <a:r>
              <a:rPr lang="en-GB" sz="2400" dirty="0" err="1" smtClean="0">
                <a:latin typeface="Garamond" panose="02020404030301010803" pitchFamily="18" charset="0"/>
              </a:rPr>
              <a:t>Peyrefitte</a:t>
            </a:r>
            <a:r>
              <a:rPr lang="en-GB" sz="2400" dirty="0" smtClean="0">
                <a:latin typeface="Garamond" panose="02020404030301010803" pitchFamily="18" charset="0"/>
              </a:rPr>
              <a:t>, Minister for Information, 1962-1966</a:t>
            </a:r>
            <a:endParaRPr lang="en-GB" sz="2400" dirty="0">
              <a:latin typeface="Garamond" panose="020204040303010108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24744"/>
            <a:ext cx="4345239" cy="38884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0072" y="5232805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Garamond" panose="02020404030301010803" pitchFamily="18" charset="0"/>
              </a:rPr>
              <a:t>De Gaulle appears on French television news, April 1961</a:t>
            </a:r>
            <a:endParaRPr lang="en-GB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447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42493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Garamond" panose="02020404030301010803" pitchFamily="18" charset="0"/>
              </a:rPr>
              <a:t>Stage 3</a:t>
            </a:r>
            <a:r>
              <a:rPr lang="en-GB" sz="2400" b="1" dirty="0">
                <a:latin typeface="Garamond" panose="02020404030301010803" pitchFamily="18" charset="0"/>
              </a:rPr>
              <a:t>. 1973-1981.  Banalisation of </a:t>
            </a:r>
            <a:r>
              <a:rPr lang="en-GB" sz="2400" b="1" dirty="0" smtClean="0">
                <a:latin typeface="Garamond" panose="02020404030301010803" pitchFamily="18" charset="0"/>
              </a:rPr>
              <a:t>TV</a:t>
            </a:r>
            <a:endParaRPr lang="en-GB" sz="2400" b="1" dirty="0">
              <a:latin typeface="Garamond" panose="02020404030301010803" pitchFamily="18" charset="0"/>
            </a:endParaRPr>
          </a:p>
          <a:p>
            <a:r>
              <a:rPr lang="en-GB" dirty="0">
                <a:latin typeface="Garamond" panose="02020404030301010803" pitchFamily="18" charset="0"/>
              </a:rPr>
              <a:t> </a:t>
            </a:r>
            <a:endParaRPr lang="en-GB" sz="2000" dirty="0" smtClean="0">
              <a:latin typeface="Garamond" panose="02020404030301010803" pitchFamily="18" charset="0"/>
            </a:endParaRP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400" dirty="0" smtClean="0">
                <a:latin typeface="Garamond" panose="02020404030301010803" pitchFamily="18" charset="0"/>
              </a:rPr>
              <a:t>1974</a:t>
            </a:r>
            <a:r>
              <a:rPr lang="en-GB" sz="2400" dirty="0">
                <a:latin typeface="Garamond" panose="02020404030301010803" pitchFamily="18" charset="0"/>
              </a:rPr>
              <a:t>: Splitting up of ORTF (</a:t>
            </a:r>
            <a:r>
              <a:rPr lang="en-GB" sz="2400" i="1" dirty="0">
                <a:latin typeface="Garamond" panose="02020404030301010803" pitchFamily="18" charset="0"/>
              </a:rPr>
              <a:t>Office de </a:t>
            </a:r>
            <a:r>
              <a:rPr lang="en-GB" sz="2400" i="1" dirty="0" smtClean="0">
                <a:latin typeface="Garamond" panose="02020404030301010803" pitchFamily="18" charset="0"/>
              </a:rPr>
              <a:t>Radio-Diffusion-</a:t>
            </a:r>
            <a:r>
              <a:rPr lang="en-GB" sz="2400" i="1" dirty="0" err="1" smtClean="0">
                <a:latin typeface="Garamond" panose="02020404030301010803" pitchFamily="18" charset="0"/>
              </a:rPr>
              <a:t>Télévision</a:t>
            </a:r>
            <a:r>
              <a:rPr lang="en-GB" sz="2400" i="1" dirty="0" smtClean="0">
                <a:latin typeface="Garamond" panose="02020404030301010803" pitchFamily="18" charset="0"/>
              </a:rPr>
              <a:t> </a:t>
            </a:r>
            <a:r>
              <a:rPr lang="en-GB" sz="2400" i="1" dirty="0" err="1">
                <a:latin typeface="Garamond" panose="02020404030301010803" pitchFamily="18" charset="0"/>
              </a:rPr>
              <a:t>Française</a:t>
            </a:r>
            <a:r>
              <a:rPr lang="en-GB" sz="2400" dirty="0">
                <a:latin typeface="Garamond" panose="02020404030301010803" pitchFamily="18" charset="0"/>
              </a:rPr>
              <a:t>)</a:t>
            </a:r>
          </a:p>
          <a:p>
            <a:r>
              <a:rPr lang="en-GB" sz="2400" dirty="0">
                <a:latin typeface="Garamond" panose="02020404030301010803" pitchFamily="18" charset="0"/>
              </a:rPr>
              <a:t> </a:t>
            </a:r>
          </a:p>
          <a:p>
            <a:r>
              <a:rPr lang="en-GB" sz="2400" i="1" dirty="0">
                <a:latin typeface="Garamond" panose="02020404030301010803" pitchFamily="18" charset="0"/>
              </a:rPr>
              <a:t>	Cahiers de </a:t>
            </a:r>
            <a:r>
              <a:rPr lang="en-GB" sz="2400" i="1" dirty="0" smtClean="0">
                <a:latin typeface="Garamond" panose="02020404030301010803" pitchFamily="18" charset="0"/>
              </a:rPr>
              <a:t>charges</a:t>
            </a:r>
          </a:p>
          <a:p>
            <a:endParaRPr lang="en-GB" sz="2400" dirty="0">
              <a:latin typeface="Garamond" panose="02020404030301010803" pitchFamily="18" charset="0"/>
            </a:endParaRPr>
          </a:p>
          <a:p>
            <a:r>
              <a:rPr lang="en-GB" sz="2400" dirty="0" smtClean="0">
                <a:latin typeface="Garamond" panose="02020404030301010803" pitchFamily="18" charset="0"/>
              </a:rPr>
              <a:t>Followed by rising </a:t>
            </a:r>
            <a:r>
              <a:rPr lang="en-GB" sz="2400" dirty="0">
                <a:latin typeface="Garamond" panose="02020404030301010803" pitchFamily="18" charset="0"/>
              </a:rPr>
              <a:t>effects of </a:t>
            </a:r>
            <a:r>
              <a:rPr lang="en-GB" sz="2400" dirty="0" smtClean="0">
                <a:latin typeface="Garamond" panose="02020404030301010803" pitchFamily="18" charset="0"/>
              </a:rPr>
              <a:t>competition</a:t>
            </a:r>
          </a:p>
          <a:p>
            <a:endParaRPr lang="en-GB" sz="2000" dirty="0" smtClean="0">
              <a:latin typeface="Garamond" panose="02020404030301010803" pitchFamily="18" charset="0"/>
            </a:endParaRPr>
          </a:p>
          <a:p>
            <a:pPr lvl="3">
              <a:buFont typeface="Arial" pitchFamily="34" charset="0"/>
              <a:buChar char="•"/>
            </a:pPr>
            <a:r>
              <a:rPr lang="en-GB" sz="2000" dirty="0" smtClean="0">
                <a:latin typeface="Garamond" panose="02020404030301010803" pitchFamily="18" charset="0"/>
              </a:rPr>
              <a:t> for share of license fee</a:t>
            </a:r>
          </a:p>
          <a:p>
            <a:pPr lvl="3">
              <a:buFont typeface="Arial" pitchFamily="34" charset="0"/>
              <a:buChar char="•"/>
            </a:pPr>
            <a:r>
              <a:rPr lang="en-GB" sz="2000" dirty="0" smtClean="0">
                <a:latin typeface="Garamond" panose="02020404030301010803" pitchFamily="18" charset="0"/>
              </a:rPr>
              <a:t> for share of advertising (even though State TV)</a:t>
            </a:r>
          </a:p>
          <a:p>
            <a:pPr lvl="3">
              <a:buFont typeface="Arial" pitchFamily="34" charset="0"/>
              <a:buChar char="•"/>
            </a:pPr>
            <a:r>
              <a:rPr lang="en-GB" sz="2000" dirty="0" smtClean="0">
                <a:latin typeface="Garamond" panose="02020404030301010803" pitchFamily="18" charset="0"/>
              </a:rPr>
              <a:t> some perverse ‘counterprogramming’</a:t>
            </a:r>
          </a:p>
          <a:p>
            <a:pPr lvl="3">
              <a:buFont typeface="Arial" pitchFamily="34" charset="0"/>
              <a:buChar char="•"/>
            </a:pPr>
            <a:r>
              <a:rPr lang="en-GB" sz="2000" dirty="0" smtClean="0">
                <a:latin typeface="Garamond" panose="02020404030301010803" pitchFamily="18" charset="0"/>
              </a:rPr>
              <a:t> lack of quality fiction</a:t>
            </a:r>
          </a:p>
          <a:p>
            <a:pPr lvl="3">
              <a:buFont typeface="Arial" pitchFamily="34" charset="0"/>
              <a:buChar char="•"/>
            </a:pPr>
            <a:r>
              <a:rPr lang="en-GB" sz="2000" dirty="0" smtClean="0">
                <a:latin typeface="Garamond" panose="02020404030301010803" pitchFamily="18" charset="0"/>
              </a:rPr>
              <a:t> relative disdain for television among artistic creators</a:t>
            </a:r>
            <a:endParaRPr lang="en-GB" sz="2000" dirty="0">
              <a:latin typeface="Garamond" panose="02020404030301010803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124745"/>
            <a:ext cx="619268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Garamond" panose="02020404030301010803" pitchFamily="18" charset="0"/>
              </a:rPr>
              <a:t>View of television critic of </a:t>
            </a:r>
            <a:r>
              <a:rPr lang="en-GB" sz="2800" i="1" dirty="0" smtClean="0">
                <a:latin typeface="Garamond" panose="02020404030301010803" pitchFamily="18" charset="0"/>
              </a:rPr>
              <a:t>Le Monde</a:t>
            </a:r>
            <a:r>
              <a:rPr lang="en-GB" sz="2800" dirty="0" smtClean="0">
                <a:latin typeface="Garamond" panose="02020404030301010803" pitchFamily="18" charset="0"/>
              </a:rPr>
              <a:t> after a visit to London in 1980:</a:t>
            </a:r>
          </a:p>
          <a:p>
            <a:endParaRPr lang="en-GB" sz="2400" dirty="0" smtClean="0">
              <a:latin typeface="Garamond" panose="02020404030301010803" pitchFamily="18" charset="0"/>
            </a:endParaRPr>
          </a:p>
          <a:p>
            <a:endParaRPr lang="en-GB" sz="2400" dirty="0">
              <a:latin typeface="Garamond" panose="02020404030301010803" pitchFamily="18" charset="0"/>
            </a:endParaRPr>
          </a:p>
          <a:p>
            <a:endParaRPr lang="en-GB" sz="2400" dirty="0" smtClean="0">
              <a:latin typeface="Garamond" panose="02020404030301010803" pitchFamily="18" charset="0"/>
            </a:endParaRPr>
          </a:p>
          <a:p>
            <a:r>
              <a:rPr lang="en-GB" sz="2800" dirty="0" smtClean="0">
                <a:latin typeface="Garamond" panose="02020404030301010803" pitchFamily="18" charset="0"/>
              </a:rPr>
              <a:t>‘</a:t>
            </a:r>
            <a:r>
              <a:rPr lang="en-GB" sz="2800" i="1" dirty="0" smtClean="0">
                <a:latin typeface="Garamond" panose="02020404030301010803" pitchFamily="18" charset="0"/>
              </a:rPr>
              <a:t>Britain</a:t>
            </a:r>
            <a:r>
              <a:rPr lang="en-GB" sz="2800" i="1" dirty="0">
                <a:latin typeface="Garamond" panose="02020404030301010803" pitchFamily="18" charset="0"/>
              </a:rPr>
              <a:t>, for a telly-lover, is sheer joy! You press a button, and you have a feeling of uncorking a champagne bottle, of being bathed in a cascade of wit, fun and imagination unknown on our side of the Channel. What light-years separate London from Paris</a:t>
            </a:r>
            <a:r>
              <a:rPr lang="en-GB" sz="2800" i="1" dirty="0" smtClean="0">
                <a:latin typeface="Garamond" panose="02020404030301010803" pitchFamily="18" charset="0"/>
              </a:rPr>
              <a:t>!’</a:t>
            </a:r>
            <a:endParaRPr lang="en-GB" sz="2800" i="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628</Words>
  <Application>Microsoft Office PowerPoint</Application>
  <PresentationFormat>On-screen Show (4:3)</PresentationFormat>
  <Paragraphs>125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Garamond</vt:lpstr>
      <vt:lpstr>Wingdings</vt:lpstr>
      <vt:lpstr>Office Theme</vt:lpstr>
      <vt:lpstr>Modern and Contemporary France  Week 2, Term 2 State Control of the Media II: Television from de Gaulle to Hollande  David Lees </vt:lpstr>
      <vt:lpstr>Lecture outline</vt:lpstr>
      <vt:lpstr>Introduction</vt:lpstr>
      <vt:lpstr>Development of French television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 ENTANGLED AUDIOVISUAL AGES IN FRANCE...</dc:title>
  <dc:creator>Ahearne</dc:creator>
  <cp:lastModifiedBy>David</cp:lastModifiedBy>
  <cp:revision>23</cp:revision>
  <dcterms:created xsi:type="dcterms:W3CDTF">2011-03-02T15:44:21Z</dcterms:created>
  <dcterms:modified xsi:type="dcterms:W3CDTF">2015-01-13T16:05:18Z</dcterms:modified>
</cp:coreProperties>
</file>