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9" r:id="rId1"/>
  </p:sldMasterIdLst>
  <p:sldIdLst>
    <p:sldId id="256" r:id="rId2"/>
    <p:sldId id="258" r:id="rId3"/>
    <p:sldId id="257" r:id="rId4"/>
    <p:sldId id="260" r:id="rId5"/>
    <p:sldId id="259" r:id="rId6"/>
    <p:sldId id="261" r:id="rId7"/>
    <p:sldId id="263" r:id="rId8"/>
    <p:sldId id="264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1/7/2015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618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1/7/2015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240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1/7/2015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101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1/7/2015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299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1/7/2015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415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1/7/2015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729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1/7/2015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342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1/7/2015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21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1/7/2015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458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BBEA6-7C60-4B02-AE87-00D78D8422AF}" type="datetimeFigureOut">
              <a:rPr lang="en-US" smtClean="0"/>
              <a:t>1/7/2015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81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1/7/2015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996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1/7/2015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637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000" b="1" dirty="0" smtClean="0">
                <a:latin typeface="Garamond" panose="02020404030301010803" pitchFamily="18" charset="0"/>
              </a:rPr>
              <a:t>Modern and Contemporary France</a:t>
            </a:r>
            <a:endParaRPr lang="en-GB" sz="4000" b="1" dirty="0">
              <a:latin typeface="Garamond" panose="020204040303010108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>
                <a:latin typeface="Garamond" panose="02020404030301010803" pitchFamily="18" charset="0"/>
              </a:rPr>
              <a:t>Week 1, Term 2</a:t>
            </a:r>
          </a:p>
          <a:p>
            <a:r>
              <a:rPr lang="en-GB" dirty="0" smtClean="0">
                <a:latin typeface="Garamond" panose="02020404030301010803" pitchFamily="18" charset="0"/>
              </a:rPr>
              <a:t>State Control of the Media I: Vichy and the media</a:t>
            </a:r>
          </a:p>
          <a:p>
            <a:r>
              <a:rPr lang="en-GB" dirty="0" smtClean="0">
                <a:latin typeface="Garamond" panose="02020404030301010803" pitchFamily="18" charset="0"/>
              </a:rPr>
              <a:t>David Lees</a:t>
            </a:r>
          </a:p>
        </p:txBody>
      </p:sp>
    </p:spTree>
    <p:extLst>
      <p:ext uri="{BB962C8B-B14F-4D97-AF65-F5344CB8AC3E}">
        <p14:creationId xmlns:p14="http://schemas.microsoft.com/office/powerpoint/2010/main" val="62454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Garamond" panose="02020404030301010803" pitchFamily="18" charset="0"/>
              </a:rPr>
              <a:t>Lecture outline</a:t>
            </a:r>
            <a:endParaRPr lang="en-GB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>
                <a:latin typeface="Garamond" panose="02020404030301010803" pitchFamily="18" charset="0"/>
              </a:rPr>
              <a:t>Context: Film propaganda before Vichy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latin typeface="Garamond" panose="02020404030301010803" pitchFamily="18" charset="0"/>
              </a:rPr>
              <a:t>The Vichy propaganda machine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latin typeface="Garamond" panose="02020404030301010803" pitchFamily="18" charset="0"/>
              </a:rPr>
              <a:t>‘Screening reality’? Vichy and control of the news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latin typeface="Garamond" panose="02020404030301010803" pitchFamily="18" charset="0"/>
              </a:rPr>
              <a:t>Conclusions: anticipating state control of the media post-Vichy </a:t>
            </a:r>
            <a:endParaRPr lang="en-GB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944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Garamond" panose="02020404030301010803" pitchFamily="18" charset="0"/>
              </a:rPr>
              <a:t>Context: Film propaganda before Vichy</a:t>
            </a:r>
            <a:endParaRPr lang="en-GB" dirty="0">
              <a:latin typeface="Garamond" panose="020204040303010108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97" y="1690688"/>
            <a:ext cx="3810000" cy="5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243" y="1983347"/>
            <a:ext cx="6081975" cy="399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809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Garamond" panose="02020404030301010803" pitchFamily="18" charset="0"/>
              </a:rPr>
              <a:t>Key figures pre-Vichy </a:t>
            </a:r>
            <a:endParaRPr lang="en-GB" dirty="0">
              <a:latin typeface="Garamond" panose="020204040303010108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294" y="1460947"/>
            <a:ext cx="3552825" cy="4914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130" y="1641490"/>
            <a:ext cx="3278746" cy="4553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246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Garamond" panose="02020404030301010803" pitchFamily="18" charset="0"/>
              </a:rPr>
              <a:t>The Vichy propaganda machine</a:t>
            </a:r>
            <a:endParaRPr lang="en-GB" dirty="0">
              <a:latin typeface="Garamond" panose="020204040303010108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005" y="1407353"/>
            <a:ext cx="5262294" cy="29856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89"/>
          <a:stretch/>
        </p:blipFill>
        <p:spPr>
          <a:xfrm>
            <a:off x="6207617" y="1407353"/>
            <a:ext cx="5546501" cy="25979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225627"/>
            <a:ext cx="2473328" cy="299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3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Garamond" panose="02020404030301010803" pitchFamily="18" charset="0"/>
              </a:rPr>
              <a:t>‘Screening reality’? Vichy and the news</a:t>
            </a:r>
            <a:endParaRPr lang="en-GB" dirty="0">
              <a:latin typeface="Garamond" panose="02020404030301010803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6116608"/>
              </p:ext>
            </p:extLst>
          </p:nvPr>
        </p:nvGraphicFramePr>
        <p:xfrm>
          <a:off x="1697149" y="2136342"/>
          <a:ext cx="8760495" cy="35303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20165"/>
                <a:gridCol w="2920165"/>
                <a:gridCol w="2920165"/>
              </a:tblGrid>
              <a:tr h="420418">
                <a:tc>
                  <a:txBody>
                    <a:bodyPr/>
                    <a:lstStyle/>
                    <a:p>
                      <a:r>
                        <a:rPr lang="en-GB" b="1" dirty="0" smtClean="0">
                          <a:latin typeface="Garamond" panose="02020404030301010803" pitchFamily="18" charset="0"/>
                        </a:rPr>
                        <a:t>Newsreel</a:t>
                      </a:r>
                      <a:endParaRPr lang="en-GB" b="1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 smtClean="0">
                          <a:latin typeface="Garamond" panose="02020404030301010803" pitchFamily="18" charset="0"/>
                        </a:rPr>
                        <a:t>Dates</a:t>
                      </a:r>
                      <a:endParaRPr lang="en-GB" b="1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 smtClean="0">
                          <a:latin typeface="Garamond" panose="02020404030301010803" pitchFamily="18" charset="0"/>
                        </a:rPr>
                        <a:t>Director</a:t>
                      </a:r>
                      <a:endParaRPr lang="en-GB" b="1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  <a:tr h="10366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i="1" dirty="0" smtClean="0">
                          <a:latin typeface="Garamond" panose="02020404030301010803" pitchFamily="18" charset="0"/>
                        </a:rPr>
                        <a:t>France-</a:t>
                      </a:r>
                      <a:r>
                        <a:rPr lang="en-GB" i="1" dirty="0" err="1" smtClean="0">
                          <a:latin typeface="Garamond" panose="02020404030301010803" pitchFamily="18" charset="0"/>
                        </a:rPr>
                        <a:t>Actualités</a:t>
                      </a:r>
                      <a:r>
                        <a:rPr lang="en-GB" i="1" dirty="0" smtClean="0"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en-GB" i="1" dirty="0" err="1" smtClean="0">
                          <a:latin typeface="Garamond" panose="02020404030301010803" pitchFamily="18" charset="0"/>
                        </a:rPr>
                        <a:t>Pathé-Gaumont</a:t>
                      </a:r>
                      <a:r>
                        <a:rPr lang="en-GB" i="1" dirty="0" smtClean="0">
                          <a:latin typeface="Garamond" panose="02020404030301010803" pitchFamily="18" charset="0"/>
                        </a:rPr>
                        <a:t> </a:t>
                      </a:r>
                    </a:p>
                    <a:p>
                      <a:endParaRPr lang="en-GB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Garamond" panose="02020404030301010803" pitchFamily="18" charset="0"/>
                        </a:rPr>
                        <a:t>October</a:t>
                      </a:r>
                      <a:r>
                        <a:rPr lang="en-GB" baseline="0" dirty="0" smtClean="0">
                          <a:latin typeface="Garamond" panose="02020404030301010803" pitchFamily="18" charset="0"/>
                        </a:rPr>
                        <a:t> 1940-August </a:t>
                      </a:r>
                      <a:r>
                        <a:rPr lang="en-GB" baseline="0" dirty="0" smtClean="0">
                          <a:latin typeface="Garamond" panose="02020404030301010803" pitchFamily="18" charset="0"/>
                        </a:rPr>
                        <a:t>1942 (shown exclusively in Unoccupied Zone)</a:t>
                      </a:r>
                      <a:endParaRPr lang="en-GB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Garamond" panose="02020404030301010803" pitchFamily="18" charset="0"/>
                        </a:rPr>
                        <a:t>Philippe Este</a:t>
                      </a:r>
                      <a:endParaRPr lang="en-GB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  <a:tr h="1036648">
                <a:tc>
                  <a:txBody>
                    <a:bodyPr/>
                    <a:lstStyle/>
                    <a:p>
                      <a:r>
                        <a:rPr lang="en-GB" i="1" dirty="0" smtClean="0">
                          <a:latin typeface="Garamond" panose="02020404030301010803" pitchFamily="18" charset="0"/>
                        </a:rPr>
                        <a:t>France-</a:t>
                      </a:r>
                      <a:r>
                        <a:rPr lang="en-GB" i="1" dirty="0" err="1" smtClean="0">
                          <a:latin typeface="Garamond" panose="02020404030301010803" pitchFamily="18" charset="0"/>
                        </a:rPr>
                        <a:t>Actualités</a:t>
                      </a:r>
                      <a:endParaRPr lang="en-GB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Garamond" panose="02020404030301010803" pitchFamily="18" charset="0"/>
                        </a:rPr>
                        <a:t>August </a:t>
                      </a:r>
                      <a:r>
                        <a:rPr lang="en-GB" dirty="0" smtClean="0">
                          <a:latin typeface="Garamond" panose="02020404030301010803" pitchFamily="18" charset="0"/>
                        </a:rPr>
                        <a:t>1942-August 1944 (shown across whole country)</a:t>
                      </a:r>
                      <a:endParaRPr lang="en-GB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Garamond" panose="02020404030301010803" pitchFamily="18" charset="0"/>
                        </a:rPr>
                        <a:t>Henri </a:t>
                      </a:r>
                      <a:r>
                        <a:rPr lang="en-GB" dirty="0" err="1" smtClean="0">
                          <a:latin typeface="Garamond" panose="02020404030301010803" pitchFamily="18" charset="0"/>
                        </a:rPr>
                        <a:t>Clerc</a:t>
                      </a:r>
                      <a:endParaRPr lang="en-GB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  <a:tr h="10366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i="1" dirty="0" err="1" smtClean="0">
                          <a:latin typeface="Garamond" panose="02020404030301010803" pitchFamily="18" charset="0"/>
                        </a:rPr>
                        <a:t>Actualités-Mondiales</a:t>
                      </a:r>
                      <a:endParaRPr lang="en-GB" dirty="0" smtClean="0">
                        <a:latin typeface="Garamond" panose="02020404030301010803" pitchFamily="18" charset="0"/>
                      </a:endParaRPr>
                    </a:p>
                    <a:p>
                      <a:endParaRPr lang="en-GB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Garamond" panose="02020404030301010803" pitchFamily="18" charset="0"/>
                        </a:rPr>
                        <a:t>August 1940-August</a:t>
                      </a:r>
                      <a:r>
                        <a:rPr lang="en-GB" baseline="0" dirty="0" smtClean="0">
                          <a:latin typeface="Garamond" panose="02020404030301010803" pitchFamily="18" charset="0"/>
                        </a:rPr>
                        <a:t> 1944 (shown exclusively in Occupied Zone)</a:t>
                      </a:r>
                      <a:endParaRPr lang="en-GB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Garamond" panose="02020404030301010803" pitchFamily="18" charset="0"/>
                        </a:rPr>
                        <a:t>Heinrich</a:t>
                      </a:r>
                      <a:r>
                        <a:rPr lang="en-GB" baseline="0" dirty="0" smtClean="0">
                          <a:latin typeface="Garamond" panose="02020404030301010803" pitchFamily="18" charset="0"/>
                        </a:rPr>
                        <a:t> von </a:t>
                      </a:r>
                      <a:r>
                        <a:rPr lang="en-GB" baseline="0" dirty="0" err="1" smtClean="0">
                          <a:latin typeface="Garamond" panose="02020404030301010803" pitchFamily="18" charset="0"/>
                        </a:rPr>
                        <a:t>Weyrauch</a:t>
                      </a:r>
                      <a:endParaRPr lang="en-GB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114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5782" y="5521036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GB" sz="2000" i="1" dirty="0">
                <a:latin typeface="Garamond" panose="02020404030301010803" pitchFamily="18" charset="0"/>
              </a:rPr>
              <a:t>	</a:t>
            </a:r>
            <a:r>
              <a:rPr lang="en-GB" sz="2000" i="1" dirty="0" err="1">
                <a:latin typeface="Garamond" panose="02020404030301010803" pitchFamily="18" charset="0"/>
              </a:rPr>
              <a:t>Méditerranée</a:t>
            </a:r>
            <a:r>
              <a:rPr lang="en-GB" sz="2000" i="1" dirty="0">
                <a:latin typeface="Garamond" panose="02020404030301010803" pitchFamily="18" charset="0"/>
              </a:rPr>
              <a:t>/Niger</a:t>
            </a:r>
            <a:r>
              <a:rPr lang="en-GB" sz="2000" dirty="0">
                <a:latin typeface="Garamond" panose="02020404030301010803" pitchFamily="18" charset="0"/>
              </a:rPr>
              <a:t> (1941) © CNC, film number: 94744</a:t>
            </a:r>
            <a:endParaRPr lang="en-GB" sz="2000" dirty="0">
              <a:latin typeface="Garamond" panose="02020404030301010803" pitchFamily="18" charset="0"/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15248" t="3048" r="15645" b="6160"/>
          <a:stretch/>
        </p:blipFill>
        <p:spPr>
          <a:xfrm>
            <a:off x="2783632" y="908720"/>
            <a:ext cx="6264696" cy="462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44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15152" t="5235" r="15488" b="13918"/>
          <a:stretch/>
        </p:blipFill>
        <p:spPr>
          <a:xfrm>
            <a:off x="2855641" y="1052736"/>
            <a:ext cx="6750461" cy="442384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11625" y="5743671"/>
            <a:ext cx="59599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i="1" dirty="0"/>
              <a:t>	</a:t>
            </a:r>
            <a:r>
              <a:rPr lang="en-GB" sz="2000" i="1" dirty="0" err="1">
                <a:latin typeface="Garamond" panose="02020404030301010803" pitchFamily="18" charset="0"/>
              </a:rPr>
              <a:t>Méditerranée</a:t>
            </a:r>
            <a:r>
              <a:rPr lang="en-GB" sz="2000" i="1" dirty="0">
                <a:latin typeface="Garamond" panose="02020404030301010803" pitchFamily="18" charset="0"/>
              </a:rPr>
              <a:t>/Niger</a:t>
            </a:r>
            <a:r>
              <a:rPr lang="en-GB" sz="2000" dirty="0">
                <a:latin typeface="Garamond" panose="02020404030301010803" pitchFamily="18" charset="0"/>
              </a:rPr>
              <a:t> (1941) © CNC film number: 94744</a:t>
            </a:r>
            <a:endParaRPr lang="en-GB" sz="20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07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749" r="24891"/>
          <a:stretch/>
        </p:blipFill>
        <p:spPr>
          <a:xfrm>
            <a:off x="579550" y="365125"/>
            <a:ext cx="4623516" cy="41685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2749" r="13904" b="13952"/>
          <a:stretch/>
        </p:blipFill>
        <p:spPr>
          <a:xfrm>
            <a:off x="5626996" y="365124"/>
            <a:ext cx="6319920" cy="416850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98501" y="5034498"/>
            <a:ext cx="75727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atin typeface="Garamond" panose="02020404030301010803" pitchFamily="18" charset="0"/>
              </a:rPr>
              <a:t>‘Le </a:t>
            </a:r>
            <a:r>
              <a:rPr lang="en-GB" dirty="0" err="1" smtClean="0">
                <a:latin typeface="Garamond" panose="02020404030301010803" pitchFamily="18" charset="0"/>
              </a:rPr>
              <a:t>Maréchal</a:t>
            </a:r>
            <a:r>
              <a:rPr lang="en-GB" dirty="0" smtClean="0">
                <a:latin typeface="Garamond" panose="02020404030301010803" pitchFamily="18" charset="0"/>
              </a:rPr>
              <a:t> </a:t>
            </a:r>
            <a:r>
              <a:rPr lang="en-GB" dirty="0" err="1" smtClean="0">
                <a:latin typeface="Garamond" panose="02020404030301010803" pitchFamily="18" charset="0"/>
              </a:rPr>
              <a:t>Pétain</a:t>
            </a:r>
            <a:r>
              <a:rPr lang="en-GB" dirty="0" smtClean="0">
                <a:latin typeface="Garamond" panose="02020404030301010803" pitchFamily="18" charset="0"/>
              </a:rPr>
              <a:t> à Paris’</a:t>
            </a:r>
            <a:r>
              <a:rPr lang="en-GB" i="1" dirty="0" smtClean="0">
                <a:latin typeface="Garamond" panose="02020404030301010803" pitchFamily="18" charset="0"/>
              </a:rPr>
              <a:t>, France-</a:t>
            </a:r>
            <a:r>
              <a:rPr lang="en-GB" i="1" dirty="0" err="1" smtClean="0">
                <a:latin typeface="Garamond" panose="02020404030301010803" pitchFamily="18" charset="0"/>
              </a:rPr>
              <a:t>Actualités</a:t>
            </a:r>
            <a:r>
              <a:rPr lang="en-GB" i="1" dirty="0" smtClean="0">
                <a:latin typeface="Garamond" panose="02020404030301010803" pitchFamily="18" charset="0"/>
              </a:rPr>
              <a:t>, </a:t>
            </a:r>
            <a:r>
              <a:rPr lang="en-GB" dirty="0" smtClean="0">
                <a:latin typeface="Garamond" panose="02020404030301010803" pitchFamily="18" charset="0"/>
              </a:rPr>
              <a:t>28/04/1944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0777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127</Words>
  <Application>Microsoft Office PowerPoint</Application>
  <PresentationFormat>Widescreen</PresentationFormat>
  <Paragraphs>28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Garamond</vt:lpstr>
      <vt:lpstr>Office Theme</vt:lpstr>
      <vt:lpstr>Modern and Contemporary France</vt:lpstr>
      <vt:lpstr>Lecture outline</vt:lpstr>
      <vt:lpstr>Context: Film propaganda before Vichy</vt:lpstr>
      <vt:lpstr>Key figures pre-Vichy </vt:lpstr>
      <vt:lpstr>The Vichy propaganda machine</vt:lpstr>
      <vt:lpstr>‘Screening reality’? Vichy and the news</vt:lpstr>
      <vt:lpstr> Méditerranée/Niger (1941) © CNC, film number: 94744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and Contemporary France</dc:title>
  <dc:creator>David</dc:creator>
  <cp:lastModifiedBy>David</cp:lastModifiedBy>
  <cp:revision>5</cp:revision>
  <dcterms:created xsi:type="dcterms:W3CDTF">2015-01-07T08:46:19Z</dcterms:created>
  <dcterms:modified xsi:type="dcterms:W3CDTF">2015-01-07T09:19:40Z</dcterms:modified>
</cp:coreProperties>
</file>