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1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4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0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9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41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29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4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2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5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8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9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3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latin typeface="Garamond" panose="02020404030301010803" pitchFamily="18" charset="0"/>
              </a:rPr>
              <a:t>Modern and Contemporary France</a:t>
            </a:r>
            <a:endParaRPr lang="en-GB" sz="4000" b="1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Week 1, Term 2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State Control of the Media I: Vichy and the media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David Lees</a:t>
            </a:r>
          </a:p>
        </p:txBody>
      </p:sp>
    </p:spTree>
    <p:extLst>
      <p:ext uri="{BB962C8B-B14F-4D97-AF65-F5344CB8AC3E}">
        <p14:creationId xmlns:p14="http://schemas.microsoft.com/office/powerpoint/2010/main" val="6245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Lecture outline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Garamond" panose="02020404030301010803" pitchFamily="18" charset="0"/>
              </a:rPr>
              <a:t>Context: Film propaganda before Vichy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Garamond" panose="02020404030301010803" pitchFamily="18" charset="0"/>
              </a:rPr>
              <a:t>The Vichy propaganda machine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Garamond" panose="02020404030301010803" pitchFamily="18" charset="0"/>
              </a:rPr>
              <a:t>‘Screening reality’? Vichy and control of the news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Garamond" panose="02020404030301010803" pitchFamily="18" charset="0"/>
              </a:rPr>
              <a:t>Conclusions: anticipating state control of the media post-Vichy 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944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Garamond" panose="02020404030301010803" pitchFamily="18" charset="0"/>
              </a:rPr>
              <a:t>Context: Film propaganda before Vichy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97" y="1690688"/>
            <a:ext cx="3810000" cy="5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43" y="1983347"/>
            <a:ext cx="6081975" cy="39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09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Garamond" panose="02020404030301010803" pitchFamily="18" charset="0"/>
              </a:rPr>
              <a:t>Key figures pre-Vichy 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94" y="1460947"/>
            <a:ext cx="3552825" cy="4914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130" y="1641490"/>
            <a:ext cx="3278746" cy="455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46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Garamond" panose="02020404030301010803" pitchFamily="18" charset="0"/>
              </a:rPr>
              <a:t>The Vichy propaganda machine</a:t>
            </a: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05" y="1407353"/>
            <a:ext cx="5262294" cy="29856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89"/>
          <a:stretch/>
        </p:blipFill>
        <p:spPr>
          <a:xfrm>
            <a:off x="6207617" y="1407353"/>
            <a:ext cx="5546501" cy="2597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225627"/>
            <a:ext cx="2473328" cy="299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Garamond" panose="02020404030301010803" pitchFamily="18" charset="0"/>
              </a:rPr>
              <a:t>‘Screening reality’? Vichy and the news</a:t>
            </a:r>
            <a:endParaRPr lang="en-GB" dirty="0">
              <a:latin typeface="Garamond" panose="0202040403030101080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116608"/>
              </p:ext>
            </p:extLst>
          </p:nvPr>
        </p:nvGraphicFramePr>
        <p:xfrm>
          <a:off x="1697149" y="2136342"/>
          <a:ext cx="8760495" cy="3530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0165"/>
                <a:gridCol w="2920165"/>
                <a:gridCol w="2920165"/>
              </a:tblGrid>
              <a:tr h="420418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Garamond" panose="02020404030301010803" pitchFamily="18" charset="0"/>
                        </a:rPr>
                        <a:t>Newsreel</a:t>
                      </a:r>
                      <a:endParaRPr lang="en-GB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Garamond" panose="02020404030301010803" pitchFamily="18" charset="0"/>
                        </a:rPr>
                        <a:t>Dates</a:t>
                      </a:r>
                      <a:endParaRPr lang="en-GB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Garamond" panose="02020404030301010803" pitchFamily="18" charset="0"/>
                        </a:rPr>
                        <a:t>Director</a:t>
                      </a:r>
                      <a:endParaRPr lang="en-GB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</a:tr>
              <a:tr h="1036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latin typeface="Garamond" panose="02020404030301010803" pitchFamily="18" charset="0"/>
                        </a:rPr>
                        <a:t>France-</a:t>
                      </a:r>
                      <a:r>
                        <a:rPr lang="en-GB" i="1" dirty="0" err="1" smtClean="0">
                          <a:latin typeface="Garamond" panose="02020404030301010803" pitchFamily="18" charset="0"/>
                        </a:rPr>
                        <a:t>Actualités</a:t>
                      </a:r>
                      <a:r>
                        <a:rPr lang="en-GB" i="1" dirty="0" smtClean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en-GB" i="1" dirty="0" err="1" smtClean="0">
                          <a:latin typeface="Garamond" panose="02020404030301010803" pitchFamily="18" charset="0"/>
                        </a:rPr>
                        <a:t>Pathé-Gaumont</a:t>
                      </a:r>
                      <a:r>
                        <a:rPr lang="en-GB" i="1" dirty="0" smtClean="0">
                          <a:latin typeface="Garamond" panose="02020404030301010803" pitchFamily="18" charset="0"/>
                        </a:rPr>
                        <a:t> </a:t>
                      </a:r>
                    </a:p>
                    <a:p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October</a:t>
                      </a:r>
                      <a:r>
                        <a:rPr lang="en-GB" baseline="0" dirty="0" smtClean="0">
                          <a:latin typeface="Garamond" panose="02020404030301010803" pitchFamily="18" charset="0"/>
                        </a:rPr>
                        <a:t> 1940-August </a:t>
                      </a:r>
                      <a:r>
                        <a:rPr lang="en-GB" baseline="0" dirty="0" smtClean="0">
                          <a:latin typeface="Garamond" panose="02020404030301010803" pitchFamily="18" charset="0"/>
                        </a:rPr>
                        <a:t>1942 (shown exclusively in Unoccupied Zone)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Philippe Este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</a:tr>
              <a:tr h="1036648"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Garamond" panose="02020404030301010803" pitchFamily="18" charset="0"/>
                        </a:rPr>
                        <a:t>France-</a:t>
                      </a:r>
                      <a:r>
                        <a:rPr lang="en-GB" i="1" dirty="0" err="1" smtClean="0">
                          <a:latin typeface="Garamond" panose="02020404030301010803" pitchFamily="18" charset="0"/>
                        </a:rPr>
                        <a:t>Actualités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August </a:t>
                      </a:r>
                      <a:r>
                        <a:rPr lang="en-GB" dirty="0" smtClean="0">
                          <a:latin typeface="Garamond" panose="02020404030301010803" pitchFamily="18" charset="0"/>
                        </a:rPr>
                        <a:t>1942-August 1944 (shown across whole country)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Henri </a:t>
                      </a:r>
                      <a:r>
                        <a:rPr lang="en-GB" dirty="0" err="1" smtClean="0">
                          <a:latin typeface="Garamond" panose="02020404030301010803" pitchFamily="18" charset="0"/>
                        </a:rPr>
                        <a:t>Clerc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</a:tr>
              <a:tr h="1036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>
                          <a:latin typeface="Garamond" panose="02020404030301010803" pitchFamily="18" charset="0"/>
                        </a:rPr>
                        <a:t>Actualités-Mondiales</a:t>
                      </a:r>
                      <a:endParaRPr lang="en-GB" dirty="0" smtClean="0">
                        <a:latin typeface="Garamond" panose="02020404030301010803" pitchFamily="18" charset="0"/>
                      </a:endParaRPr>
                    </a:p>
                    <a:p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August 1940-August</a:t>
                      </a:r>
                      <a:r>
                        <a:rPr lang="en-GB" baseline="0" dirty="0" smtClean="0">
                          <a:latin typeface="Garamond" panose="02020404030301010803" pitchFamily="18" charset="0"/>
                        </a:rPr>
                        <a:t> 1944 (shown exclusively in Occupied Zone)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Garamond" panose="02020404030301010803" pitchFamily="18" charset="0"/>
                        </a:rPr>
                        <a:t>Heinrich</a:t>
                      </a:r>
                      <a:r>
                        <a:rPr lang="en-GB" baseline="0" dirty="0" smtClean="0">
                          <a:latin typeface="Garamond" panose="02020404030301010803" pitchFamily="18" charset="0"/>
                        </a:rPr>
                        <a:t> von </a:t>
                      </a:r>
                      <a:r>
                        <a:rPr lang="en-GB" baseline="0" dirty="0" err="1" smtClean="0">
                          <a:latin typeface="Garamond" panose="02020404030301010803" pitchFamily="18" charset="0"/>
                        </a:rPr>
                        <a:t>Weyrauch</a:t>
                      </a:r>
                      <a:endParaRPr lang="en-GB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1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782" y="5521036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GB" sz="2000" i="1" dirty="0">
                <a:latin typeface="Garamond" panose="02020404030301010803" pitchFamily="18" charset="0"/>
              </a:rPr>
              <a:t>	</a:t>
            </a:r>
            <a:r>
              <a:rPr lang="en-GB" sz="2000" i="1" dirty="0" err="1">
                <a:latin typeface="Garamond" panose="02020404030301010803" pitchFamily="18" charset="0"/>
              </a:rPr>
              <a:t>Méditerranée</a:t>
            </a:r>
            <a:r>
              <a:rPr lang="en-GB" sz="2000" i="1" dirty="0">
                <a:latin typeface="Garamond" panose="02020404030301010803" pitchFamily="18" charset="0"/>
              </a:rPr>
              <a:t>/Niger</a:t>
            </a:r>
            <a:r>
              <a:rPr lang="en-GB" sz="2000" dirty="0">
                <a:latin typeface="Garamond" panose="02020404030301010803" pitchFamily="18" charset="0"/>
              </a:rPr>
              <a:t> (1941) © CNC, film number: 94744</a:t>
            </a:r>
            <a:endParaRPr lang="en-GB" sz="2000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5248" t="3048" r="15645" b="6160"/>
          <a:stretch/>
        </p:blipFill>
        <p:spPr>
          <a:xfrm>
            <a:off x="2783632" y="908720"/>
            <a:ext cx="6264696" cy="462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44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5152" t="5235" r="15488" b="13918"/>
          <a:stretch/>
        </p:blipFill>
        <p:spPr>
          <a:xfrm>
            <a:off x="2855641" y="1052736"/>
            <a:ext cx="6750461" cy="44238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11625" y="5743671"/>
            <a:ext cx="5959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	</a:t>
            </a:r>
            <a:r>
              <a:rPr lang="en-GB" sz="2000" i="1" dirty="0" err="1">
                <a:latin typeface="Garamond" panose="02020404030301010803" pitchFamily="18" charset="0"/>
              </a:rPr>
              <a:t>Méditerranée</a:t>
            </a:r>
            <a:r>
              <a:rPr lang="en-GB" sz="2000" i="1" dirty="0">
                <a:latin typeface="Garamond" panose="02020404030301010803" pitchFamily="18" charset="0"/>
              </a:rPr>
              <a:t>/Niger</a:t>
            </a:r>
            <a:r>
              <a:rPr lang="en-GB" sz="2000" dirty="0">
                <a:latin typeface="Garamond" panose="02020404030301010803" pitchFamily="18" charset="0"/>
              </a:rPr>
              <a:t> (1941) © CNC film number: 94744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07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749" r="24891"/>
          <a:stretch/>
        </p:blipFill>
        <p:spPr>
          <a:xfrm>
            <a:off x="579550" y="365125"/>
            <a:ext cx="4623516" cy="41685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2749" r="13904" b="13952"/>
          <a:stretch/>
        </p:blipFill>
        <p:spPr>
          <a:xfrm>
            <a:off x="5626996" y="365124"/>
            <a:ext cx="6319920" cy="41685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98501" y="5034498"/>
            <a:ext cx="7572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‘Le </a:t>
            </a:r>
            <a:r>
              <a:rPr lang="en-GB" dirty="0" err="1" smtClean="0">
                <a:latin typeface="Garamond" panose="02020404030301010803" pitchFamily="18" charset="0"/>
              </a:rPr>
              <a:t>Maréchal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r>
              <a:rPr lang="en-GB" dirty="0" err="1" smtClean="0">
                <a:latin typeface="Garamond" panose="02020404030301010803" pitchFamily="18" charset="0"/>
              </a:rPr>
              <a:t>Pétain</a:t>
            </a:r>
            <a:r>
              <a:rPr lang="en-GB" dirty="0" smtClean="0">
                <a:latin typeface="Garamond" panose="02020404030301010803" pitchFamily="18" charset="0"/>
              </a:rPr>
              <a:t> à Paris’</a:t>
            </a:r>
            <a:r>
              <a:rPr lang="en-GB" i="1" dirty="0" smtClean="0">
                <a:latin typeface="Garamond" panose="02020404030301010803" pitchFamily="18" charset="0"/>
              </a:rPr>
              <a:t>, France-</a:t>
            </a:r>
            <a:r>
              <a:rPr lang="en-GB" i="1" dirty="0" err="1" smtClean="0">
                <a:latin typeface="Garamond" panose="02020404030301010803" pitchFamily="18" charset="0"/>
              </a:rPr>
              <a:t>Actualités</a:t>
            </a:r>
            <a:r>
              <a:rPr lang="en-GB" i="1" dirty="0" smtClean="0">
                <a:latin typeface="Garamond" panose="02020404030301010803" pitchFamily="18" charset="0"/>
              </a:rPr>
              <a:t>, </a:t>
            </a:r>
            <a:r>
              <a:rPr lang="en-GB" dirty="0" smtClean="0">
                <a:latin typeface="Garamond" panose="02020404030301010803" pitchFamily="18" charset="0"/>
              </a:rPr>
              <a:t>28/04/1944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777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127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Garamond</vt:lpstr>
      <vt:lpstr>Office Theme</vt:lpstr>
      <vt:lpstr>Modern and Contemporary France</vt:lpstr>
      <vt:lpstr>Lecture outline</vt:lpstr>
      <vt:lpstr>Context: Film propaganda before Vichy</vt:lpstr>
      <vt:lpstr>Key figures pre-Vichy </vt:lpstr>
      <vt:lpstr>The Vichy propaganda machine</vt:lpstr>
      <vt:lpstr>‘Screening reality’? Vichy and the news</vt:lpstr>
      <vt:lpstr> Méditerranée/Niger (1941) © CNC, film number: 94744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and Contemporary France</dc:title>
  <dc:creator>David</dc:creator>
  <cp:lastModifiedBy>David</cp:lastModifiedBy>
  <cp:revision>5</cp:revision>
  <dcterms:created xsi:type="dcterms:W3CDTF">2015-01-07T08:46:19Z</dcterms:created>
  <dcterms:modified xsi:type="dcterms:W3CDTF">2015-01-07T09:19:40Z</dcterms:modified>
</cp:coreProperties>
</file>