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60" r:id="rId3"/>
    <p:sldId id="261" r:id="rId4"/>
    <p:sldId id="284" r:id="rId5"/>
    <p:sldId id="263" r:id="rId6"/>
    <p:sldId id="258" r:id="rId7"/>
    <p:sldId id="259" r:id="rId8"/>
    <p:sldId id="257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3" r:id="rId17"/>
    <p:sldId id="271" r:id="rId18"/>
    <p:sldId id="272" r:id="rId19"/>
    <p:sldId id="274" r:id="rId20"/>
    <p:sldId id="275" r:id="rId21"/>
    <p:sldId id="276" r:id="rId22"/>
    <p:sldId id="277" r:id="rId23"/>
    <p:sldId id="279" r:id="rId24"/>
    <p:sldId id="286" r:id="rId25"/>
    <p:sldId id="280" r:id="rId26"/>
    <p:sldId id="281" r:id="rId27"/>
    <p:sldId id="282" r:id="rId28"/>
    <p:sldId id="283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2A22-A016-2743-8503-4AFD99C90EA5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00E3A-24AB-A54A-A3D7-9E56FBA19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04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that structuralism</a:t>
            </a:r>
            <a:r>
              <a:rPr lang="en-US" baseline="0" dirty="0" smtClean="0"/>
              <a:t> can include things like formal conventions (fairy tale style, novel style, etc…). Think also about </a:t>
            </a:r>
            <a:r>
              <a:rPr lang="en-US" baseline="0" dirty="0" err="1" smtClean="0"/>
              <a:t>intertexts</a:t>
            </a:r>
            <a:r>
              <a:rPr lang="en-US" baseline="0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00E3A-24AB-A54A-A3D7-9E56FBA19C5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05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4478-32C9-4648-9E3A-AFFA74848112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0FE1-C435-AE4E-AB86-91F0CB249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51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4478-32C9-4648-9E3A-AFFA74848112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0FE1-C435-AE4E-AB86-91F0CB249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3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4478-32C9-4648-9E3A-AFFA74848112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0FE1-C435-AE4E-AB86-91F0CB249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4478-32C9-4648-9E3A-AFFA74848112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0FE1-C435-AE4E-AB86-91F0CB249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4478-32C9-4648-9E3A-AFFA74848112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0FE1-C435-AE4E-AB86-91F0CB249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72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4478-32C9-4648-9E3A-AFFA74848112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0FE1-C435-AE4E-AB86-91F0CB249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3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4478-32C9-4648-9E3A-AFFA74848112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0FE1-C435-AE4E-AB86-91F0CB249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887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4478-32C9-4648-9E3A-AFFA74848112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0FE1-C435-AE4E-AB86-91F0CB249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177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4478-32C9-4648-9E3A-AFFA74848112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0FE1-C435-AE4E-AB86-91F0CB249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59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4478-32C9-4648-9E3A-AFFA74848112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0FE1-C435-AE4E-AB86-91F0CB249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41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4478-32C9-4648-9E3A-AFFA74848112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50FE1-C435-AE4E-AB86-91F0CB249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269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F4478-32C9-4648-9E3A-AFFA74848112}" type="datetimeFigureOut">
              <a:rPr lang="en-US" smtClean="0"/>
              <a:t>15/01/2015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50FE1-C435-AE4E-AB86-91F0CB249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74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2.warwick.ac.uk/fac/arts/modernlanguages/currentstudents/undergraduate/french/modules/firstyear/strategies/formative/commesswriting" TargetMode="External"/><Relationship Id="rId3" Type="http://schemas.openxmlformats.org/officeDocument/2006/relationships/hyperlink" Target="http://www2.warwick.ac.uk/fac/arts/modernlanguages/currentstudents/undergraduate/french/assessment/commentarywritin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ml.cam.ac.uk/french/courses/ugrad/Fr1_commentary.pdf" TargetMode="External"/><Relationship Id="rId3" Type="http://schemas.openxmlformats.org/officeDocument/2006/relationships/hyperlink" Target="http://www.bristol.ac.uk/french/current/undergrad/infoyr1students/commentary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cl.as.uky.edu/glossary-rhetorical-terms" TargetMode="External"/><Relationship Id="rId4" Type="http://schemas.openxmlformats.org/officeDocument/2006/relationships/hyperlink" Target="http://www.english.cam.ac.uk/classroom/%20terms.htm" TargetMode="External"/><Relationship Id="rId5" Type="http://schemas.openxmlformats.org/officeDocument/2006/relationships/hyperlink" Target="http://0-www.oxfordreference.com.pugwash.lib.warwick.ac.uk/view/10.1093/acref/9780199208272.001.0001/acref-9780199208272-e-1095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tudes-litteraires.com/bac-francais/figures-de-style.php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Writing commentaries: a 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39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Your passage is the springboard for everything you say. If you cannot trace a remark back to a </a:t>
            </a:r>
            <a:r>
              <a:rPr lang="en-US" dirty="0" smtClean="0">
                <a:solidFill>
                  <a:srgbClr val="FF0000"/>
                </a:solidFill>
              </a:rPr>
              <a:t>specific formal feature </a:t>
            </a:r>
            <a:r>
              <a:rPr lang="en-US" dirty="0" smtClean="0"/>
              <a:t>in the passage, DON’T say it.</a:t>
            </a:r>
          </a:p>
          <a:p>
            <a:r>
              <a:rPr lang="en-US" dirty="0" smtClean="0"/>
              <a:t>You are trying to get behind the mind of the writer when s/he constructed the text:</a:t>
            </a:r>
          </a:p>
          <a:p>
            <a:pPr lvl="1"/>
            <a:r>
              <a:rPr lang="en-US" dirty="0" smtClean="0"/>
              <a:t>HOW is a mood conveyed?</a:t>
            </a:r>
          </a:p>
          <a:p>
            <a:pPr lvl="1"/>
            <a:r>
              <a:rPr lang="en-US" dirty="0" smtClean="0"/>
              <a:t>HOW are changes indicated?</a:t>
            </a:r>
          </a:p>
          <a:p>
            <a:pPr lvl="1"/>
            <a:r>
              <a:rPr lang="en-US" i="1" dirty="0" smtClean="0">
                <a:solidFill>
                  <a:srgbClr val="FF0000"/>
                </a:solidFill>
              </a:rPr>
              <a:t>WHAT, technically, is the writer doing to make his/her words have the effect on me that they have?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078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Things that will make your marker cry…</a:t>
            </a:r>
            <a:endParaRPr lang="en-US" dirty="0"/>
          </a:p>
        </p:txBody>
      </p:sp>
      <p:pic>
        <p:nvPicPr>
          <p:cNvPr id="7" name="Content Placeholder 6" descr="free-vector-buddy-crying-clip-art_110044_Buddy_Crying_clip_art_hight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610" b="-30610"/>
          <a:stretch>
            <a:fillRect/>
          </a:stretch>
        </p:blipFill>
        <p:spPr>
          <a:xfrm>
            <a:off x="331788" y="1460500"/>
            <a:ext cx="4164012" cy="4665663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‘There is alliteration in line 4.’</a:t>
            </a:r>
          </a:p>
          <a:p>
            <a:r>
              <a:rPr lang="en-US" dirty="0" smtClean="0"/>
              <a:t>‘The writer uses lots of imagery.’</a:t>
            </a:r>
          </a:p>
          <a:p>
            <a:r>
              <a:rPr lang="en-US" dirty="0" smtClean="0"/>
              <a:t>‘The main theme in this passage comes up repeatedly in this work, where it is used to …’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82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Things that will make your marker happy…</a:t>
            </a:r>
            <a:endParaRPr lang="en-US" dirty="0"/>
          </a:p>
        </p:txBody>
      </p:sp>
      <p:pic>
        <p:nvPicPr>
          <p:cNvPr id="5" name="Content Placeholder 4" descr="happy-clip-art-royalty-free-happy-clipart-illustration-215606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" r="3153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‘The repetition of the harsh sounding ‘d’ consonant in line 5 serves to underline the determination of the character…’</a:t>
            </a:r>
          </a:p>
          <a:p>
            <a:r>
              <a:rPr lang="en-US" dirty="0" smtClean="0"/>
              <a:t>‘There is a sudden change of tense in paragraph 2, indicating a move from reflection to action on the part of…’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1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useful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Consonant sounds</a:t>
            </a:r>
          </a:p>
          <a:p>
            <a:r>
              <a:rPr lang="en-US" dirty="0" smtClean="0"/>
              <a:t>Fricative (f, v)</a:t>
            </a:r>
          </a:p>
          <a:p>
            <a:r>
              <a:rPr lang="en-US" dirty="0" smtClean="0"/>
              <a:t>Dental (d, t)</a:t>
            </a:r>
          </a:p>
          <a:p>
            <a:r>
              <a:rPr lang="en-US" dirty="0" smtClean="0"/>
              <a:t>Plosive (p, b)</a:t>
            </a:r>
          </a:p>
          <a:p>
            <a:r>
              <a:rPr lang="en-US" dirty="0" smtClean="0"/>
              <a:t>Guttural (c, k, g)</a:t>
            </a:r>
          </a:p>
          <a:p>
            <a:r>
              <a:rPr lang="en-US" dirty="0" smtClean="0"/>
              <a:t>Sibilant (s, z)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Ways of looking at syntax</a:t>
            </a:r>
          </a:p>
          <a:p>
            <a:r>
              <a:rPr lang="en-US" dirty="0" smtClean="0"/>
              <a:t>Most sentences have </a:t>
            </a:r>
            <a:r>
              <a:rPr lang="en-US" dirty="0" smtClean="0">
                <a:solidFill>
                  <a:srgbClr val="FF0000"/>
                </a:solidFill>
              </a:rPr>
              <a:t>subject : verb : object</a:t>
            </a:r>
            <a:r>
              <a:rPr lang="en-US" dirty="0" smtClean="0"/>
              <a:t>. What about deviations from this?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Hypotaxis</a:t>
            </a:r>
            <a:r>
              <a:rPr lang="en-US" dirty="0" smtClean="0"/>
              <a:t> (hypotactic, </a:t>
            </a:r>
            <a:r>
              <a:rPr lang="en-US" dirty="0" err="1" smtClean="0"/>
              <a:t>adj</a:t>
            </a:r>
            <a:r>
              <a:rPr lang="en-US" dirty="0" smtClean="0"/>
              <a:t>) = use of logical connectives such as ‘because’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Parataxis</a:t>
            </a:r>
            <a:r>
              <a:rPr lang="en-US" dirty="0" smtClean="0"/>
              <a:t> (paratactic, </a:t>
            </a:r>
            <a:r>
              <a:rPr lang="en-US" dirty="0" err="1" smtClean="0"/>
              <a:t>adj</a:t>
            </a:r>
            <a:r>
              <a:rPr lang="en-US" dirty="0" smtClean="0"/>
              <a:t>) = absence of connectives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13285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Organise</a:t>
            </a:r>
            <a:r>
              <a:rPr lang="en-US" dirty="0" smtClean="0"/>
              <a:t> your material by </a:t>
            </a:r>
            <a:r>
              <a:rPr lang="en-US" dirty="0" smtClean="0">
                <a:solidFill>
                  <a:srgbClr val="FF0000"/>
                </a:solidFill>
              </a:rPr>
              <a:t>themes / motifs / devices; </a:t>
            </a:r>
            <a:r>
              <a:rPr lang="en-US" dirty="0" smtClean="0">
                <a:solidFill>
                  <a:srgbClr val="800000"/>
                </a:solidFill>
              </a:rPr>
              <a:t>OR</a:t>
            </a:r>
            <a:endParaRPr lang="en-US" dirty="0">
              <a:solidFill>
                <a:srgbClr val="800000"/>
              </a:solidFill>
            </a:endParaRPr>
          </a:p>
          <a:p>
            <a:r>
              <a:rPr lang="en-US" dirty="0" err="1" smtClean="0"/>
              <a:t>Analyse</a:t>
            </a:r>
            <a:r>
              <a:rPr lang="en-US" dirty="0" smtClean="0"/>
              <a:t> the passage </a:t>
            </a:r>
            <a:r>
              <a:rPr lang="en-US" dirty="0" smtClean="0">
                <a:solidFill>
                  <a:srgbClr val="FF0000"/>
                </a:solidFill>
              </a:rPr>
              <a:t>chronologically</a:t>
            </a:r>
            <a:r>
              <a:rPr lang="en-US" dirty="0" smtClean="0"/>
              <a:t> (not line by line, but section by section)</a:t>
            </a:r>
            <a:endParaRPr lang="en-US" dirty="0"/>
          </a:p>
          <a:p>
            <a:r>
              <a:rPr lang="en-US" dirty="0" smtClean="0"/>
              <a:t>Tell your reader in your introduction how you will proceed (‘</a:t>
            </a:r>
            <a:r>
              <a:rPr lang="en-US" dirty="0" err="1" smtClean="0"/>
              <a:t>annonce</a:t>
            </a:r>
            <a:r>
              <a:rPr lang="en-US" dirty="0" smtClean="0"/>
              <a:t> du plan’)</a:t>
            </a:r>
          </a:p>
          <a:p>
            <a:r>
              <a:rPr lang="en-US" dirty="0" smtClean="0"/>
              <a:t>Use line numbers.</a:t>
            </a:r>
          </a:p>
          <a:p>
            <a:r>
              <a:rPr lang="en-US" dirty="0" smtClean="0"/>
              <a:t>Do not paraphrase or translate the text. Quote if necessary (in French). Your job is to </a:t>
            </a:r>
            <a:r>
              <a:rPr lang="en-US" dirty="0" smtClean="0">
                <a:solidFill>
                  <a:srgbClr val="FF0000"/>
                </a:solidFill>
              </a:rPr>
              <a:t>interpret / </a:t>
            </a:r>
            <a:r>
              <a:rPr lang="en-US" dirty="0" err="1" smtClean="0">
                <a:solidFill>
                  <a:srgbClr val="FF0000"/>
                </a:solidFill>
              </a:rPr>
              <a:t>analyse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879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 to you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INTRODUCTION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Context</a:t>
            </a:r>
          </a:p>
          <a:p>
            <a:pPr marL="514350" indent="-514350">
              <a:buAutoNum type="arabicPeriod"/>
            </a:pPr>
            <a:r>
              <a:rPr lang="en-US" dirty="0" smtClean="0"/>
              <a:t>Overview of content and shape / form: </a:t>
            </a:r>
          </a:p>
          <a:p>
            <a:pPr marL="0" indent="0">
              <a:buNone/>
            </a:pPr>
            <a:r>
              <a:rPr lang="en-US" dirty="0" smtClean="0"/>
              <a:t>DETAILED 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might an analysis by theme look like?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might a chronological analysis show?</a:t>
            </a:r>
          </a:p>
          <a:p>
            <a:pPr marL="0" indent="0">
              <a:buNone/>
            </a:pPr>
            <a:r>
              <a:rPr lang="en-US" dirty="0" smtClean="0"/>
              <a:t>CONCLUSION</a:t>
            </a:r>
          </a:p>
          <a:p>
            <a:pPr marL="0" indent="0">
              <a:buNone/>
            </a:pPr>
            <a:r>
              <a:rPr lang="en-US" dirty="0" smtClean="0"/>
              <a:t>1. How important is this passage for the work as a whole? Where does it take us?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61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Thoughts about style in Cond</a:t>
            </a:r>
            <a:r>
              <a:rPr lang="en-US" dirty="0" smtClean="0"/>
              <a:t>é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Adult and child selves</a:t>
            </a:r>
          </a:p>
          <a:p>
            <a:r>
              <a:rPr lang="en-US" dirty="0" err="1" smtClean="0"/>
              <a:t>Intertextuality</a:t>
            </a:r>
            <a:r>
              <a:rPr lang="en-US" dirty="0" smtClean="0"/>
              <a:t> – books</a:t>
            </a:r>
          </a:p>
          <a:p>
            <a:r>
              <a:rPr lang="en-US" dirty="0" err="1" smtClean="0"/>
              <a:t>Cr</a:t>
            </a:r>
            <a:r>
              <a:rPr lang="en-US" dirty="0" err="1" smtClean="0"/>
              <a:t>éôle</a:t>
            </a:r>
            <a:endParaRPr lang="en-US" dirty="0" smtClean="0"/>
          </a:p>
          <a:p>
            <a:r>
              <a:rPr lang="en-US" dirty="0" smtClean="0"/>
              <a:t>Autobiography?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492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</a:t>
            </a:r>
            <a:r>
              <a:rPr lang="en-US" dirty="0" smtClean="0"/>
              <a:t>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INTRODUCTION</a:t>
            </a:r>
          </a:p>
          <a:p>
            <a:r>
              <a:rPr lang="en-US" dirty="0" smtClean="0"/>
              <a:t>Later part of text; teenage years; thorny relationship with parents; identity crisis</a:t>
            </a:r>
          </a:p>
          <a:p>
            <a:r>
              <a:rPr lang="en-US" dirty="0" smtClean="0"/>
              <a:t>Passage presents us with contrasting states (before and after moped). </a:t>
            </a:r>
            <a:r>
              <a:rPr lang="en-US" dirty="0" err="1" smtClean="0"/>
              <a:t>Claustrophia</a:t>
            </a:r>
            <a:r>
              <a:rPr lang="en-US" dirty="0" smtClean="0"/>
              <a:t> of home and isolation / introspection give way to wider vista of island; outward looking / optimistic. Geography and space become important.</a:t>
            </a:r>
          </a:p>
          <a:p>
            <a:r>
              <a:rPr lang="en-US" dirty="0" smtClean="0"/>
              <a:t>No conversation: personal reflection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174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analysis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Themes / motifs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Loneliness</a:t>
            </a:r>
          </a:p>
          <a:p>
            <a:r>
              <a:rPr lang="en-US" dirty="0" smtClean="0"/>
              <a:t>Self-criticism</a:t>
            </a:r>
          </a:p>
          <a:p>
            <a:r>
              <a:rPr lang="en-US" dirty="0" smtClean="0"/>
              <a:t>Family and status</a:t>
            </a:r>
          </a:p>
          <a:p>
            <a:r>
              <a:rPr lang="en-US" dirty="0" smtClean="0"/>
              <a:t>Journey / discovery / liberation</a:t>
            </a:r>
          </a:p>
          <a:p>
            <a:r>
              <a:rPr lang="en-US" dirty="0" smtClean="0"/>
              <a:t>Reading / story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Chronology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Para 1: stagnation / depression</a:t>
            </a:r>
          </a:p>
          <a:p>
            <a:pPr lvl="1"/>
            <a:r>
              <a:rPr lang="en-US" dirty="0" smtClean="0"/>
              <a:t>Movement from self exam (mirror) to exam of social self (home, school, society). Claustrophobia</a:t>
            </a:r>
          </a:p>
          <a:p>
            <a:pPr marL="400050"/>
            <a:r>
              <a:rPr lang="en-US" dirty="0" smtClean="0"/>
              <a:t>Para 2: Movement and memory</a:t>
            </a:r>
          </a:p>
          <a:p>
            <a:pPr marL="800100" lvl="1"/>
            <a:r>
              <a:rPr lang="en-US" dirty="0" smtClean="0"/>
              <a:t>Journey / distance</a:t>
            </a:r>
          </a:p>
          <a:p>
            <a:pPr marL="800100" lvl="1"/>
            <a:r>
              <a:rPr lang="en-US" dirty="0" smtClean="0"/>
              <a:t>Childhood journey</a:t>
            </a:r>
          </a:p>
          <a:p>
            <a:pPr marL="800100" lvl="1"/>
            <a:r>
              <a:rPr lang="en-US" dirty="0" smtClean="0"/>
              <a:t>contrast</a:t>
            </a:r>
          </a:p>
          <a:p>
            <a:pPr marL="800100" lvl="1"/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908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and content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Temporal clauses</a:t>
            </a:r>
            <a:r>
              <a:rPr lang="en-US" dirty="0" smtClean="0"/>
              <a:t>: ‘A </a:t>
            </a:r>
            <a:r>
              <a:rPr lang="en-US" dirty="0" err="1" smtClean="0"/>
              <a:t>quinze</a:t>
            </a:r>
            <a:r>
              <a:rPr lang="en-US" dirty="0" smtClean="0"/>
              <a:t> </a:t>
            </a:r>
            <a:r>
              <a:rPr lang="en-US" dirty="0" err="1" smtClean="0"/>
              <a:t>ans</a:t>
            </a:r>
            <a:r>
              <a:rPr lang="en-US" dirty="0" smtClean="0"/>
              <a:t> /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fois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/>
              <a:t> </a:t>
            </a:r>
            <a:r>
              <a:rPr lang="en-US" dirty="0" smtClean="0"/>
              <a:t>/ pendant les </a:t>
            </a:r>
            <a:r>
              <a:rPr lang="en-US" dirty="0" err="1" smtClean="0"/>
              <a:t>grandes</a:t>
            </a:r>
            <a:r>
              <a:rPr lang="en-US" dirty="0" smtClean="0"/>
              <a:t> </a:t>
            </a:r>
            <a:r>
              <a:rPr lang="en-US" dirty="0" err="1" smtClean="0"/>
              <a:t>vacances</a:t>
            </a:r>
            <a:r>
              <a:rPr lang="en-US" dirty="0" smtClean="0"/>
              <a:t>’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Use of tense</a:t>
            </a:r>
            <a:r>
              <a:rPr lang="en-US" dirty="0" smtClean="0"/>
              <a:t>: stagnation / description : imperfect; movement / action: past historic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Focus / detail</a:t>
            </a:r>
            <a:r>
              <a:rPr lang="en-US" dirty="0" smtClean="0"/>
              <a:t>: ‘camera angle’; narrow to wide angle. How are facial features presented? Fragmentation of self: not sentences (no verbs; just adjectives)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813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commentary?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Close reading skills essential at every stage (and in later life!)</a:t>
            </a:r>
          </a:p>
          <a:p>
            <a:r>
              <a:rPr lang="en-US" dirty="0" smtClean="0"/>
              <a:t>This form of assessment is also present in other </a:t>
            </a:r>
            <a:r>
              <a:rPr lang="en-US" dirty="0" err="1" smtClean="0"/>
              <a:t>Honours</a:t>
            </a:r>
            <a:r>
              <a:rPr lang="en-US" dirty="0" smtClean="0"/>
              <a:t> level modules</a:t>
            </a:r>
          </a:p>
          <a:p>
            <a:r>
              <a:rPr lang="en-US" dirty="0" smtClean="0"/>
              <a:t>We have been exploring strategies for reading texts, and close reading is one such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571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Physical / psychological </a:t>
            </a:r>
            <a:r>
              <a:rPr lang="en-US" dirty="0" smtClean="0"/>
              <a:t>: body criticism; personality criticism. Parallels: ‘</a:t>
            </a:r>
            <a:r>
              <a:rPr lang="en-US" dirty="0" err="1" smtClean="0"/>
              <a:t>laide</a:t>
            </a:r>
            <a:r>
              <a:rPr lang="en-US" dirty="0" smtClean="0"/>
              <a:t>/</a:t>
            </a:r>
            <a:r>
              <a:rPr lang="en-US" dirty="0" err="1" smtClean="0"/>
              <a:t>parure</a:t>
            </a:r>
            <a:r>
              <a:rPr lang="en-US" dirty="0" smtClean="0"/>
              <a:t>; intelligence, </a:t>
            </a:r>
            <a:r>
              <a:rPr lang="en-US" dirty="0" err="1" smtClean="0"/>
              <a:t>m</a:t>
            </a:r>
            <a:r>
              <a:rPr lang="en-US" dirty="0" err="1" smtClean="0"/>
              <a:t>échanceté</a:t>
            </a:r>
            <a:r>
              <a:rPr lang="en-US" dirty="0" smtClean="0"/>
              <a:t>’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Isolation</a:t>
            </a:r>
            <a:r>
              <a:rPr lang="en-US" dirty="0" smtClean="0"/>
              <a:t>: parallels (plus </a:t>
            </a:r>
            <a:r>
              <a:rPr lang="en-US" dirty="0" err="1" smtClean="0"/>
              <a:t>d’amies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d’admirateurs</a:t>
            </a:r>
            <a:r>
              <a:rPr lang="en-US" dirty="0" smtClean="0"/>
              <a:t>’)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Journey (</a:t>
            </a:r>
            <a:r>
              <a:rPr lang="en-US" dirty="0" err="1" smtClean="0">
                <a:solidFill>
                  <a:srgbClr val="FF0000"/>
                </a:solidFill>
              </a:rPr>
              <a:t>para</a:t>
            </a:r>
            <a:r>
              <a:rPr lang="en-US" dirty="0" smtClean="0">
                <a:solidFill>
                  <a:srgbClr val="FF0000"/>
                </a:solidFill>
              </a:rPr>
              <a:t> 2)</a:t>
            </a:r>
            <a:r>
              <a:rPr lang="en-US" dirty="0" smtClean="0"/>
              <a:t>: lots of verbs (+</a:t>
            </a:r>
            <a:r>
              <a:rPr lang="en-US" dirty="0" err="1" smtClean="0"/>
              <a:t>ve</a:t>
            </a:r>
            <a:r>
              <a:rPr lang="en-US" dirty="0" smtClean="0"/>
              <a:t>); contrast of action of </a:t>
            </a:r>
            <a:r>
              <a:rPr lang="en-US" dirty="0" err="1" smtClean="0"/>
              <a:t>Maryse</a:t>
            </a:r>
            <a:r>
              <a:rPr lang="en-US" dirty="0" smtClean="0"/>
              <a:t> with description of landscape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Family picture </a:t>
            </a:r>
            <a:r>
              <a:rPr lang="en-US" dirty="0" smtClean="0"/>
              <a:t>: comic / critical (clothing </a:t>
            </a:r>
            <a:r>
              <a:rPr lang="en-US" dirty="0" err="1" smtClean="0"/>
              <a:t>para</a:t>
            </a:r>
            <a:r>
              <a:rPr lang="en-US" dirty="0" smtClean="0"/>
              <a:t> 2; snobbery </a:t>
            </a:r>
            <a:r>
              <a:rPr lang="en-US" dirty="0" err="1" smtClean="0"/>
              <a:t>para</a:t>
            </a:r>
            <a:r>
              <a:rPr lang="en-US" dirty="0" smtClean="0"/>
              <a:t> 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174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Literature / </a:t>
            </a:r>
            <a:r>
              <a:rPr lang="en-US" dirty="0" err="1" smtClean="0">
                <a:solidFill>
                  <a:srgbClr val="FF0000"/>
                </a:solidFill>
              </a:rPr>
              <a:t>intertext</a:t>
            </a:r>
            <a:r>
              <a:rPr lang="en-US" dirty="0" smtClean="0"/>
              <a:t>: adult analysis. Reflection on being on cusp of adulthood (</a:t>
            </a:r>
            <a:r>
              <a:rPr lang="en-US" dirty="0" err="1" smtClean="0"/>
              <a:t>r</a:t>
            </a:r>
            <a:r>
              <a:rPr lang="en-US" dirty="0" err="1" smtClean="0"/>
              <a:t>êve</a:t>
            </a:r>
            <a:r>
              <a:rPr lang="en-US" dirty="0" smtClean="0"/>
              <a:t>; </a:t>
            </a:r>
            <a:r>
              <a:rPr lang="en-US" dirty="0" err="1" smtClean="0"/>
              <a:t>désir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Pays / </a:t>
            </a:r>
            <a:r>
              <a:rPr lang="en-US" dirty="0" err="1" smtClean="0">
                <a:solidFill>
                  <a:srgbClr val="FF0000"/>
                </a:solidFill>
              </a:rPr>
              <a:t>paysag</a:t>
            </a:r>
            <a:r>
              <a:rPr lang="en-US" dirty="0" err="1" smtClean="0"/>
              <a:t>e</a:t>
            </a:r>
            <a:r>
              <a:rPr lang="en-US" dirty="0" smtClean="0"/>
              <a:t>: contrast of childhood self with (ridiculous) family and adolescent self with islanders. New identity?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987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Prefigures wider journeys, both literary and actual, in final chapter. Burgeoning sense of independence that will need to grow after death of mother.</a:t>
            </a:r>
          </a:p>
          <a:p>
            <a:r>
              <a:rPr lang="en-US" dirty="0" smtClean="0"/>
              <a:t>Note, though, that despite excitement in evidence here, </a:t>
            </a:r>
            <a:r>
              <a:rPr lang="en-US" dirty="0" err="1" smtClean="0"/>
              <a:t>ch</a:t>
            </a:r>
            <a:r>
              <a:rPr lang="en-US" dirty="0" smtClean="0"/>
              <a:t> ends with </a:t>
            </a:r>
            <a:r>
              <a:rPr lang="en-US" dirty="0" err="1" smtClean="0"/>
              <a:t>Maryse</a:t>
            </a:r>
            <a:r>
              <a:rPr lang="en-US" dirty="0" smtClean="0"/>
              <a:t> returning home and embracing her mother in bed: spirit of adventure only goes so far…?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283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Candide</a:t>
            </a:r>
            <a:r>
              <a:rPr lang="en-US" dirty="0" smtClean="0"/>
              <a:t>: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Fast pace (lots of verbs)</a:t>
            </a:r>
          </a:p>
          <a:p>
            <a:r>
              <a:rPr lang="en-US" dirty="0" smtClean="0"/>
              <a:t>Satire 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person narrator, sometimes with 1</a:t>
            </a:r>
            <a:r>
              <a:rPr lang="en-US" baseline="30000" dirty="0" smtClean="0"/>
              <a:t>st</a:t>
            </a:r>
            <a:r>
              <a:rPr lang="en-US" dirty="0" smtClean="0"/>
              <a:t> person focus…</a:t>
            </a:r>
          </a:p>
          <a:p>
            <a:r>
              <a:rPr lang="en-US" dirty="0" smtClean="0"/>
              <a:t>Use of irony</a:t>
            </a:r>
          </a:p>
          <a:p>
            <a:r>
              <a:rPr lang="en-US" dirty="0" smtClean="0"/>
              <a:t>Enumeration (lists)</a:t>
            </a:r>
          </a:p>
          <a:p>
            <a:r>
              <a:rPr lang="en-US" dirty="0" smtClean="0"/>
              <a:t>Binaries</a:t>
            </a:r>
          </a:p>
          <a:p>
            <a:r>
              <a:rPr lang="en-US" dirty="0" smtClean="0"/>
              <a:t>hyperbole</a:t>
            </a:r>
          </a:p>
          <a:p>
            <a:r>
              <a:rPr lang="en-US" dirty="0" smtClean="0"/>
              <a:t>Two dimensional </a:t>
            </a:r>
            <a:r>
              <a:rPr lang="en-US" dirty="0" err="1" smtClean="0"/>
              <a:t>characterisation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943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Concluding part of text</a:t>
            </a:r>
          </a:p>
          <a:p>
            <a:r>
              <a:rPr lang="en-US" dirty="0" smtClean="0"/>
              <a:t>Re-</a:t>
            </a:r>
            <a:r>
              <a:rPr lang="en-US" dirty="0" err="1" smtClean="0"/>
              <a:t>assembing</a:t>
            </a:r>
            <a:r>
              <a:rPr lang="en-US" dirty="0" smtClean="0"/>
              <a:t> of all major characters</a:t>
            </a:r>
          </a:p>
          <a:p>
            <a:r>
              <a:rPr lang="en-US" dirty="0" smtClean="0"/>
              <a:t>End point of quest</a:t>
            </a:r>
          </a:p>
          <a:p>
            <a:r>
              <a:rPr lang="en-US" dirty="0" smtClean="0"/>
              <a:t>Passage deals with idea of community and contingencies of human relationships</a:t>
            </a:r>
          </a:p>
          <a:p>
            <a:r>
              <a:rPr lang="en-US" dirty="0" smtClean="0"/>
              <a:t>Shows clear intolerance of intolerance: </a:t>
            </a:r>
            <a:r>
              <a:rPr lang="en-US" dirty="0" err="1" smtClean="0"/>
              <a:t>Candide</a:t>
            </a:r>
            <a:r>
              <a:rPr lang="en-US" dirty="0" smtClean="0"/>
              <a:t> more decisive re Baron (</a:t>
            </a:r>
            <a:r>
              <a:rPr lang="en-US" dirty="0" err="1" smtClean="0"/>
              <a:t>centre</a:t>
            </a:r>
            <a:r>
              <a:rPr lang="en-US" dirty="0" smtClean="0"/>
              <a:t> point of text)</a:t>
            </a:r>
          </a:p>
          <a:p>
            <a:r>
              <a:rPr lang="en-US" dirty="0" smtClean="0"/>
              <a:t>Mixture of direct speech, omniscient </a:t>
            </a:r>
            <a:r>
              <a:rPr lang="en-US" dirty="0" err="1" smtClean="0"/>
              <a:t>narr</a:t>
            </a:r>
            <a:r>
              <a:rPr lang="en-US" dirty="0" smtClean="0"/>
              <a:t> and limited 3</a:t>
            </a:r>
            <a:r>
              <a:rPr lang="en-US" baseline="30000" dirty="0" smtClean="0"/>
              <a:t>rd</a:t>
            </a:r>
            <a:r>
              <a:rPr lang="en-US" dirty="0" smtClean="0"/>
              <a:t> person </a:t>
            </a:r>
            <a:r>
              <a:rPr lang="en-US" dirty="0" err="1" smtClean="0"/>
              <a:t>narr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451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analysis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Themes / motifs:</a:t>
            </a:r>
          </a:p>
          <a:p>
            <a:r>
              <a:rPr lang="en-US" dirty="0" smtClean="0"/>
              <a:t>Class &amp; rank</a:t>
            </a:r>
          </a:p>
          <a:p>
            <a:r>
              <a:rPr lang="en-US" dirty="0" smtClean="0"/>
              <a:t>Philosophy / proof / debate</a:t>
            </a:r>
          </a:p>
          <a:p>
            <a:r>
              <a:rPr lang="en-US" dirty="0" smtClean="0"/>
              <a:t>Suffering</a:t>
            </a:r>
          </a:p>
          <a:p>
            <a:r>
              <a:rPr lang="en-US" dirty="0" smtClean="0"/>
              <a:t>Journey</a:t>
            </a:r>
          </a:p>
          <a:p>
            <a:r>
              <a:rPr lang="en-US" dirty="0" smtClean="0"/>
              <a:t>community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Chronology</a:t>
            </a:r>
          </a:p>
          <a:p>
            <a:pPr marL="0" indent="0">
              <a:buNone/>
            </a:pPr>
            <a:r>
              <a:rPr lang="en-US" b="1" dirty="0" err="1" smtClean="0"/>
              <a:t>Paras</a:t>
            </a:r>
            <a:r>
              <a:rPr lang="en-US" b="1" dirty="0" smtClean="0"/>
              <a:t> 1 - 2</a:t>
            </a:r>
            <a:r>
              <a:rPr lang="en-US" dirty="0" smtClean="0"/>
              <a:t>:</a:t>
            </a:r>
          </a:p>
          <a:p>
            <a:r>
              <a:rPr lang="en-US" dirty="0" smtClean="0"/>
              <a:t>Movement from travelling to stasis begins here: end of </a:t>
            </a:r>
            <a:r>
              <a:rPr lang="en-US" b="1" dirty="0" smtClean="0"/>
              <a:t>quest for </a:t>
            </a:r>
            <a:r>
              <a:rPr lang="en-US" b="1" dirty="0" err="1" smtClean="0"/>
              <a:t>Cun</a:t>
            </a:r>
            <a:r>
              <a:rPr lang="en-US" b="1" dirty="0" err="1" smtClean="0"/>
              <a:t>égonde</a:t>
            </a:r>
            <a:endParaRPr lang="en-US" b="1" dirty="0" smtClean="0"/>
          </a:p>
          <a:p>
            <a:r>
              <a:rPr lang="en-US" b="1" dirty="0" smtClean="0"/>
              <a:t>Building of community ties</a:t>
            </a:r>
          </a:p>
          <a:p>
            <a:r>
              <a:rPr lang="en-US" b="1" dirty="0" err="1" smtClean="0"/>
              <a:t>Candide</a:t>
            </a:r>
            <a:r>
              <a:rPr lang="en-US" b="1" dirty="0" smtClean="0"/>
              <a:t> develops a stronger voice</a:t>
            </a:r>
          </a:p>
          <a:p>
            <a:pPr marL="0" indent="0">
              <a:buNone/>
            </a:pPr>
            <a:r>
              <a:rPr lang="en-US" b="1" dirty="0" smtClean="0"/>
              <a:t>Para 3</a:t>
            </a:r>
          </a:p>
          <a:p>
            <a:r>
              <a:rPr lang="en-US" dirty="0" smtClean="0"/>
              <a:t>End of quest for perfection (‘</a:t>
            </a:r>
            <a:r>
              <a:rPr lang="en-US" dirty="0" err="1" smtClean="0"/>
              <a:t>meilleur</a:t>
            </a:r>
            <a:r>
              <a:rPr lang="en-US" dirty="0" smtClean="0"/>
              <a:t> des </a:t>
            </a:r>
            <a:r>
              <a:rPr lang="en-US" dirty="0" err="1" smtClean="0"/>
              <a:t>mondes</a:t>
            </a:r>
            <a:r>
              <a:rPr lang="en-US" dirty="0" smtClean="0"/>
              <a:t>’)</a:t>
            </a:r>
          </a:p>
          <a:p>
            <a:r>
              <a:rPr lang="en-US" dirty="0" smtClean="0"/>
              <a:t>Equality but not inclusivity (baron ejected)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426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and content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 it reaches its end, </a:t>
            </a:r>
            <a:r>
              <a:rPr lang="en-US" dirty="0" smtClean="0">
                <a:solidFill>
                  <a:srgbClr val="FF0000"/>
                </a:solidFill>
              </a:rPr>
              <a:t>journey</a:t>
            </a:r>
            <a:r>
              <a:rPr lang="en-US" dirty="0" smtClean="0"/>
              <a:t> still a </a:t>
            </a:r>
            <a:r>
              <a:rPr lang="en-US" dirty="0" smtClean="0">
                <a:solidFill>
                  <a:srgbClr val="FF0000"/>
                </a:solidFill>
              </a:rPr>
              <a:t>philosophical </a:t>
            </a:r>
            <a:r>
              <a:rPr lang="en-US" dirty="0" smtClean="0"/>
              <a:t>one: lexical field of </a:t>
            </a:r>
            <a:r>
              <a:rPr lang="en-US" dirty="0" smtClean="0">
                <a:solidFill>
                  <a:srgbClr val="FF0000"/>
                </a:solidFill>
              </a:rPr>
              <a:t>debate</a:t>
            </a:r>
            <a:r>
              <a:rPr lang="en-US" dirty="0" smtClean="0"/>
              <a:t>; use of binaries to reflect this; use of philosophical jargon; narrative draws reader in (use of ‘on’; ‘</a:t>
            </a:r>
            <a:r>
              <a:rPr lang="en-US" dirty="0" err="1" smtClean="0"/>
              <a:t>cet</a:t>
            </a:r>
            <a:r>
              <a:rPr lang="en-US" dirty="0" smtClean="0"/>
              <a:t>’). List suggests debate endless…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Journey ends</a:t>
            </a:r>
            <a:r>
              <a:rPr lang="en-US" dirty="0" smtClean="0"/>
              <a:t>: contrast of male chars and female characters psychology/movement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emprisonment</a:t>
            </a:r>
            <a:r>
              <a:rPr lang="en-US" dirty="0" smtClean="0"/>
              <a:t>/body/suffering. Another use of lists emphasizes</a:t>
            </a:r>
            <a:r>
              <a:rPr lang="en-US" dirty="0" smtClean="0">
                <a:solidFill>
                  <a:srgbClr val="FF0000"/>
                </a:solidFill>
              </a:rPr>
              <a:t> slavery </a:t>
            </a:r>
            <a:r>
              <a:rPr lang="en-US" dirty="0" smtClean="0"/>
              <a:t>and its toll on the  body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Bathos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love story </a:t>
            </a:r>
            <a:r>
              <a:rPr lang="en-US" dirty="0" smtClean="0"/>
              <a:t>ironically treated (</a:t>
            </a:r>
            <a:r>
              <a:rPr lang="en-US" dirty="0" err="1" smtClean="0"/>
              <a:t>tendre</a:t>
            </a:r>
            <a:r>
              <a:rPr lang="en-US" dirty="0" smtClean="0"/>
              <a:t> </a:t>
            </a:r>
            <a:r>
              <a:rPr lang="en-US" dirty="0" err="1" smtClean="0"/>
              <a:t>amant</a:t>
            </a:r>
            <a:r>
              <a:rPr lang="en-US" dirty="0" smtClean="0"/>
              <a:t>; belle C). Pragmatic end: parataxis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007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New space: </a:t>
            </a:r>
            <a:r>
              <a:rPr lang="en-US" dirty="0" err="1" smtClean="0">
                <a:solidFill>
                  <a:srgbClr val="FF0000"/>
                </a:solidFill>
              </a:rPr>
              <a:t>m</a:t>
            </a:r>
            <a:r>
              <a:rPr lang="en-US" dirty="0" err="1" smtClean="0">
                <a:solidFill>
                  <a:srgbClr val="FF0000"/>
                </a:solidFill>
              </a:rPr>
              <a:t>étairie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Vieille</a:t>
            </a:r>
            <a:r>
              <a:rPr lang="en-US" dirty="0" smtClean="0"/>
              <a:t> wise; thoughts turn </a:t>
            </a:r>
            <a:r>
              <a:rPr lang="en-US" dirty="0" smtClean="0">
                <a:solidFill>
                  <a:srgbClr val="FF0000"/>
                </a:solidFill>
              </a:rPr>
              <a:t>to domesticity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Baron – class – hierarchy – politics</a:t>
            </a:r>
            <a:r>
              <a:rPr lang="en-US" dirty="0" smtClean="0"/>
              <a:t>: direct speech used to emphasis his bombast and prejudice. Problem of equality / democracy highlighted with parallel (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telle</a:t>
            </a:r>
            <a:r>
              <a:rPr lang="en-US" dirty="0" smtClean="0"/>
              <a:t> /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telle</a:t>
            </a:r>
            <a:r>
              <a:rPr lang="en-US" dirty="0" smtClean="0"/>
              <a:t>). Fatuous ideas of empire (comic juxtaposition in context of </a:t>
            </a:r>
            <a:r>
              <a:rPr lang="en-US" dirty="0" err="1" smtClean="0"/>
              <a:t>métairie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Confidence of </a:t>
            </a:r>
            <a:r>
              <a:rPr lang="en-US" dirty="0" err="1" smtClean="0">
                <a:solidFill>
                  <a:srgbClr val="FF0000"/>
                </a:solidFill>
              </a:rPr>
              <a:t>Candide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(contrast with </a:t>
            </a:r>
            <a:r>
              <a:rPr lang="en-US" dirty="0" err="1" smtClean="0"/>
              <a:t>ch</a:t>
            </a:r>
            <a:r>
              <a:rPr lang="en-US" dirty="0" smtClean="0"/>
              <a:t> 1 and </a:t>
            </a:r>
            <a:r>
              <a:rPr lang="en-US" dirty="0" err="1" smtClean="0"/>
              <a:t>ch</a:t>
            </a:r>
            <a:r>
              <a:rPr lang="en-US" dirty="0" smtClean="0"/>
              <a:t> 11). </a:t>
            </a:r>
            <a:r>
              <a:rPr lang="en-US" dirty="0" err="1" smtClean="0"/>
              <a:t>Tutoiement</a:t>
            </a:r>
            <a:r>
              <a:rPr lang="en-US" dirty="0" smtClean="0"/>
              <a:t>; criticism ‘</a:t>
            </a:r>
            <a:r>
              <a:rPr lang="en-US" dirty="0" err="1" smtClean="0"/>
              <a:t>fou</a:t>
            </a:r>
            <a:r>
              <a:rPr lang="en-US" dirty="0" smtClean="0"/>
              <a:t>’; contrast via enumeration. Comedy of language (verb </a:t>
            </a:r>
            <a:r>
              <a:rPr lang="en-US" dirty="0" err="1" smtClean="0"/>
              <a:t>retuer</a:t>
            </a:r>
            <a:r>
              <a:rPr lang="en-US" dirty="0" smtClean="0"/>
              <a:t> </a:t>
            </a:r>
            <a:r>
              <a:rPr lang="en-US" dirty="0" err="1" smtClean="0"/>
              <a:t>qn</a:t>
            </a:r>
            <a:r>
              <a:rPr lang="en-US" dirty="0" smtClean="0"/>
              <a:t>!)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97892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Omniscient narrator:</a:t>
            </a:r>
            <a:r>
              <a:rPr lang="en-US" dirty="0" smtClean="0"/>
              <a:t> reveals inner workings of C’s soul</a:t>
            </a:r>
          </a:p>
          <a:p>
            <a:r>
              <a:rPr lang="en-US" dirty="0" smtClean="0"/>
              <a:t>Importance of </a:t>
            </a:r>
            <a:r>
              <a:rPr lang="en-US" dirty="0" smtClean="0">
                <a:solidFill>
                  <a:srgbClr val="FF0000"/>
                </a:solidFill>
              </a:rPr>
              <a:t>equal deba</a:t>
            </a:r>
            <a:r>
              <a:rPr lang="en-US" dirty="0" smtClean="0"/>
              <a:t>te: points of view sum up key characteristics: </a:t>
            </a:r>
            <a:r>
              <a:rPr lang="en-US" dirty="0" err="1" smtClean="0"/>
              <a:t>Pangloss</a:t>
            </a:r>
            <a:r>
              <a:rPr lang="en-US" dirty="0" smtClean="0"/>
              <a:t> </a:t>
            </a:r>
            <a:r>
              <a:rPr lang="en-US" dirty="0" err="1" smtClean="0"/>
              <a:t>philosophises</a:t>
            </a:r>
            <a:r>
              <a:rPr lang="en-US" dirty="0" smtClean="0"/>
              <a:t> (but more productive!); Martin thinks dark thoughts (echoes of fate of Jacques); </a:t>
            </a:r>
            <a:r>
              <a:rPr lang="en-US" dirty="0" err="1" smtClean="0"/>
              <a:t>Cacambo</a:t>
            </a:r>
            <a:r>
              <a:rPr lang="en-US" dirty="0" smtClean="0"/>
              <a:t> practical. Highlighted with adjectives: ‘beau </a:t>
            </a:r>
            <a:r>
              <a:rPr lang="en-US" dirty="0" err="1" smtClean="0"/>
              <a:t>m</a:t>
            </a:r>
            <a:r>
              <a:rPr lang="en-US" dirty="0" err="1" smtClean="0"/>
              <a:t>émoire</a:t>
            </a:r>
            <a:r>
              <a:rPr lang="en-US" dirty="0" smtClean="0"/>
              <a:t>’ – irony; </a:t>
            </a:r>
            <a:r>
              <a:rPr lang="en-US" dirty="0" err="1" smtClean="0"/>
              <a:t>fidèle</a:t>
            </a:r>
            <a:r>
              <a:rPr lang="en-US" dirty="0" smtClean="0"/>
              <a:t> C. Rule of 3. </a:t>
            </a:r>
            <a:r>
              <a:rPr lang="en-US" dirty="0" smtClean="0">
                <a:solidFill>
                  <a:srgbClr val="FF0000"/>
                </a:solidFill>
              </a:rPr>
              <a:t>Lexical field of reason </a:t>
            </a:r>
            <a:r>
              <a:rPr lang="en-US" dirty="0" smtClean="0"/>
              <a:t>(</a:t>
            </a:r>
            <a:r>
              <a:rPr lang="en-US" dirty="0" err="1" smtClean="0"/>
              <a:t>prouvait</a:t>
            </a:r>
            <a:r>
              <a:rPr lang="en-US" dirty="0" smtClean="0"/>
              <a:t>, </a:t>
            </a:r>
            <a:r>
              <a:rPr lang="en-US" dirty="0" err="1" smtClean="0"/>
              <a:t>conclut</a:t>
            </a:r>
            <a:r>
              <a:rPr lang="en-US" dirty="0" smtClean="0"/>
              <a:t>, </a:t>
            </a:r>
            <a:r>
              <a:rPr lang="en-US" dirty="0" err="1" smtClean="0"/>
              <a:t>décida</a:t>
            </a:r>
            <a:r>
              <a:rPr lang="en-US" dirty="0" smtClean="0"/>
              <a:t>, </a:t>
            </a:r>
            <a:r>
              <a:rPr lang="en-US" dirty="0" err="1" smtClean="0"/>
              <a:t>avis</a:t>
            </a:r>
            <a:r>
              <a:rPr lang="en-US" dirty="0" smtClean="0"/>
              <a:t>, </a:t>
            </a:r>
            <a:r>
              <a:rPr lang="en-US" dirty="0" err="1" smtClean="0"/>
              <a:t>approuva</a:t>
            </a:r>
            <a:r>
              <a:rPr lang="en-US" dirty="0" smtClean="0"/>
              <a:t>)</a:t>
            </a:r>
          </a:p>
          <a:p>
            <a:r>
              <a:rPr lang="en-US" dirty="0" smtClean="0"/>
              <a:t>Egalitarian community would be troubled by </a:t>
            </a:r>
            <a:r>
              <a:rPr lang="en-US" dirty="0" smtClean="0">
                <a:solidFill>
                  <a:srgbClr val="FF0000"/>
                </a:solidFill>
              </a:rPr>
              <a:t>a cleric and an aristocrat</a:t>
            </a:r>
            <a:r>
              <a:rPr lang="en-US" dirty="0" smtClean="0"/>
              <a:t>: deliberate paralleling in sentence emphasizes this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913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Passage shows slowing of narrative: preparing for new roles</a:t>
            </a:r>
          </a:p>
          <a:p>
            <a:r>
              <a:rPr lang="en-US" dirty="0" smtClean="0"/>
              <a:t>Emphasis on harmony and on democratic decision making</a:t>
            </a:r>
          </a:p>
          <a:p>
            <a:r>
              <a:rPr lang="en-US" dirty="0" smtClean="0"/>
              <a:t>Rejection of the cleric here prefigures rejection of the dervish later in </a:t>
            </a:r>
            <a:r>
              <a:rPr lang="en-US" dirty="0" err="1" smtClean="0"/>
              <a:t>ch</a:t>
            </a:r>
            <a:r>
              <a:rPr lang="en-US" dirty="0" smtClean="0"/>
              <a:t> 30…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940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Close reading, structuralism and post-structuralism (</a:t>
            </a:r>
            <a:r>
              <a:rPr lang="en-US" dirty="0"/>
              <a:t>B</a:t>
            </a:r>
            <a:r>
              <a:rPr lang="en-US" dirty="0" smtClean="0"/>
              <a:t>arry, p. 70)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4040188" cy="757237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structuralist</a:t>
            </a:r>
            <a:r>
              <a:rPr lang="en-US" dirty="0" smtClean="0"/>
              <a:t> seeks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>
              <a:buFont typeface="Wingdings" charset="2"/>
              <a:buChar char="Ø"/>
            </a:pPr>
            <a:r>
              <a:rPr lang="en-GB" dirty="0" smtClean="0"/>
              <a:t>Parallels/Echoes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Balances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Reflections/repetitions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Symmetry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Contrasts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Patterns</a:t>
            </a:r>
          </a:p>
          <a:p>
            <a:pPr lvl="1">
              <a:buFont typeface="Wingdings" charset="2"/>
              <a:buChar char="Ø"/>
            </a:pPr>
            <a:r>
              <a:rPr lang="en-GB" i="1" dirty="0" smtClean="0"/>
              <a:t>Effect: to show textual unity and coherence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417637"/>
            <a:ext cx="4041775" cy="757237"/>
          </a:xfrm>
        </p:spPr>
        <p:txBody>
          <a:bodyPr anchor="t"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The post-</a:t>
            </a:r>
            <a:r>
              <a:rPr lang="en-US" dirty="0" err="1" smtClean="0"/>
              <a:t>structuralist</a:t>
            </a:r>
            <a:r>
              <a:rPr lang="en-US" dirty="0" smtClean="0"/>
              <a:t> seeks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Contradictions/Paradoxes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Shifts/Breaks in: </a:t>
            </a:r>
          </a:p>
          <a:p>
            <a:pPr lvl="2">
              <a:buFont typeface="Wingdings" charset="2"/>
              <a:buChar char="Ø"/>
            </a:pPr>
            <a:r>
              <a:rPr lang="en-US" dirty="0" smtClean="0"/>
              <a:t>Tone</a:t>
            </a:r>
          </a:p>
          <a:p>
            <a:pPr lvl="2">
              <a:buFont typeface="Wingdings" charset="2"/>
              <a:buChar char="Ø"/>
            </a:pPr>
            <a:r>
              <a:rPr lang="en-US" dirty="0" smtClean="0"/>
              <a:t>Viewpoint</a:t>
            </a:r>
          </a:p>
          <a:p>
            <a:pPr lvl="2">
              <a:buFont typeface="Wingdings" charset="2"/>
              <a:buChar char="Ø"/>
            </a:pPr>
            <a:r>
              <a:rPr lang="en-US" dirty="0" smtClean="0"/>
              <a:t>Time</a:t>
            </a:r>
          </a:p>
          <a:p>
            <a:pPr lvl="2">
              <a:buFont typeface="Wingdings" charset="2"/>
              <a:buChar char="Ø"/>
            </a:pPr>
            <a:r>
              <a:rPr lang="en-US" dirty="0" smtClean="0"/>
              <a:t>Person </a:t>
            </a:r>
          </a:p>
          <a:p>
            <a:pPr lvl="2">
              <a:buFont typeface="Wingdings" charset="2"/>
              <a:buChar char="Ø"/>
            </a:pPr>
            <a:r>
              <a:rPr lang="en-US" dirty="0" smtClean="0"/>
              <a:t>Tense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Conflicts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Absences/omissions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Linguistic quirks</a:t>
            </a:r>
          </a:p>
          <a:p>
            <a:pPr>
              <a:buFont typeface="Wingdings" charset="2"/>
              <a:buChar char="Ø"/>
            </a:pPr>
            <a:r>
              <a:rPr lang="en-US" dirty="0" err="1" smtClean="0"/>
              <a:t>Aporia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i="1" dirty="0" smtClean="0"/>
              <a:t>Effect: to show textual disunity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71045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the narrator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First person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person</a:t>
            </a:r>
          </a:p>
          <a:p>
            <a:r>
              <a:rPr lang="en-US" dirty="0" smtClean="0"/>
              <a:t>Intrusive?</a:t>
            </a:r>
          </a:p>
          <a:p>
            <a:r>
              <a:rPr lang="en-US" dirty="0" smtClean="0"/>
              <a:t>Absent?</a:t>
            </a:r>
          </a:p>
          <a:p>
            <a:r>
              <a:rPr lang="en-US" dirty="0" smtClean="0"/>
              <a:t>Free indirect speech (style indirect </a:t>
            </a:r>
            <a:r>
              <a:rPr lang="en-US" dirty="0" err="1" smtClean="0"/>
              <a:t>libre</a:t>
            </a:r>
            <a:r>
              <a:rPr lang="en-US" dirty="0" smtClean="0"/>
              <a:t>): merging of voices of narrator with character</a:t>
            </a:r>
          </a:p>
          <a:p>
            <a:r>
              <a:rPr lang="en-US" dirty="0" smtClean="0"/>
              <a:t>Ironic</a:t>
            </a:r>
          </a:p>
          <a:p>
            <a:r>
              <a:rPr lang="en-US" dirty="0" smtClean="0"/>
              <a:t>Playful</a:t>
            </a:r>
          </a:p>
          <a:p>
            <a:r>
              <a:rPr lang="en-US" dirty="0" smtClean="0"/>
              <a:t>Omniscient?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407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Commentary…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457200" lvl="1" indent="0">
              <a:buNone/>
            </a:pPr>
            <a:r>
              <a:rPr lang="en-US" b="1" dirty="0" smtClean="0"/>
              <a:t>Overall: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Form / genre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Tone/mood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Descriptive / active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Speech? 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character 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Conflict? 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Direction of text / changes / repetitions / circular or linear development?  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Narrative – 1</a:t>
            </a:r>
            <a:r>
              <a:rPr lang="en-US" baseline="30000" dirty="0" smtClean="0"/>
              <a:t>st</a:t>
            </a:r>
            <a:r>
              <a:rPr lang="en-US" dirty="0" smtClean="0"/>
              <a:t> / 3</a:t>
            </a:r>
            <a:r>
              <a:rPr lang="en-US" baseline="30000" dirty="0" smtClean="0"/>
              <a:t>rd</a:t>
            </a:r>
            <a:r>
              <a:rPr lang="en-US" dirty="0" smtClean="0"/>
              <a:t> person?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In more detail: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Vocabulary</a:t>
            </a:r>
            <a:r>
              <a:rPr lang="en-US" dirty="0" smtClean="0"/>
              <a:t>: lexical fields / connotations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Imagery</a:t>
            </a:r>
            <a:r>
              <a:rPr lang="en-US" dirty="0" smtClean="0"/>
              <a:t>: macabre / sinister? Light? Metaphor and simile? Symbolism?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Rhythm / musicality</a:t>
            </a:r>
            <a:r>
              <a:rPr lang="en-US" dirty="0" smtClean="0"/>
              <a:t>: assonance and alliteration? Sound effects?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Syntax</a:t>
            </a:r>
            <a:r>
              <a:rPr lang="en-US" dirty="0" smtClean="0"/>
              <a:t>: complex or simple? Tenses? Repetitions? Rhetorical devices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Parallels and contrasts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b="1" dirty="0" smtClean="0"/>
              <a:t>Irony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symbolism</a:t>
            </a:r>
          </a:p>
          <a:p>
            <a:pPr>
              <a:buFont typeface="Wingdings" charset="2"/>
              <a:buChar char="Ø"/>
            </a:pPr>
            <a:r>
              <a:rPr lang="en-US" b="1" dirty="0" smtClean="0"/>
              <a:t>Narrative: </a:t>
            </a:r>
            <a:r>
              <a:rPr lang="en-US" dirty="0" smtClean="0"/>
              <a:t>interjections? </a:t>
            </a:r>
            <a:endParaRPr lang="en-US" b="1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(study skills handbook, p. 17)</a:t>
            </a:r>
          </a:p>
        </p:txBody>
      </p:sp>
    </p:spTree>
    <p:extLst>
      <p:ext uri="{BB962C8B-B14F-4D97-AF65-F5344CB8AC3E}">
        <p14:creationId xmlns:p14="http://schemas.microsoft.com/office/powerpoint/2010/main" val="1093702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Departmental web pages:</a:t>
            </a:r>
          </a:p>
          <a:p>
            <a:r>
              <a:rPr lang="en-US" dirty="0" smtClean="0">
                <a:hlinkClick r:id="rId2"/>
              </a:rPr>
              <a:t>http://www2.warwick.ac.uk/fac/arts/modernlanguages/currentstudents/undergraduate/french/modules/firstyear/strategies/formative/commesswriting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http://www2.warwick.ac.uk/fac/arts/modernlanguages/currentstudents/undergraduate/french/assessment/commentarywriting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41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Other French departments:</a:t>
            </a:r>
          </a:p>
          <a:p>
            <a:r>
              <a:rPr lang="en-US" dirty="0" smtClean="0"/>
              <a:t>Cambridge: </a:t>
            </a:r>
            <a:r>
              <a:rPr lang="en-US" dirty="0" smtClean="0">
                <a:hlinkClick r:id="rId2"/>
              </a:rPr>
              <a:t>http://www.mml.cam.ac.uk/french/courses/ugrad/Fr1_commentary.pdf</a:t>
            </a:r>
            <a:r>
              <a:rPr lang="en-US" dirty="0" smtClean="0"/>
              <a:t> </a:t>
            </a:r>
          </a:p>
          <a:p>
            <a:r>
              <a:rPr lang="en-US" dirty="0" smtClean="0"/>
              <a:t>Bristol: </a:t>
            </a:r>
            <a:r>
              <a:rPr lang="en-US" dirty="0" smtClean="0">
                <a:hlinkClick r:id="rId3"/>
              </a:rPr>
              <a:t>http://www.bristol.ac.uk/french/current/undergrad/infoyr1students/commentary.pdf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426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Sources of information on rhetorical and stylistic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/>
              </a:rPr>
              <a:t>http://www.etudes-litteraires.com/bac-francais/figures-de-style.php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https://mcl.as.uky.edu/glossary-rhetorical-terms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http://www.english.cam.ac.uk/classroom/ </a:t>
            </a:r>
            <a:r>
              <a:rPr lang="en-US" dirty="0" err="1" smtClean="0">
                <a:hlinkClick r:id="rId4"/>
              </a:rPr>
              <a:t>terms.htm</a:t>
            </a:r>
            <a:endParaRPr lang="en-US" dirty="0" smtClean="0"/>
          </a:p>
          <a:p>
            <a:r>
              <a:rPr lang="pl-PL" dirty="0" smtClean="0">
                <a:hlinkClick r:id="rId5"/>
              </a:rPr>
              <a:t>http://0-www.oxfordreference.com.pugwash.lib.warwick.ac.uk/view/10.1093/acref/9780199208272.001.0001/acref-9780199208272-e-1095</a:t>
            </a:r>
            <a:r>
              <a:rPr lang="pl-PL" dirty="0" smtClean="0"/>
              <a:t> (Oxford Dictionary of </a:t>
            </a:r>
            <a:r>
              <a:rPr lang="pl-PL" dirty="0" err="1" smtClean="0"/>
              <a:t>Literary</a:t>
            </a:r>
            <a:r>
              <a:rPr lang="pl-PL" dirty="0" smtClean="0"/>
              <a:t> </a:t>
            </a:r>
            <a:r>
              <a:rPr lang="pl-PL" dirty="0" err="1" smtClean="0"/>
              <a:t>Terms</a:t>
            </a:r>
            <a:r>
              <a:rPr lang="pl-PL" dirty="0" smtClean="0"/>
              <a:t>)</a:t>
            </a:r>
          </a:p>
          <a:p>
            <a:r>
              <a:rPr lang="pl-PL" dirty="0" err="1" smtClean="0"/>
              <a:t>Cuddon</a:t>
            </a:r>
            <a:r>
              <a:rPr lang="pl-PL" dirty="0" smtClean="0"/>
              <a:t>, </a:t>
            </a:r>
            <a:r>
              <a:rPr lang="pl-PL" i="1" dirty="0" err="1" smtClean="0"/>
              <a:t>Literary</a:t>
            </a:r>
            <a:r>
              <a:rPr lang="pl-PL" i="1" dirty="0" smtClean="0"/>
              <a:t> </a:t>
            </a:r>
            <a:r>
              <a:rPr lang="pl-PL" i="1" dirty="0" err="1" smtClean="0"/>
              <a:t>Terms</a:t>
            </a:r>
            <a:r>
              <a:rPr lang="pl-PL" i="1" dirty="0" smtClean="0"/>
              <a:t> and </a:t>
            </a:r>
            <a:r>
              <a:rPr lang="pl-PL" i="1" dirty="0" err="1" smtClean="0"/>
              <a:t>Literary</a:t>
            </a:r>
            <a:r>
              <a:rPr lang="pl-PL" i="1" dirty="0" smtClean="0"/>
              <a:t>  </a:t>
            </a:r>
            <a:r>
              <a:rPr lang="pl-PL" i="1" dirty="0" err="1" smtClean="0"/>
              <a:t>Theory</a:t>
            </a:r>
            <a:r>
              <a:rPr lang="pl-PL" i="1" dirty="0" smtClean="0"/>
              <a:t> </a:t>
            </a:r>
            <a:r>
              <a:rPr lang="pl-PL" dirty="0" smtClean="0"/>
              <a:t>(</a:t>
            </a:r>
            <a:r>
              <a:rPr lang="pl-PL" dirty="0" err="1" smtClean="0"/>
              <a:t>Penguin</a:t>
            </a:r>
            <a:r>
              <a:rPr lang="pl-PL" dirty="0" smtClean="0"/>
              <a:t>: London, 1999)</a:t>
            </a:r>
            <a:endParaRPr lang="en-US" dirty="0" smtClean="0"/>
          </a:p>
          <a:p>
            <a:r>
              <a:rPr lang="en-US" dirty="0" smtClean="0"/>
              <a:t>Glossary on departmental commentary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13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not to do!!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not providing an inventory of technical devices.</a:t>
            </a:r>
          </a:p>
          <a:p>
            <a:r>
              <a:rPr lang="en-US" dirty="0" smtClean="0"/>
              <a:t>NEVER make reference to a technique or approach if you cannot then link it specifically to the sense and meaning of the text.</a:t>
            </a:r>
          </a:p>
          <a:p>
            <a:r>
              <a:rPr lang="en-US" dirty="0" smtClean="0"/>
              <a:t>Do not turn your commentary into an essay: your focus is on the </a:t>
            </a:r>
            <a:r>
              <a:rPr lang="en-US" dirty="0" smtClean="0">
                <a:solidFill>
                  <a:srgbClr val="FF0000"/>
                </a:solidFill>
              </a:rPr>
              <a:t>passage in front of you</a:t>
            </a:r>
            <a:r>
              <a:rPr lang="en-US" dirty="0" smtClean="0"/>
              <a:t>, not on the work as a whole.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100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1788</Words>
  <Application>Microsoft Macintosh PowerPoint</Application>
  <PresentationFormat>On-screen Show (4:3)</PresentationFormat>
  <Paragraphs>206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Writing commentaries: a workshop</vt:lpstr>
      <vt:lpstr>Why commentary?</vt:lpstr>
      <vt:lpstr>Close reading, structuralism and post-structuralism (Barry, p. 70)</vt:lpstr>
      <vt:lpstr>The role of the narrator</vt:lpstr>
      <vt:lpstr>Commentary…</vt:lpstr>
      <vt:lpstr>Sources of information</vt:lpstr>
      <vt:lpstr>Sources of information</vt:lpstr>
      <vt:lpstr>Sources of information on rhetorical and stylistic devices</vt:lpstr>
      <vt:lpstr>What not to do!!</vt:lpstr>
      <vt:lpstr>Remember…</vt:lpstr>
      <vt:lpstr>Things that will make your marker cry…</vt:lpstr>
      <vt:lpstr>Things that will make your marker happy…</vt:lpstr>
      <vt:lpstr>Some useful terms</vt:lpstr>
      <vt:lpstr>Methods</vt:lpstr>
      <vt:lpstr>Over to you</vt:lpstr>
      <vt:lpstr>Thoughts about style in Condé</vt:lpstr>
      <vt:lpstr>Condé</vt:lpstr>
      <vt:lpstr>Detailed analysis</vt:lpstr>
      <vt:lpstr>Formal and content</vt:lpstr>
      <vt:lpstr>PowerPoint Presentation</vt:lpstr>
      <vt:lpstr>PowerPoint Presentation</vt:lpstr>
      <vt:lpstr>Conclusion</vt:lpstr>
      <vt:lpstr>Candide: style</vt:lpstr>
      <vt:lpstr>Introduction</vt:lpstr>
      <vt:lpstr>Detailed analysis</vt:lpstr>
      <vt:lpstr>Form and content</vt:lpstr>
      <vt:lpstr>Para 2</vt:lpstr>
      <vt:lpstr>Para 3</vt:lpstr>
      <vt:lpstr>Conclusion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commentaries: a workshop</dc:title>
  <dc:creator>Catherine Hampton</dc:creator>
  <cp:lastModifiedBy>Catherine Hampton</cp:lastModifiedBy>
  <cp:revision>23</cp:revision>
  <dcterms:created xsi:type="dcterms:W3CDTF">2015-01-15T09:54:54Z</dcterms:created>
  <dcterms:modified xsi:type="dcterms:W3CDTF">2015-01-15T17:12:29Z</dcterms:modified>
</cp:coreProperties>
</file>