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BC560-0C23-4846-99B8-6258EC54AF7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361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944BE-0F11-43A7-9EF2-B9E1470B20F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58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82575-9398-47FA-9682-73C53060631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80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9B30643-0109-4657-AD6C-C2D4A81813E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180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169055-B21C-45FB-B0A1-A49EB0FE852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04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33350-18A8-4877-8675-7C4CEFFC68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726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DF2A6-0BED-43B5-8FC1-E46D8C286D9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19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6CDEB-FCD5-4532-87FB-0F08B5F0AC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98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F9984-0B0B-4F34-852A-A3961994E65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046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65CD4-F787-43ED-A659-D16AA39C9CE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57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F99AE-20ED-4A8D-B822-777846C9EF9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2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A4B15-8C2B-4191-92BC-70870884FF1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894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B684E-F05B-4C03-8141-4F5A6DBA3C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3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85F533-CC14-4A12-BBA4-061707A3876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>
              <a:buFontTx/>
              <a:buNone/>
            </a:pPr>
            <a:r>
              <a:rPr lang="en-GB" sz="2800" dirty="0" err="1"/>
              <a:t>Maryse</a:t>
            </a:r>
            <a:r>
              <a:rPr lang="en-GB" sz="2800" dirty="0"/>
              <a:t> Cond</a:t>
            </a:r>
            <a:r>
              <a:rPr lang="en-US" sz="2800" dirty="0"/>
              <a:t>é, </a:t>
            </a:r>
          </a:p>
          <a:p>
            <a:pPr algn="r">
              <a:buFontTx/>
              <a:buNone/>
            </a:pPr>
            <a:r>
              <a:rPr lang="en-US" sz="2800" i="1" dirty="0"/>
              <a:t>Le </a:t>
            </a:r>
            <a:r>
              <a:rPr lang="en-US" sz="2800" i="1" dirty="0" err="1"/>
              <a:t>Cœur</a:t>
            </a:r>
            <a:r>
              <a:rPr lang="en-US" sz="2800" i="1" dirty="0"/>
              <a:t> à </a:t>
            </a:r>
            <a:r>
              <a:rPr lang="en-US" sz="2800" i="1" dirty="0" err="1"/>
              <a:t>rire</a:t>
            </a:r>
            <a:r>
              <a:rPr lang="en-US" sz="2800" i="1" dirty="0"/>
              <a:t> et à </a:t>
            </a:r>
            <a:r>
              <a:rPr lang="en-US" sz="2800" i="1" dirty="0" err="1"/>
              <a:t>pleurer</a:t>
            </a:r>
            <a:r>
              <a:rPr lang="en-US" sz="2800" i="1" dirty="0"/>
              <a:t> </a:t>
            </a:r>
            <a:r>
              <a:rPr lang="en-US" sz="2800" dirty="0"/>
              <a:t>(1999</a:t>
            </a:r>
            <a:r>
              <a:rPr lang="en-US" sz="2800" dirty="0" smtClean="0"/>
              <a:t>)</a:t>
            </a:r>
          </a:p>
          <a:p>
            <a:pPr algn="r">
              <a:buFontTx/>
              <a:buNone/>
            </a:pPr>
            <a:endParaRPr lang="en-US" sz="2800" dirty="0"/>
          </a:p>
          <a:p>
            <a:pPr algn="r">
              <a:buFontTx/>
              <a:buNone/>
            </a:pPr>
            <a:r>
              <a:rPr lang="en-US" sz="2800" dirty="0" smtClean="0"/>
              <a:t>Lecture 1:</a:t>
            </a:r>
          </a:p>
          <a:p>
            <a:pPr algn="r">
              <a:buFontTx/>
              <a:buNone/>
            </a:pPr>
            <a:r>
              <a:rPr lang="en-US" sz="2800" dirty="0" smtClean="0"/>
              <a:t>Historical </a:t>
            </a:r>
            <a:r>
              <a:rPr lang="en-US" sz="2800" dirty="0" err="1" smtClean="0"/>
              <a:t>Contextualisation</a:t>
            </a:r>
            <a:endParaRPr lang="en-US" sz="28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00675" y="1557338"/>
            <a:ext cx="2408238" cy="467995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Historical Contextualisation: </a:t>
            </a:r>
          </a:p>
          <a:p>
            <a:pPr marL="0" indent="0" algn="ctr">
              <a:buNone/>
            </a:pPr>
            <a:r>
              <a:rPr lang="en-GB" dirty="0" err="1" smtClean="0"/>
              <a:t>A‘cultural</a:t>
            </a:r>
            <a:r>
              <a:rPr lang="en-GB" dirty="0" smtClean="0"/>
              <a:t> materialist’ approach</a:t>
            </a:r>
          </a:p>
          <a:p>
            <a:pPr marL="0" indent="0" algn="ctr">
              <a:buNone/>
            </a:pPr>
            <a:endParaRPr lang="en-GB" dirty="0" smtClean="0"/>
          </a:p>
          <a:p>
            <a:pPr marL="514350" indent="-514350">
              <a:buAutoNum type="arabicPeriod"/>
            </a:pPr>
            <a:r>
              <a:rPr lang="en-GB" dirty="0" smtClean="0"/>
              <a:t>Two contexts: past and present. Both reader </a:t>
            </a:r>
            <a:r>
              <a:rPr lang="en-GB" dirty="0"/>
              <a:t>and </a:t>
            </a:r>
            <a:r>
              <a:rPr lang="en-GB" dirty="0" smtClean="0"/>
              <a:t>narrator ‘read’ the past with present knowledge about the past and its impact on the present.</a:t>
            </a:r>
          </a:p>
          <a:p>
            <a:pPr marL="514350" indent="-514350"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text is ‘</a:t>
            </a:r>
            <a:r>
              <a:rPr lang="en-GB" smtClean="0"/>
              <a:t>political’: </a:t>
            </a:r>
            <a:r>
              <a:rPr lang="en-GB" dirty="0" smtClean="0"/>
              <a:t>‘unearthing suppressed connections in the past context and political agendas operating in the present context’.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716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60350"/>
            <a:ext cx="9144000" cy="6254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60350"/>
            <a:ext cx="9144000" cy="6265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60350"/>
            <a:ext cx="9144000" cy="6267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gpcolor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5163" y="274638"/>
            <a:ext cx="5661025" cy="6323012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‘</a:t>
            </a:r>
            <a:r>
              <a:rPr lang="en-GB" dirty="0" err="1" smtClean="0"/>
              <a:t>Une</a:t>
            </a:r>
            <a:r>
              <a:rPr lang="en-GB" dirty="0" smtClean="0"/>
              <a:t> </a:t>
            </a:r>
            <a:r>
              <a:rPr lang="en-GB" dirty="0" err="1" smtClean="0"/>
              <a:t>personne</a:t>
            </a:r>
            <a:r>
              <a:rPr lang="en-GB" dirty="0" smtClean="0"/>
              <a:t> </a:t>
            </a:r>
            <a:r>
              <a:rPr lang="en-GB" dirty="0" err="1" smtClean="0"/>
              <a:t>alienée</a:t>
            </a:r>
            <a:r>
              <a:rPr lang="en-GB" dirty="0" smtClean="0"/>
              <a:t>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dirty="0" err="1" smtClean="0"/>
              <a:t>une</a:t>
            </a:r>
            <a:r>
              <a:rPr lang="en-GB" dirty="0" smtClean="0"/>
              <a:t> </a:t>
            </a:r>
            <a:r>
              <a:rPr lang="en-GB" dirty="0" err="1" smtClean="0"/>
              <a:t>personne</a:t>
            </a:r>
            <a:r>
              <a:rPr lang="en-GB" dirty="0" smtClean="0"/>
              <a:t> qui </a:t>
            </a:r>
            <a:r>
              <a:rPr lang="en-GB" dirty="0" err="1" smtClean="0"/>
              <a:t>cherche</a:t>
            </a:r>
            <a:r>
              <a:rPr lang="en-GB" dirty="0" smtClean="0"/>
              <a:t> à </a:t>
            </a:r>
            <a:r>
              <a:rPr lang="en-GB" dirty="0" err="1" smtClean="0"/>
              <a:t>être</a:t>
            </a:r>
            <a:r>
              <a:rPr lang="en-GB" dirty="0" smtClean="0"/>
              <a:t> </a:t>
            </a:r>
            <a:r>
              <a:rPr lang="en-GB" dirty="0" err="1" smtClean="0"/>
              <a:t>ce</a:t>
            </a:r>
            <a:r>
              <a:rPr lang="en-GB" dirty="0" smtClean="0"/>
              <a:t> </a:t>
            </a:r>
            <a:r>
              <a:rPr lang="en-GB" dirty="0" err="1" smtClean="0"/>
              <a:t>qu’elle</a:t>
            </a:r>
            <a:r>
              <a:rPr lang="en-GB" dirty="0" smtClean="0"/>
              <a:t> ne </a:t>
            </a:r>
            <a:r>
              <a:rPr lang="en-GB" dirty="0" err="1" smtClean="0"/>
              <a:t>peut</a:t>
            </a:r>
            <a:r>
              <a:rPr lang="en-GB" dirty="0" smtClean="0"/>
              <a:t> pas </a:t>
            </a:r>
            <a:r>
              <a:rPr lang="en-GB" dirty="0" err="1" smtClean="0"/>
              <a:t>être</a:t>
            </a:r>
            <a:r>
              <a:rPr lang="en-GB" dirty="0" smtClean="0"/>
              <a:t> </a:t>
            </a:r>
            <a:r>
              <a:rPr lang="en-GB" dirty="0" err="1" smtClean="0"/>
              <a:t>parce</a:t>
            </a:r>
            <a:r>
              <a:rPr lang="en-GB" dirty="0" smtClean="0"/>
              <a:t> </a:t>
            </a:r>
            <a:r>
              <a:rPr lang="en-GB" dirty="0" err="1" smtClean="0"/>
              <a:t>qu’elle</a:t>
            </a:r>
            <a:r>
              <a:rPr lang="en-GB" dirty="0" smtClean="0"/>
              <a:t> </a:t>
            </a:r>
            <a:r>
              <a:rPr lang="en-GB" dirty="0" err="1" smtClean="0"/>
              <a:t>n’aime</a:t>
            </a:r>
            <a:r>
              <a:rPr lang="en-GB" dirty="0" smtClean="0"/>
              <a:t> pas </a:t>
            </a:r>
            <a:r>
              <a:rPr lang="en-GB" dirty="0" err="1" smtClean="0"/>
              <a:t>être</a:t>
            </a:r>
            <a:r>
              <a:rPr lang="en-GB" dirty="0" smtClean="0"/>
              <a:t> </a:t>
            </a:r>
            <a:r>
              <a:rPr lang="en-GB" dirty="0" err="1" smtClean="0"/>
              <a:t>ce</a:t>
            </a:r>
            <a:r>
              <a:rPr lang="en-GB" dirty="0" smtClean="0"/>
              <a:t> </a:t>
            </a:r>
            <a:r>
              <a:rPr lang="en-GB" dirty="0" err="1" smtClean="0"/>
              <a:t>qu’elle</a:t>
            </a:r>
            <a:r>
              <a:rPr lang="en-GB" dirty="0" smtClean="0"/>
              <a:t> est. A </a:t>
            </a:r>
            <a:r>
              <a:rPr lang="en-GB" dirty="0" err="1" smtClean="0"/>
              <a:t>deux</a:t>
            </a:r>
            <a:r>
              <a:rPr lang="en-GB" dirty="0" smtClean="0"/>
              <a:t> </a:t>
            </a:r>
            <a:r>
              <a:rPr lang="en-GB" dirty="0" err="1" smtClean="0"/>
              <a:t>heures</a:t>
            </a:r>
            <a:r>
              <a:rPr lang="en-GB" dirty="0" smtClean="0"/>
              <a:t> du </a:t>
            </a:r>
            <a:r>
              <a:rPr lang="en-GB" dirty="0" err="1" smtClean="0"/>
              <a:t>matin</a:t>
            </a:r>
            <a:r>
              <a:rPr lang="en-GB" dirty="0" smtClean="0"/>
              <a:t>, au moment de </a:t>
            </a:r>
            <a:r>
              <a:rPr lang="en-GB" dirty="0" err="1" smtClean="0"/>
              <a:t>prendre</a:t>
            </a:r>
            <a:r>
              <a:rPr lang="en-GB" dirty="0" smtClean="0"/>
              <a:t> </a:t>
            </a:r>
            <a:r>
              <a:rPr lang="en-GB" dirty="0" err="1" smtClean="0"/>
              <a:t>sommeil</a:t>
            </a:r>
            <a:r>
              <a:rPr lang="en-GB" dirty="0" smtClean="0"/>
              <a:t>, je me </a:t>
            </a:r>
            <a:r>
              <a:rPr lang="en-GB" dirty="0" err="1" smtClean="0"/>
              <a:t>fis</a:t>
            </a:r>
            <a:r>
              <a:rPr lang="en-GB" smtClean="0"/>
              <a:t> le serment</a:t>
            </a:r>
            <a:r>
              <a:rPr lang="en-GB" dirty="0" smtClean="0"/>
              <a:t> </a:t>
            </a:r>
            <a:r>
              <a:rPr lang="en-GB" dirty="0" err="1" smtClean="0"/>
              <a:t>confus</a:t>
            </a:r>
            <a:r>
              <a:rPr lang="en-GB" dirty="0" smtClean="0"/>
              <a:t> de ne </a:t>
            </a:r>
            <a:r>
              <a:rPr lang="en-GB" dirty="0" err="1" smtClean="0"/>
              <a:t>jamais</a:t>
            </a:r>
            <a:r>
              <a:rPr lang="en-GB" dirty="0" smtClean="0"/>
              <a:t> </a:t>
            </a:r>
            <a:r>
              <a:rPr lang="en-GB" dirty="0" err="1" smtClean="0"/>
              <a:t>devenir</a:t>
            </a:r>
            <a:r>
              <a:rPr lang="en-GB" dirty="0" smtClean="0"/>
              <a:t> </a:t>
            </a:r>
            <a:r>
              <a:rPr lang="en-GB" dirty="0" err="1" smtClean="0"/>
              <a:t>une</a:t>
            </a:r>
            <a:r>
              <a:rPr lang="en-GB" dirty="0" smtClean="0"/>
              <a:t> </a:t>
            </a:r>
            <a:r>
              <a:rPr lang="en-GB" dirty="0" err="1" smtClean="0"/>
              <a:t>aliénée</a:t>
            </a:r>
            <a:r>
              <a:rPr lang="en-GB" dirty="0" smtClean="0"/>
              <a:t>’ (pp. 16-17).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36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138</Words>
  <Application>Microsoft Macintosh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...</dc:creator>
  <cp:lastModifiedBy>Catherine Hampton</cp:lastModifiedBy>
  <cp:revision>9</cp:revision>
  <dcterms:created xsi:type="dcterms:W3CDTF">2010-10-07T19:02:12Z</dcterms:created>
  <dcterms:modified xsi:type="dcterms:W3CDTF">2013-12-12T10:23:12Z</dcterms:modified>
</cp:coreProperties>
</file>