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88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01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6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44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9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31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65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67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86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3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12BF9-EB9B-473A-A352-5804E6D71DCD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668E-6AF2-4622-9C6A-8211D9FB9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25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i="1" dirty="0" smtClean="0"/>
              <a:t> </a:t>
            </a:r>
            <a:r>
              <a:rPr lang="en-GB" dirty="0" smtClean="0"/>
              <a:t>(Jean Renoir, 1938)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77" y="1600200"/>
            <a:ext cx="6188645" cy="4525963"/>
          </a:xfrm>
        </p:spPr>
      </p:pic>
    </p:spTree>
    <p:extLst>
      <p:ext uri="{BB962C8B-B14F-4D97-AF65-F5344CB8AC3E}">
        <p14:creationId xmlns:p14="http://schemas.microsoft.com/office/powerpoint/2010/main" val="311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44824"/>
            <a:ext cx="4819262" cy="358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5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0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54112"/>
          </a:xfrm>
        </p:spPr>
        <p:txBody>
          <a:bodyPr/>
          <a:lstStyle/>
          <a:p>
            <a:r>
              <a:rPr lang="en-GB" sz="2000" smtClean="0"/>
              <a:t>Timeline 1929-38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fontScale="40000" lnSpcReduction="20000"/>
          </a:bodyPr>
          <a:lstStyle/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October 1929</a:t>
            </a:r>
            <a:r>
              <a:rPr lang="en-US" sz="4500" dirty="0" smtClean="0"/>
              <a:t>	Wall Street Crash is the catalyst for the Great Depression (6 million unemployed in Germany; 3 million in the U.K.)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January 1933</a:t>
            </a:r>
            <a:r>
              <a:rPr lang="en-US" sz="4500" dirty="0" smtClean="0"/>
              <a:t>	Hitler becomes Reichskanzler; Germany leaves the League of Nations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February 1934</a:t>
            </a:r>
            <a:r>
              <a:rPr lang="en-US" sz="4500" dirty="0" smtClean="0"/>
              <a:t>	Right-Wing Riots in Paris attack the Chambre des députés.  Daladier's government resigns.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500" dirty="0" smtClean="0">
                <a:solidFill>
                  <a:srgbClr val="C00000"/>
                </a:solidFill>
              </a:rPr>
              <a:t>1936</a:t>
            </a:r>
            <a:r>
              <a:rPr lang="fr-FR" sz="4500" dirty="0" smtClean="0"/>
              <a:t>: 756,000 unemployed in France; Renoir: </a:t>
            </a:r>
            <a:r>
              <a:rPr lang="fr-FR" sz="4500" u="sng" dirty="0" smtClean="0"/>
              <a:t>Le Crime de Monsieur Lange</a:t>
            </a:r>
            <a:r>
              <a:rPr lang="fr-FR" sz="4500" dirty="0" smtClean="0"/>
              <a:t> and </a:t>
            </a:r>
            <a:r>
              <a:rPr lang="fr-FR" sz="4500" u="sng" dirty="0" smtClean="0"/>
              <a:t>La Vie est à nous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March 1936</a:t>
            </a:r>
            <a:r>
              <a:rPr lang="en-US" sz="4500" dirty="0" smtClean="0"/>
              <a:t>: Hitler remilitarises the Rhineland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April-May 1936</a:t>
            </a:r>
            <a:r>
              <a:rPr lang="en-US" sz="4500" dirty="0" smtClean="0"/>
              <a:t>: Popular Front Government elected (including the SFIO, PCF, and some Radicals);Léon Blum becomes Prime Minister in France's first socialist-led administration 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rgbClr val="C00000"/>
                </a:solidFill>
              </a:rPr>
              <a:t>July 1936</a:t>
            </a:r>
            <a:r>
              <a:rPr lang="en-US" sz="4500" dirty="0" smtClean="0"/>
              <a:t>	Military in Spain rebel against the Popular Front Republican government elected in February; the French Popular Front government stands on the sidelines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4500" dirty="0" smtClean="0">
                <a:solidFill>
                  <a:srgbClr val="C00000"/>
                </a:solidFill>
              </a:rPr>
              <a:t>June 1937</a:t>
            </a:r>
            <a:r>
              <a:rPr lang="en-GB" sz="4500" dirty="0" smtClean="0"/>
              <a:t>	Renoir: </a:t>
            </a:r>
            <a:r>
              <a:rPr lang="en-GB" sz="4500" u="sng" dirty="0" smtClean="0"/>
              <a:t>La Grande Illusion</a:t>
            </a:r>
            <a:r>
              <a:rPr lang="en-GB" sz="4500" dirty="0" smtClean="0"/>
              <a:t>; </a:t>
            </a:r>
            <a:r>
              <a:rPr lang="en-US" sz="4500" dirty="0" smtClean="0"/>
              <a:t>Fall of the Popular Front Government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4500" dirty="0" smtClean="0">
                <a:solidFill>
                  <a:srgbClr val="C00000"/>
                </a:solidFill>
              </a:rPr>
              <a:t>February 1938</a:t>
            </a:r>
            <a:r>
              <a:rPr lang="en-GB" sz="4500" dirty="0" smtClean="0"/>
              <a:t>	Renoir, </a:t>
            </a:r>
            <a:r>
              <a:rPr lang="en-GB" sz="4500" u="sng" dirty="0" smtClean="0"/>
              <a:t>La Marseillaise</a:t>
            </a: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en-GB" sz="4500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99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smtClean="0"/>
              <a:t>Timeline 1938-39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911725"/>
          </a:xfrm>
        </p:spPr>
        <p:txBody>
          <a:bodyPr rtlCol="0">
            <a:normAutofit fontScale="77500" lnSpcReduction="20000"/>
          </a:bodyPr>
          <a:lstStyle/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March 1938</a:t>
            </a:r>
            <a:r>
              <a:rPr lang="en-US" dirty="0" smtClean="0"/>
              <a:t>: </a:t>
            </a:r>
            <a:r>
              <a:rPr lang="en-US" u="sng" dirty="0" smtClean="0"/>
              <a:t>Anschluß</a:t>
            </a:r>
            <a:r>
              <a:rPr lang="en-US" dirty="0" smtClean="0"/>
              <a:t>: annexation of Austria by Germany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Aug-Sep 1938</a:t>
            </a:r>
            <a:r>
              <a:rPr lang="en-US" dirty="0" smtClean="0"/>
              <a:t>	Filming of </a:t>
            </a:r>
            <a:r>
              <a:rPr lang="en-US" u="sng" dirty="0" smtClean="0"/>
              <a:t>La Bête humaine</a:t>
            </a:r>
            <a:r>
              <a:rPr lang="en-US" dirty="0" smtClean="0"/>
              <a:t>; France: industrial production is 17% lower than 1928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September 1938</a:t>
            </a:r>
            <a:r>
              <a:rPr lang="en-US" dirty="0" smtClean="0"/>
              <a:t>	Munich accords signed by Chamberlain and Daladier, ceding German-speaking territories in Czechoslovakia to Hitler: ‘Peace in our time’.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00000"/>
                </a:solidFill>
              </a:rPr>
              <a:t>December 1938</a:t>
            </a:r>
            <a:r>
              <a:rPr lang="en-GB" dirty="0" smtClean="0"/>
              <a:t>	</a:t>
            </a:r>
            <a:r>
              <a:rPr lang="en-GB" u="sng" dirty="0" smtClean="0"/>
              <a:t>La Bête humaine</a:t>
            </a:r>
            <a:r>
              <a:rPr lang="en-GB" dirty="0" smtClean="0"/>
              <a:t> opens in Paris</a:t>
            </a:r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March 1939</a:t>
            </a:r>
            <a:r>
              <a:rPr lang="en-US" dirty="0" smtClean="0"/>
              <a:t>	With the help of Hitler and Mussolini, Franco's Phalangists finally defeat the Republicans in Spain. </a:t>
            </a:r>
            <a:r>
              <a:rPr lang="fr-FR" dirty="0" smtClean="0"/>
              <a:t>Hitler invades Czechoslovakia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>
                <a:solidFill>
                  <a:srgbClr val="C00000"/>
                </a:solidFill>
              </a:rPr>
              <a:t>July 1939</a:t>
            </a:r>
            <a:r>
              <a:rPr lang="fr-FR" dirty="0" smtClean="0"/>
              <a:t>		Renoir, </a:t>
            </a:r>
            <a:r>
              <a:rPr lang="fr-FR" u="sng" dirty="0" smtClean="0"/>
              <a:t>La Règle du jeu</a:t>
            </a:r>
            <a:r>
              <a:rPr lang="fr-FR" dirty="0" smtClean="0"/>
              <a:t>; 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September 1939</a:t>
            </a:r>
            <a:r>
              <a:rPr lang="en-US" dirty="0" smtClean="0"/>
              <a:t>:	Hitler invades Poland; France and Britain deliver an ultimatum to Hitler: War is declared.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212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Poetic realism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Other films include:</a:t>
            </a:r>
          </a:p>
          <a:p>
            <a:endParaRPr lang="en-GB" dirty="0" smtClean="0"/>
          </a:p>
          <a:p>
            <a:r>
              <a:rPr lang="en-GB" i="1" dirty="0" err="1" smtClean="0"/>
              <a:t>Pépé</a:t>
            </a:r>
            <a:r>
              <a:rPr lang="en-GB" i="1" dirty="0" smtClean="0"/>
              <a:t> le </a:t>
            </a:r>
            <a:r>
              <a:rPr lang="en-GB" i="1" dirty="0" err="1" smtClean="0"/>
              <a:t>Moko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Julien</a:t>
            </a:r>
            <a:r>
              <a:rPr lang="en-GB" dirty="0" smtClean="0"/>
              <a:t> </a:t>
            </a:r>
            <a:r>
              <a:rPr lang="en-GB" dirty="0" err="1" smtClean="0"/>
              <a:t>Duvivier</a:t>
            </a:r>
            <a:r>
              <a:rPr lang="en-GB" dirty="0" smtClean="0"/>
              <a:t>, 1937)</a:t>
            </a:r>
          </a:p>
          <a:p>
            <a:r>
              <a:rPr lang="en-GB" i="1" dirty="0" smtClean="0"/>
              <a:t>Le Quai des brumes </a:t>
            </a:r>
            <a:r>
              <a:rPr lang="en-GB" dirty="0" smtClean="0"/>
              <a:t>(Marcel </a:t>
            </a:r>
            <a:r>
              <a:rPr lang="en-GB" dirty="0" err="1" smtClean="0"/>
              <a:t>Carné</a:t>
            </a:r>
            <a:r>
              <a:rPr lang="en-GB" dirty="0" smtClean="0"/>
              <a:t>, 1938)</a:t>
            </a:r>
          </a:p>
          <a:p>
            <a:r>
              <a:rPr lang="en-GB" i="1" dirty="0" smtClean="0"/>
              <a:t>Le Jour se </a:t>
            </a:r>
            <a:r>
              <a:rPr lang="en-GB" i="1" dirty="0" err="1" smtClean="0"/>
              <a:t>lève</a:t>
            </a:r>
            <a:r>
              <a:rPr lang="en-GB" i="1" dirty="0" smtClean="0"/>
              <a:t> </a:t>
            </a:r>
            <a:r>
              <a:rPr lang="en-GB" dirty="0" smtClean="0"/>
              <a:t>(Marcel </a:t>
            </a:r>
            <a:r>
              <a:rPr lang="en-GB" dirty="0" err="1" smtClean="0"/>
              <a:t>Carné</a:t>
            </a:r>
            <a:r>
              <a:rPr lang="en-GB" dirty="0" smtClean="0"/>
              <a:t>, 1939)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5460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2889515" cy="2167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71622"/>
            <a:ext cx="2889515" cy="2167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236749"/>
            <a:ext cx="3009528" cy="225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3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Jean </a:t>
            </a:r>
            <a:r>
              <a:rPr lang="en-GB" dirty="0" err="1" smtClean="0"/>
              <a:t>Gabin</a:t>
            </a:r>
            <a:r>
              <a:rPr lang="en-GB" dirty="0" smtClean="0"/>
              <a:t> film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‘Oedipus in a cloth cap’ (André </a:t>
            </a:r>
            <a:r>
              <a:rPr lang="en-GB" dirty="0" err="1" smtClean="0"/>
              <a:t>Bazin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0478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01713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Approaches to the film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Adaptation studies: </a:t>
            </a:r>
            <a:r>
              <a:rPr lang="en-GB" i="1" dirty="0"/>
              <a:t>La Bête </a:t>
            </a:r>
            <a:r>
              <a:rPr lang="en-GB" i="1" dirty="0" err="1"/>
              <a:t>humaine</a:t>
            </a:r>
            <a:r>
              <a:rPr lang="en-GB" dirty="0"/>
              <a:t> as adaptation of a novel by </a:t>
            </a:r>
            <a:r>
              <a:rPr lang="en-GB" dirty="0" err="1"/>
              <a:t>Émile</a:t>
            </a:r>
            <a:r>
              <a:rPr lang="en-GB" dirty="0"/>
              <a:t> Zola</a:t>
            </a:r>
          </a:p>
          <a:p>
            <a:pPr lvl="0"/>
            <a:r>
              <a:rPr lang="en-GB" dirty="0"/>
              <a:t>An </a:t>
            </a:r>
            <a:r>
              <a:rPr lang="en-GB" dirty="0" err="1"/>
              <a:t>auteurist</a:t>
            </a:r>
            <a:r>
              <a:rPr lang="en-GB" dirty="0"/>
              <a:t> approach: </a:t>
            </a:r>
            <a:r>
              <a:rPr lang="en-GB" i="1" dirty="0"/>
              <a:t>La Bête </a:t>
            </a:r>
            <a:r>
              <a:rPr lang="en-GB" i="1" dirty="0" err="1"/>
              <a:t>humaine</a:t>
            </a:r>
            <a:r>
              <a:rPr lang="en-GB" dirty="0"/>
              <a:t> as a film by Jean Renoir</a:t>
            </a:r>
          </a:p>
          <a:p>
            <a:pPr lvl="0"/>
            <a:r>
              <a:rPr lang="en-GB" dirty="0"/>
              <a:t>Socio-historical approach: a film from the late 1930s</a:t>
            </a:r>
          </a:p>
          <a:p>
            <a:pPr lvl="0"/>
            <a:r>
              <a:rPr lang="en-GB" dirty="0"/>
              <a:t>Star studies: a Jean </a:t>
            </a:r>
            <a:r>
              <a:rPr lang="en-GB" dirty="0" err="1"/>
              <a:t>Gabin</a:t>
            </a:r>
            <a:r>
              <a:rPr lang="en-GB" dirty="0"/>
              <a:t> film</a:t>
            </a:r>
          </a:p>
          <a:p>
            <a:pPr lvl="0"/>
            <a:r>
              <a:rPr lang="en-GB" dirty="0"/>
              <a:t>Film as film: close analysis of a sequence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99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en-GB" dirty="0" smtClean="0"/>
              <a:t>Framing </a:t>
            </a:r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endParaRPr lang="en-GB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54600"/>
          </a:xfrm>
        </p:spPr>
        <p:txBody>
          <a:bodyPr rtlCol="0">
            <a:normAutofit fontScale="92500"/>
          </a:bodyPr>
          <a:lstStyle/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A certaines heures, il la sentait bien, cette fêlure héréditaire.  Et il en venait à penser qu’il payait pour les autres… les pères, les grand-pères qui avaient bu… les générations d’ivrognes dont il était le sang gâté.  Son crâne éclatait sous l’effort, dans cette angoisse d’un homme poussé à des actes où sa volonté n’était pour rien, et dont la cause en lui avait disparu.</a:t>
            </a:r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‘Pauvre vieux.  Il a dû souffrir pour en arriver là.’</a:t>
            </a:r>
            <a:endParaRPr lang="en-GB" dirty="0" smtClean="0"/>
          </a:p>
          <a:p>
            <a:pPr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824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Adaptation of </a:t>
            </a:r>
            <a:r>
              <a:rPr lang="en-GB" dirty="0" err="1" smtClean="0"/>
              <a:t>Émile</a:t>
            </a:r>
            <a:r>
              <a:rPr lang="en-GB" dirty="0" smtClean="0"/>
              <a:t> Zola’s novel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i="1" dirty="0" smtClean="0"/>
          </a:p>
          <a:p>
            <a:pPr marL="0" indent="0">
              <a:buNone/>
            </a:pPr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sz="2400" dirty="0" smtClean="0"/>
              <a:t>1889-90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 Volume seventeen of </a:t>
            </a:r>
            <a:r>
              <a:rPr lang="en-GB" i="1" dirty="0" smtClean="0"/>
              <a:t>Les </a:t>
            </a:r>
            <a:r>
              <a:rPr lang="en-GB" i="1" dirty="0" err="1" smtClean="0"/>
              <a:t>Rougon-Macquart</a:t>
            </a:r>
            <a:r>
              <a:rPr lang="en-GB" i="1" dirty="0" smtClean="0"/>
              <a:t>: </a:t>
            </a:r>
            <a:r>
              <a:rPr lang="en-GB" i="1" dirty="0" err="1" smtClean="0"/>
              <a:t>L’histoire</a:t>
            </a:r>
            <a:r>
              <a:rPr lang="en-GB" i="1" dirty="0" smtClean="0"/>
              <a:t> </a:t>
            </a:r>
            <a:r>
              <a:rPr lang="en-GB" i="1" dirty="0" err="1" smtClean="0"/>
              <a:t>naturelle</a:t>
            </a:r>
            <a:r>
              <a:rPr lang="en-GB" i="1" dirty="0" smtClean="0"/>
              <a:t> et </a:t>
            </a:r>
            <a:r>
              <a:rPr lang="en-GB" i="1" dirty="0" err="1" smtClean="0"/>
              <a:t>sociale</a:t>
            </a:r>
            <a:r>
              <a:rPr lang="en-GB" i="1" dirty="0" smtClean="0"/>
              <a:t> </a:t>
            </a:r>
            <a:r>
              <a:rPr lang="en-GB" i="1" dirty="0" err="1" smtClean="0"/>
              <a:t>d’une</a:t>
            </a:r>
            <a:r>
              <a:rPr lang="en-GB" i="1" dirty="0" smtClean="0"/>
              <a:t> </a:t>
            </a:r>
            <a:r>
              <a:rPr lang="en-GB" i="1" dirty="0" err="1" smtClean="0"/>
              <a:t>famille</a:t>
            </a:r>
            <a:r>
              <a:rPr lang="en-GB" i="1" dirty="0" smtClean="0"/>
              <a:t> sous le Second Empire</a:t>
            </a:r>
            <a:endParaRPr lang="en-GB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495" y="1600200"/>
            <a:ext cx="2650010" cy="4525963"/>
          </a:xfrm>
        </p:spPr>
      </p:pic>
    </p:spTree>
    <p:extLst>
      <p:ext uri="{BB962C8B-B14F-4D97-AF65-F5344CB8AC3E}">
        <p14:creationId xmlns:p14="http://schemas.microsoft.com/office/powerpoint/2010/main" val="289754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1645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0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dirty="0" smtClean="0"/>
              <a:t>: a film by Jean Renoir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Renoir an interesting case study for the ‘</a:t>
            </a:r>
            <a:r>
              <a:rPr lang="en-GB" i="1" dirty="0" err="1" smtClean="0"/>
              <a:t>politique</a:t>
            </a:r>
            <a:r>
              <a:rPr lang="en-GB" i="1" dirty="0" smtClean="0"/>
              <a:t> des auteurs</a:t>
            </a:r>
            <a:r>
              <a:rPr lang="en-GB" dirty="0" smtClean="0"/>
              <a:t>’</a:t>
            </a:r>
          </a:p>
          <a:p>
            <a:pPr marL="0" indent="0">
              <a:buNone/>
            </a:pPr>
            <a:r>
              <a:rPr lang="en-GB" dirty="0" smtClean="0"/>
              <a:t>Films include:</a:t>
            </a:r>
          </a:p>
          <a:p>
            <a:r>
              <a:rPr lang="en-GB" i="1" dirty="0" smtClean="0"/>
              <a:t>La Vie </a:t>
            </a:r>
            <a:r>
              <a:rPr lang="en-GB" i="1" dirty="0" err="1" smtClean="0"/>
              <a:t>est</a:t>
            </a:r>
            <a:r>
              <a:rPr lang="en-GB" i="1" dirty="0" smtClean="0"/>
              <a:t> à nous </a:t>
            </a:r>
            <a:r>
              <a:rPr lang="en-GB" dirty="0" smtClean="0"/>
              <a:t>(1936)</a:t>
            </a:r>
          </a:p>
          <a:p>
            <a:r>
              <a:rPr lang="en-GB" i="1" dirty="0" smtClean="0"/>
              <a:t>Le Crime de Monsieur Lange</a:t>
            </a:r>
            <a:r>
              <a:rPr lang="en-GB" dirty="0" smtClean="0"/>
              <a:t> (1936)</a:t>
            </a:r>
          </a:p>
          <a:p>
            <a:r>
              <a:rPr lang="en-GB" i="1" dirty="0" smtClean="0"/>
              <a:t>La Marseillaise </a:t>
            </a:r>
            <a:r>
              <a:rPr lang="en-GB" dirty="0" smtClean="0"/>
              <a:t>(1938)</a:t>
            </a:r>
          </a:p>
          <a:p>
            <a:r>
              <a:rPr lang="en-GB" i="1" dirty="0" smtClean="0"/>
              <a:t>La </a:t>
            </a:r>
            <a:r>
              <a:rPr lang="en-GB" i="1" dirty="0" err="1" smtClean="0"/>
              <a:t>Règle</a:t>
            </a:r>
            <a:r>
              <a:rPr lang="en-GB" i="1" dirty="0" smtClean="0"/>
              <a:t> du </a:t>
            </a:r>
            <a:r>
              <a:rPr lang="en-GB" i="1" dirty="0" err="1" smtClean="0"/>
              <a:t>jeu</a:t>
            </a:r>
            <a:r>
              <a:rPr lang="en-GB" i="1" dirty="0" smtClean="0"/>
              <a:t> </a:t>
            </a:r>
            <a:r>
              <a:rPr lang="en-GB" dirty="0" smtClean="0"/>
              <a:t>(1939)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337" y="1958181"/>
            <a:ext cx="2600325" cy="3810000"/>
          </a:xfrm>
        </p:spPr>
      </p:pic>
    </p:spTree>
    <p:extLst>
      <p:ext uri="{BB962C8B-B14F-4D97-AF65-F5344CB8AC3E}">
        <p14:creationId xmlns:p14="http://schemas.microsoft.com/office/powerpoint/2010/main" val="317696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305</Words>
  <Application>Microsoft Office PowerPoint</Application>
  <PresentationFormat>On-screen Show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La Bête humaine (Jean Renoir, 1938)</vt:lpstr>
      <vt:lpstr>Approaches to the film</vt:lpstr>
      <vt:lpstr>PowerPoint Presentation</vt:lpstr>
      <vt:lpstr>Framing La Bête humaine</vt:lpstr>
      <vt:lpstr>Adaptation of Émile Zola’s novel</vt:lpstr>
      <vt:lpstr>PowerPoint Presentation</vt:lpstr>
      <vt:lpstr>PowerPoint Presentation</vt:lpstr>
      <vt:lpstr>La Bête humaine: a film by Jean Renoir</vt:lpstr>
      <vt:lpstr>PowerPoint Presentation</vt:lpstr>
      <vt:lpstr>PowerPoint Presentation</vt:lpstr>
      <vt:lpstr>PowerPoint Presentation</vt:lpstr>
      <vt:lpstr>PowerPoint Presentation</vt:lpstr>
      <vt:lpstr>Timeline 1929-38</vt:lpstr>
      <vt:lpstr>Timeline 1938-39</vt:lpstr>
      <vt:lpstr>PowerPoint Presentation</vt:lpstr>
      <vt:lpstr>Poetic realism</vt:lpstr>
      <vt:lpstr>PowerPoint Presentation</vt:lpstr>
      <vt:lpstr>A Jean Gabin film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Bête humaine (Jean Renoir, 1938)</dc:title>
  <dc:creator>Douglas</dc:creator>
  <cp:lastModifiedBy>Douglas</cp:lastModifiedBy>
  <cp:revision>15</cp:revision>
  <dcterms:created xsi:type="dcterms:W3CDTF">2012-01-23T14:54:04Z</dcterms:created>
  <dcterms:modified xsi:type="dcterms:W3CDTF">2012-01-23T16:12:05Z</dcterms:modified>
</cp:coreProperties>
</file>