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66" r:id="rId4"/>
    <p:sldId id="259" r:id="rId5"/>
    <p:sldId id="260" r:id="rId6"/>
    <p:sldId id="261" r:id="rId7"/>
    <p:sldId id="262" r:id="rId8"/>
    <p:sldId id="263" r:id="rId9"/>
    <p:sldId id="264" r:id="rId10"/>
    <p:sldId id="267" r:id="rId11"/>
    <p:sldId id="268" r:id="rId12"/>
    <p:sldId id="269" r:id="rId13"/>
    <p:sldId id="270" r:id="rId14"/>
    <p:sldId id="271" r:id="rId15"/>
    <p:sldId id="272" r:id="rId16"/>
    <p:sldId id="265" r:id="rId17"/>
    <p:sldId id="273" r:id="rId18"/>
    <p:sldId id="274" r:id="rId19"/>
    <p:sldId id="275" r:id="rId20"/>
    <p:sldId id="276"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3184E6-03D2-4172-B224-F80958DAE985}" type="datetimeFigureOut">
              <a:rPr lang="en-US"/>
              <a:pPr>
                <a:defRPr/>
              </a:pPr>
              <a:t>2/4/2012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D1DE2D3-F679-44F3-8AF7-90C4454459A2}" type="slidenum">
              <a:rPr lang="en-GB"/>
              <a:pPr>
                <a:defRPr/>
              </a:pPr>
              <a:t>‹#›</a:t>
            </a:fld>
            <a:endParaRPr lang="en-GB"/>
          </a:p>
        </p:txBody>
      </p:sp>
    </p:spTree>
    <p:extLst>
      <p:ext uri="{BB962C8B-B14F-4D97-AF65-F5344CB8AC3E}">
        <p14:creationId xmlns:p14="http://schemas.microsoft.com/office/powerpoint/2010/main" val="36197647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A1F636B-9F0E-4BEC-B49A-ADE7E741855F}" type="datetimeFigureOut">
              <a:rPr lang="en-US"/>
              <a:pPr>
                <a:defRPr/>
              </a:pPr>
              <a:t>2/4/2012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4649D88-455C-440C-9346-7591C1417352}"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47A88F4-7423-4B58-BA3A-52E93C03FC0D}" type="datetimeFigureOut">
              <a:rPr lang="en-US"/>
              <a:pPr>
                <a:defRPr/>
              </a:pPr>
              <a:t>2/4/2012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520E3C5-C959-4E64-8CF2-A3B72C63F86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20AE248-A989-44F5-9DD7-3269F6D11291}" type="datetimeFigureOut">
              <a:rPr lang="en-US"/>
              <a:pPr>
                <a:defRPr/>
              </a:pPr>
              <a:t>2/4/2012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6732735-38AF-4EA5-BE1E-60BF7D45A7C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C9C79EE-5EE1-48C6-A298-06E6C8DE2ABF}" type="datetimeFigureOut">
              <a:rPr lang="en-US"/>
              <a:pPr>
                <a:defRPr/>
              </a:pPr>
              <a:t>2/4/2012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E24101A-C9E8-429C-B4C8-68A1A8CFF3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2724C8-DE85-4F26-80B7-A84DC0F80F00}" type="datetimeFigureOut">
              <a:rPr lang="en-US"/>
              <a:pPr>
                <a:defRPr/>
              </a:pPr>
              <a:t>2/4/2012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BFD7D06-8E74-452C-A349-5EE272BF632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FD015E3D-2ADD-4211-AB00-815328C5B7D6}" type="datetimeFigureOut">
              <a:rPr lang="en-US"/>
              <a:pPr>
                <a:defRPr/>
              </a:pPr>
              <a:t>2/4/2012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C5EE088-BAEA-4412-8BBD-CC3B044BD5D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4AF8954-8D53-4CFF-9487-1B0ACB72844D}" type="datetimeFigureOut">
              <a:rPr lang="en-US"/>
              <a:pPr>
                <a:defRPr/>
              </a:pPr>
              <a:t>2/4/2012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B81F48FB-E8EA-4A4A-9FE3-D578A7F9039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C1DC518-FD7E-466F-A39F-45274860F997}" type="datetimeFigureOut">
              <a:rPr lang="en-US"/>
              <a:pPr>
                <a:defRPr/>
              </a:pPr>
              <a:t>2/4/2012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9722B4B1-4109-4D3E-A86F-79F5B833D7C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37C524-0E6F-498A-8E19-A385D651EF2B}" type="datetimeFigureOut">
              <a:rPr lang="en-US"/>
              <a:pPr>
                <a:defRPr/>
              </a:pPr>
              <a:t>2/4/2012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32D1352-C27E-45E7-80B2-B16F6B3481F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8BE203-3FCC-4924-A702-F27B47D2863E}" type="datetimeFigureOut">
              <a:rPr lang="en-US"/>
              <a:pPr>
                <a:defRPr/>
              </a:pPr>
              <a:t>2/4/2012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BE3D317-BCF1-44D2-9D10-535AD40C0FF7}"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003442-174B-461F-B3E1-416509B6EC38}" type="datetimeFigureOut">
              <a:rPr lang="en-US"/>
              <a:pPr>
                <a:defRPr/>
              </a:pPr>
              <a:t>2/4/2012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026ADDE-C802-469C-8AAA-5404F2FB953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E0951E9-609E-4254-800F-83D800249ABC}" type="datetimeFigureOut">
              <a:rPr lang="en-US"/>
              <a:pPr>
                <a:defRPr/>
              </a:pPr>
              <a:t>2/4/2012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DBA24CE-477D-455D-835C-0C3470A101F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 Id="rId5" Type="http://schemas.openxmlformats.org/officeDocument/2006/relationships/image" Target="../media/image19.jpg"/><Relationship Id="rId4" Type="http://schemas.openxmlformats.org/officeDocument/2006/relationships/image" Target="../media/image18.jp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1500188"/>
            <a:ext cx="7743825" cy="4214812"/>
          </a:xfrm>
        </p:spPr>
        <p:txBody>
          <a:bodyPr/>
          <a:lstStyle/>
          <a:p>
            <a:pPr algn="l">
              <a:defRPr/>
            </a:pPr>
            <a:r>
              <a:rPr lang="fr-FR" b="1" cap="small" dirty="0" smtClean="0"/>
              <a:t>L’Histoire et ses rappels</a:t>
            </a:r>
            <a:r>
              <a:rPr lang="en-GB" dirty="0" smtClean="0"/>
              <a:t/>
            </a:r>
            <a:br>
              <a:rPr lang="en-GB" dirty="0" smtClean="0"/>
            </a:br>
            <a:r>
              <a:rPr lang="fr-FR" b="1" cap="small" dirty="0" smtClean="0"/>
              <a:t> </a:t>
            </a:r>
            <a:r>
              <a:rPr lang="en-GB" dirty="0" smtClean="0"/>
              <a:t/>
            </a:r>
            <a:br>
              <a:rPr lang="en-GB" dirty="0" smtClean="0"/>
            </a:br>
            <a:r>
              <a:rPr lang="fr-FR" dirty="0" smtClean="0"/>
              <a:t>1789	La Révolution française</a:t>
            </a:r>
            <a:br>
              <a:rPr lang="fr-FR" dirty="0" smtClean="0"/>
            </a:br>
            <a:r>
              <a:rPr lang="fr-FR" dirty="0" smtClean="0"/>
              <a:t>1989	Fête du bicentenaire</a:t>
            </a:r>
            <a:r>
              <a:rPr lang="en-GB" dirty="0" smtClean="0"/>
              <a:t/>
            </a:r>
            <a:br>
              <a:rPr lang="en-GB" dirty="0" smtClean="0"/>
            </a:br>
            <a:r>
              <a:rPr lang="fr-FR" dirty="0" smtClean="0"/>
              <a:t>1944	La Libération</a:t>
            </a:r>
            <a:r>
              <a:rPr lang="en-GB" dirty="0" smtClean="0"/>
              <a:t/>
            </a:r>
            <a:br>
              <a:rPr lang="en-GB" dirty="0" smtClean="0"/>
            </a:br>
            <a:r>
              <a:rPr lang="fr-FR" dirty="0" smtClean="0"/>
              <a:t>1994	Le cinquantenaire de la </a:t>
            </a:r>
            <a:r>
              <a:rPr lang="fr-FR" dirty="0" smtClean="0"/>
              <a:t>			Libération</a:t>
            </a:r>
            <a:r>
              <a:rPr lang="en-GB" dirty="0" smtClean="0"/>
              <a:t/>
            </a:r>
            <a:br>
              <a:rPr lang="en-GB" dirty="0" smtClean="0"/>
            </a:br>
            <a:endParaRPr lang="en-GB" dirty="0"/>
          </a:p>
        </p:txBody>
      </p:sp>
      <p:sp>
        <p:nvSpPr>
          <p:cNvPr id="3" name="Subtitle 2"/>
          <p:cNvSpPr>
            <a:spLocks noGrp="1"/>
          </p:cNvSpPr>
          <p:nvPr>
            <p:ph type="subTitle" idx="1"/>
          </p:nvPr>
        </p:nvSpPr>
        <p:spPr/>
        <p:txBody>
          <a:bodyPr/>
          <a:lstStyle/>
          <a:p>
            <a:pPr>
              <a:defRPr/>
            </a:pP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sz="2800" i="1" dirty="0"/>
              <a:t>Un </a:t>
            </a:r>
            <a:r>
              <a:rPr lang="en-GB" sz="2800" i="1" dirty="0" err="1"/>
              <a:t>héros</a:t>
            </a:r>
            <a:r>
              <a:rPr lang="en-GB" sz="2800" i="1" dirty="0"/>
              <a:t> </a:t>
            </a:r>
            <a:r>
              <a:rPr lang="en-GB" sz="2800" i="1" dirty="0" err="1"/>
              <a:t>très</a:t>
            </a:r>
            <a:r>
              <a:rPr lang="en-GB" sz="2800" i="1" dirty="0"/>
              <a:t> </a:t>
            </a:r>
            <a:r>
              <a:rPr lang="en-GB" sz="2800" i="1" dirty="0" err="1"/>
              <a:t>discret</a:t>
            </a:r>
            <a:r>
              <a:rPr lang="en-GB" sz="2800" i="1" dirty="0"/>
              <a:t> </a:t>
            </a:r>
            <a:r>
              <a:rPr lang="en-GB" sz="2800" dirty="0"/>
              <a:t>‘belongs to the now popular genre of revisionist narratives set in the Vichy period, but unlike others its revisionism is based less on the discovery of new facts or the reinterpretation of old ones than on a </a:t>
            </a:r>
            <a:r>
              <a:rPr lang="en-GB" sz="2800" dirty="0" err="1"/>
              <a:t>problematization</a:t>
            </a:r>
            <a:r>
              <a:rPr lang="en-GB" sz="2800" dirty="0"/>
              <a:t> of narrative itself’ </a:t>
            </a:r>
            <a:endParaRPr lang="en-GB" sz="2800" dirty="0" smtClean="0"/>
          </a:p>
          <a:p>
            <a:pPr marL="0" indent="0">
              <a:buNone/>
            </a:pPr>
            <a:endParaRPr lang="en-GB" sz="2800" dirty="0"/>
          </a:p>
          <a:p>
            <a:pPr marL="0" indent="0">
              <a:buNone/>
            </a:pPr>
            <a:endParaRPr lang="en-GB" sz="2400" dirty="0" smtClean="0"/>
          </a:p>
          <a:p>
            <a:pPr marL="0" indent="0">
              <a:buNone/>
            </a:pPr>
            <a:r>
              <a:rPr lang="en-GB" sz="2400" dirty="0" smtClean="0"/>
              <a:t>Jill Forbes, ‘Politicians and Performers: </a:t>
            </a:r>
            <a:r>
              <a:rPr lang="en-GB" sz="2400" i="1" dirty="0" smtClean="0"/>
              <a:t>Un </a:t>
            </a:r>
            <a:r>
              <a:rPr lang="en-GB" sz="2400" i="1" dirty="0" err="1" smtClean="0"/>
              <a:t>héros</a:t>
            </a:r>
            <a:r>
              <a:rPr lang="en-GB" sz="2400" i="1" dirty="0" smtClean="0"/>
              <a:t> </a:t>
            </a:r>
            <a:r>
              <a:rPr lang="en-GB" sz="2400" i="1" dirty="0" err="1" smtClean="0"/>
              <a:t>très</a:t>
            </a:r>
            <a:r>
              <a:rPr lang="en-GB" sz="2400" i="1" dirty="0" smtClean="0"/>
              <a:t> </a:t>
            </a:r>
            <a:r>
              <a:rPr lang="en-GB" sz="2400" i="1" dirty="0" err="1" smtClean="0"/>
              <a:t>discret</a:t>
            </a:r>
            <a:r>
              <a:rPr lang="en-GB" sz="2400" dirty="0" smtClean="0"/>
              <a:t>’, </a:t>
            </a:r>
            <a:r>
              <a:rPr lang="en-GB" sz="2400" i="1" dirty="0" smtClean="0"/>
              <a:t>Australian Journal of French Studies</a:t>
            </a:r>
            <a:r>
              <a:rPr lang="en-GB" sz="2400" dirty="0" smtClean="0"/>
              <a:t>, 36.1 (1999), pp. 129-30.</a:t>
            </a:r>
            <a:endParaRPr lang="en-GB" sz="2400" dirty="0"/>
          </a:p>
          <a:p>
            <a:endParaRPr lang="en-GB" dirty="0"/>
          </a:p>
        </p:txBody>
      </p:sp>
    </p:spTree>
    <p:extLst>
      <p:ext uri="{BB962C8B-B14F-4D97-AF65-F5344CB8AC3E}">
        <p14:creationId xmlns:p14="http://schemas.microsoft.com/office/powerpoint/2010/main" val="10250464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725514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496087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4487120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41412556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1899487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smtClean="0"/>
              <a:t>Paroles du Capitaine en 1944</a:t>
            </a:r>
          </a:p>
        </p:txBody>
      </p:sp>
      <p:sp>
        <p:nvSpPr>
          <p:cNvPr id="11267" name="Content Placeholder 2"/>
          <p:cNvSpPr>
            <a:spLocks noGrp="1"/>
          </p:cNvSpPr>
          <p:nvPr>
            <p:ph idx="1"/>
          </p:nvPr>
        </p:nvSpPr>
        <p:spPr/>
        <p:txBody>
          <a:bodyPr/>
          <a:lstStyle/>
          <a:p>
            <a:r>
              <a:rPr lang="fr-FR" dirty="0" smtClean="0"/>
              <a:t>Albert, je vais te dire des trucs à toute vitesse, des trucs que tu ne comprendras pas tout de suite et que tu ne comprendras peut-être jamais. Tu m’écoutes ? On vit un moment formidable comme il n’y en a pas deux par siècle. Les vaincus se déguisent en vainqueurs, les lâches en héros, les méchants en gentils. Avec un peu de talent et d’imagination il n’y a plus de limites.</a:t>
            </a:r>
            <a:endParaRPr lang="en-GB"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727325"/>
            <a:ext cx="4038600" cy="2271712"/>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8200" y="2727325"/>
            <a:ext cx="4038600" cy="2271712"/>
          </a:xfrm>
        </p:spPr>
      </p:pic>
    </p:spTree>
    <p:extLst>
      <p:ext uri="{BB962C8B-B14F-4D97-AF65-F5344CB8AC3E}">
        <p14:creationId xmlns:p14="http://schemas.microsoft.com/office/powerpoint/2010/main" val="2489044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Jacques </a:t>
            </a:r>
            <a:r>
              <a:rPr lang="en-GB" dirty="0" err="1" smtClean="0"/>
              <a:t>Audiard</a:t>
            </a:r>
            <a:r>
              <a:rPr lang="en-GB" dirty="0" smtClean="0"/>
              <a:t> filmography</a:t>
            </a:r>
            <a:endParaRPr lang="en-GB" dirty="0"/>
          </a:p>
        </p:txBody>
      </p:sp>
      <p:sp>
        <p:nvSpPr>
          <p:cNvPr id="6" name="Content Placeholder 5"/>
          <p:cNvSpPr>
            <a:spLocks noGrp="1"/>
          </p:cNvSpPr>
          <p:nvPr>
            <p:ph idx="1"/>
          </p:nvPr>
        </p:nvSpPr>
        <p:spPr/>
        <p:txBody>
          <a:bodyPr/>
          <a:lstStyle/>
          <a:p>
            <a:endParaRPr lang="en-GB" i="1" dirty="0" smtClean="0"/>
          </a:p>
          <a:p>
            <a:r>
              <a:rPr lang="en-GB" i="1" dirty="0" err="1" smtClean="0"/>
              <a:t>Regarde</a:t>
            </a:r>
            <a:r>
              <a:rPr lang="en-GB" i="1" dirty="0" smtClean="0"/>
              <a:t> les </a:t>
            </a:r>
            <a:r>
              <a:rPr lang="en-GB" i="1" dirty="0" err="1" smtClean="0"/>
              <a:t>hommes</a:t>
            </a:r>
            <a:r>
              <a:rPr lang="en-GB" i="1" dirty="0" smtClean="0"/>
              <a:t> </a:t>
            </a:r>
            <a:r>
              <a:rPr lang="en-GB" i="1" dirty="0" err="1" smtClean="0"/>
              <a:t>tomber</a:t>
            </a:r>
            <a:r>
              <a:rPr lang="en-GB" i="1" dirty="0" smtClean="0"/>
              <a:t> </a:t>
            </a:r>
            <a:r>
              <a:rPr lang="en-GB" dirty="0" smtClean="0"/>
              <a:t>(1994)</a:t>
            </a:r>
          </a:p>
          <a:p>
            <a:r>
              <a:rPr lang="en-GB" i="1" dirty="0" smtClean="0"/>
              <a:t>Un </a:t>
            </a:r>
            <a:r>
              <a:rPr lang="en-GB" i="1" dirty="0" err="1" smtClean="0"/>
              <a:t>héros</a:t>
            </a:r>
            <a:r>
              <a:rPr lang="en-GB" i="1" dirty="0" smtClean="0"/>
              <a:t> </a:t>
            </a:r>
            <a:r>
              <a:rPr lang="en-GB" i="1" dirty="0" err="1" smtClean="0"/>
              <a:t>très</a:t>
            </a:r>
            <a:r>
              <a:rPr lang="en-GB" i="1" dirty="0" smtClean="0"/>
              <a:t> </a:t>
            </a:r>
            <a:r>
              <a:rPr lang="en-GB" i="1" dirty="0" err="1" smtClean="0"/>
              <a:t>discret</a:t>
            </a:r>
            <a:r>
              <a:rPr lang="en-GB" i="1" dirty="0" smtClean="0"/>
              <a:t> </a:t>
            </a:r>
            <a:r>
              <a:rPr lang="en-GB" dirty="0" smtClean="0"/>
              <a:t>(1996)</a:t>
            </a:r>
          </a:p>
          <a:p>
            <a:r>
              <a:rPr lang="en-GB" i="1" dirty="0" smtClean="0"/>
              <a:t>Sur </a:t>
            </a:r>
            <a:r>
              <a:rPr lang="en-GB" i="1" dirty="0" err="1" smtClean="0"/>
              <a:t>mes</a:t>
            </a:r>
            <a:r>
              <a:rPr lang="en-GB" i="1" dirty="0" smtClean="0"/>
              <a:t> </a:t>
            </a:r>
            <a:r>
              <a:rPr lang="en-GB" i="1" dirty="0" err="1" smtClean="0"/>
              <a:t>lèvres</a:t>
            </a:r>
            <a:r>
              <a:rPr lang="en-GB" i="1" dirty="0" smtClean="0"/>
              <a:t> </a:t>
            </a:r>
            <a:r>
              <a:rPr lang="en-GB" dirty="0" smtClean="0"/>
              <a:t>(2001)</a:t>
            </a:r>
          </a:p>
          <a:p>
            <a:r>
              <a:rPr lang="en-GB" i="1" dirty="0" smtClean="0"/>
              <a:t>De </a:t>
            </a:r>
            <a:r>
              <a:rPr lang="en-GB" i="1" dirty="0" err="1" smtClean="0"/>
              <a:t>battre</a:t>
            </a:r>
            <a:r>
              <a:rPr lang="en-GB" i="1" dirty="0" smtClean="0"/>
              <a:t> </a:t>
            </a:r>
            <a:r>
              <a:rPr lang="en-GB" i="1" dirty="0" err="1" smtClean="0"/>
              <a:t>mon</a:t>
            </a:r>
            <a:r>
              <a:rPr lang="en-GB" i="1" dirty="0" smtClean="0"/>
              <a:t> </a:t>
            </a:r>
            <a:r>
              <a:rPr lang="en-GB" i="1" dirty="0" err="1" smtClean="0"/>
              <a:t>coeur</a:t>
            </a:r>
            <a:r>
              <a:rPr lang="en-GB" i="1" dirty="0" smtClean="0"/>
              <a:t> </a:t>
            </a:r>
            <a:r>
              <a:rPr lang="en-GB" i="1" dirty="0" err="1" smtClean="0"/>
              <a:t>s’est</a:t>
            </a:r>
            <a:r>
              <a:rPr lang="en-GB" i="1" dirty="0" smtClean="0"/>
              <a:t> </a:t>
            </a:r>
            <a:r>
              <a:rPr lang="en-GB" i="1" dirty="0" err="1" smtClean="0"/>
              <a:t>arrêté</a:t>
            </a:r>
            <a:r>
              <a:rPr lang="en-GB" i="1" dirty="0" smtClean="0"/>
              <a:t> </a:t>
            </a:r>
            <a:r>
              <a:rPr lang="en-GB" dirty="0" smtClean="0"/>
              <a:t>(2005)</a:t>
            </a:r>
          </a:p>
          <a:p>
            <a:r>
              <a:rPr lang="en-GB" i="1" dirty="0" smtClean="0"/>
              <a:t>Un </a:t>
            </a:r>
            <a:r>
              <a:rPr lang="en-GB" i="1" dirty="0" err="1" smtClean="0"/>
              <a:t>prophète</a:t>
            </a:r>
            <a:r>
              <a:rPr lang="en-GB" i="1" dirty="0" smtClean="0"/>
              <a:t> </a:t>
            </a:r>
            <a:r>
              <a:rPr lang="en-GB" dirty="0" smtClean="0"/>
              <a:t>(2009)</a:t>
            </a:r>
            <a:endParaRPr lang="en-GB" dirty="0"/>
          </a:p>
        </p:txBody>
      </p:sp>
    </p:spTree>
    <p:extLst>
      <p:ext uri="{BB962C8B-B14F-4D97-AF65-F5344CB8AC3E}">
        <p14:creationId xmlns:p14="http://schemas.microsoft.com/office/powerpoint/2010/main" val="37313511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Narratives of reinvention</a:t>
            </a:r>
            <a:endParaRPr lang="en-GB"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516981"/>
            <a:ext cx="4038600" cy="2692400"/>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16016" y="2564904"/>
            <a:ext cx="3980150" cy="2650173"/>
          </a:xfrm>
        </p:spPr>
      </p:pic>
    </p:spTree>
    <p:extLst>
      <p:ext uri="{BB962C8B-B14F-4D97-AF65-F5344CB8AC3E}">
        <p14:creationId xmlns:p14="http://schemas.microsoft.com/office/powerpoint/2010/main" val="1749069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28625" y="285750"/>
            <a:ext cx="8229600" cy="2357438"/>
          </a:xfrm>
        </p:spPr>
        <p:txBody>
          <a:bodyPr/>
          <a:lstStyle/>
          <a:p>
            <a:r>
              <a:rPr lang="fr-FR" smtClean="0"/>
              <a:t>1945 </a:t>
            </a:r>
            <a:r>
              <a:rPr lang="fr-FR" b="1" smtClean="0"/>
              <a:t>La Bataille du rail </a:t>
            </a:r>
            <a:r>
              <a:rPr lang="fr-FR" smtClean="0"/>
              <a:t>(René Clément)</a:t>
            </a:r>
            <a:r>
              <a:rPr lang="en-GB" smtClean="0"/>
              <a:t/>
            </a:r>
            <a:br>
              <a:rPr lang="en-GB" smtClean="0"/>
            </a:br>
            <a:endParaRPr lang="en-GB" smtClean="0"/>
          </a:p>
        </p:txBody>
      </p:sp>
      <p:pic>
        <p:nvPicPr>
          <p:cNvPr id="3075" name="Content Placeholder 3" descr="Bataille du rail2.bmp"/>
          <p:cNvPicPr>
            <a:picLocks noGrp="1" noChangeAspect="1"/>
          </p:cNvPicPr>
          <p:nvPr>
            <p:ph idx="1"/>
          </p:nvPr>
        </p:nvPicPr>
        <p:blipFill>
          <a:blip r:embed="rId2" cstate="print"/>
          <a:srcRect/>
          <a:stretch>
            <a:fillRect/>
          </a:stretch>
        </p:blipFill>
        <p:spPr>
          <a:xfrm>
            <a:off x="1571625" y="1928813"/>
            <a:ext cx="6034088" cy="452596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764704"/>
            <a:ext cx="2105968" cy="260532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4639" y="764704"/>
            <a:ext cx="2618978" cy="273802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3" y="3574775"/>
            <a:ext cx="4472441" cy="297864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4128" y="3768833"/>
            <a:ext cx="2426725" cy="2590529"/>
          </a:xfrm>
          <a:prstGeom prst="rect">
            <a:avLst/>
          </a:prstGeom>
        </p:spPr>
      </p:pic>
    </p:spTree>
    <p:extLst>
      <p:ext uri="{BB962C8B-B14F-4D97-AF65-F5344CB8AC3E}">
        <p14:creationId xmlns:p14="http://schemas.microsoft.com/office/powerpoint/2010/main" val="2408099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84213" y="476250"/>
            <a:ext cx="7488237" cy="1223963"/>
          </a:xfrm>
        </p:spPr>
        <p:txBody>
          <a:bodyPr/>
          <a:lstStyle/>
          <a:p>
            <a:r>
              <a:rPr lang="en-GB" smtClean="0"/>
              <a:t>1952 </a:t>
            </a:r>
            <a:r>
              <a:rPr lang="en-GB" b="1" smtClean="0"/>
              <a:t>Jeux Interdits </a:t>
            </a:r>
            <a:r>
              <a:rPr lang="en-GB" smtClean="0"/>
              <a:t>(René Clément)</a:t>
            </a:r>
          </a:p>
        </p:txBody>
      </p:sp>
      <p:sp>
        <p:nvSpPr>
          <p:cNvPr id="3" name="Subtitle 2"/>
          <p:cNvSpPr>
            <a:spLocks noGrp="1"/>
          </p:cNvSpPr>
          <p:nvPr>
            <p:ph type="subTitle" idx="1"/>
          </p:nvPr>
        </p:nvSpPr>
        <p:spPr>
          <a:xfrm>
            <a:off x="1187450" y="1916113"/>
            <a:ext cx="6697663" cy="3889375"/>
          </a:xfrm>
        </p:spPr>
        <p:txBody>
          <a:bodyPr/>
          <a:lstStyle/>
          <a:p>
            <a:pPr>
              <a:defRPr/>
            </a:pPr>
            <a:endParaRPr lang="en-GB" dirty="0"/>
          </a:p>
        </p:txBody>
      </p:sp>
      <p:pic>
        <p:nvPicPr>
          <p:cNvPr id="4100" name="Picture 3" descr="JEUX_INTERDITS-4.bmp"/>
          <p:cNvPicPr>
            <a:picLocks noChangeAspect="1"/>
          </p:cNvPicPr>
          <p:nvPr/>
        </p:nvPicPr>
        <p:blipFill>
          <a:blip r:embed="rId2" cstate="print"/>
          <a:srcRect/>
          <a:stretch>
            <a:fillRect/>
          </a:stretch>
        </p:blipFill>
        <p:spPr bwMode="auto">
          <a:xfrm>
            <a:off x="1187450" y="1700213"/>
            <a:ext cx="6176963" cy="4633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42938"/>
            <a:ext cx="8229600" cy="1785937"/>
          </a:xfrm>
        </p:spPr>
        <p:txBody>
          <a:bodyPr/>
          <a:lstStyle/>
          <a:p>
            <a:r>
              <a:rPr lang="fr-FR" smtClean="0"/>
              <a:t>1956 </a:t>
            </a:r>
            <a:r>
              <a:rPr lang="fr-FR" b="1" smtClean="0"/>
              <a:t>Un condamné à mort s’est échappé</a:t>
            </a:r>
            <a:r>
              <a:rPr lang="fr-FR" smtClean="0"/>
              <a:t> (Robert Bresson)</a:t>
            </a:r>
            <a:r>
              <a:rPr lang="en-GB" smtClean="0"/>
              <a:t/>
            </a:r>
            <a:br>
              <a:rPr lang="en-GB" smtClean="0"/>
            </a:br>
            <a:endParaRPr lang="en-GB" smtClean="0"/>
          </a:p>
        </p:txBody>
      </p:sp>
      <p:pic>
        <p:nvPicPr>
          <p:cNvPr id="5123" name="Content Placeholder 3" descr="A Man Escaped-2.bmp"/>
          <p:cNvPicPr>
            <a:picLocks noGrp="1" noChangeAspect="1"/>
          </p:cNvPicPr>
          <p:nvPr>
            <p:ph idx="1"/>
          </p:nvPr>
        </p:nvPicPr>
        <p:blipFill>
          <a:blip r:embed="rId2" cstate="print"/>
          <a:srcRect/>
          <a:stretch>
            <a:fillRect/>
          </a:stretch>
        </p:blipFill>
        <p:spPr>
          <a:xfrm>
            <a:off x="1916113" y="2143125"/>
            <a:ext cx="5311775" cy="398303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28625"/>
            <a:ext cx="8229600" cy="1714500"/>
          </a:xfrm>
        </p:spPr>
        <p:txBody>
          <a:bodyPr/>
          <a:lstStyle/>
          <a:p>
            <a:r>
              <a:rPr lang="fr-FR" smtClean="0"/>
              <a:t>1958 </a:t>
            </a:r>
            <a:r>
              <a:rPr lang="fr-FR" b="1" smtClean="0"/>
              <a:t>Hiroshima mon amour</a:t>
            </a:r>
            <a:r>
              <a:rPr lang="fr-FR" smtClean="0"/>
              <a:t> (Alain Resnais)</a:t>
            </a:r>
            <a:r>
              <a:rPr lang="en-GB" smtClean="0"/>
              <a:t/>
            </a:r>
            <a:br>
              <a:rPr lang="en-GB" smtClean="0"/>
            </a:br>
            <a:endParaRPr lang="en-GB" smtClean="0"/>
          </a:p>
        </p:txBody>
      </p:sp>
      <p:pic>
        <p:nvPicPr>
          <p:cNvPr id="6147" name="Content Placeholder 3" descr="Hiroshima.bmp"/>
          <p:cNvPicPr>
            <a:picLocks noGrp="1" noChangeAspect="1"/>
          </p:cNvPicPr>
          <p:nvPr>
            <p:ph idx="1"/>
          </p:nvPr>
        </p:nvPicPr>
        <p:blipFill>
          <a:blip r:embed="rId2" cstate="print"/>
          <a:srcRect/>
          <a:stretch>
            <a:fillRect/>
          </a:stretch>
        </p:blipFill>
        <p:spPr>
          <a:xfrm>
            <a:off x="1571625" y="1785938"/>
            <a:ext cx="6034088" cy="4525962"/>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571500"/>
            <a:ext cx="8229600" cy="1714500"/>
          </a:xfrm>
        </p:spPr>
        <p:txBody>
          <a:bodyPr/>
          <a:lstStyle/>
          <a:p>
            <a:r>
              <a:rPr lang="fr-FR" smtClean="0"/>
              <a:t>1970 </a:t>
            </a:r>
            <a:r>
              <a:rPr lang="fr-FR" b="1" smtClean="0"/>
              <a:t>Le Chagrin et la pitié</a:t>
            </a:r>
            <a:r>
              <a:rPr lang="fr-FR" smtClean="0"/>
              <a:t> (Marcel Ophuls)</a:t>
            </a:r>
            <a:r>
              <a:rPr lang="en-GB" smtClean="0"/>
              <a:t/>
            </a:r>
            <a:br>
              <a:rPr lang="en-GB" smtClean="0"/>
            </a:br>
            <a:endParaRPr lang="en-GB" smtClean="0"/>
          </a:p>
        </p:txBody>
      </p:sp>
      <p:pic>
        <p:nvPicPr>
          <p:cNvPr id="7171" name="Content Placeholder 3" descr="Ophuls.bmp"/>
          <p:cNvPicPr>
            <a:picLocks noGrp="1" noChangeAspect="1"/>
          </p:cNvPicPr>
          <p:nvPr>
            <p:ph idx="1"/>
          </p:nvPr>
        </p:nvPicPr>
        <p:blipFill>
          <a:blip r:embed="rId2" cstate="print"/>
          <a:srcRect/>
          <a:stretch>
            <a:fillRect/>
          </a:stretch>
        </p:blipFill>
        <p:spPr>
          <a:xfrm>
            <a:off x="1500188" y="1785938"/>
            <a:ext cx="6034087" cy="452596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500063"/>
            <a:ext cx="8229600" cy="1500187"/>
          </a:xfrm>
        </p:spPr>
        <p:txBody>
          <a:bodyPr/>
          <a:lstStyle/>
          <a:p>
            <a:r>
              <a:rPr lang="fr-FR" smtClean="0"/>
              <a:t>1974 </a:t>
            </a:r>
            <a:r>
              <a:rPr lang="fr-FR" b="1" smtClean="0"/>
              <a:t>Lacombe Lucien</a:t>
            </a:r>
            <a:r>
              <a:rPr lang="fr-FR" smtClean="0"/>
              <a:t> (Louis Malle)</a:t>
            </a:r>
            <a:r>
              <a:rPr lang="en-GB" smtClean="0"/>
              <a:t/>
            </a:r>
            <a:br>
              <a:rPr lang="en-GB" smtClean="0"/>
            </a:br>
            <a:endParaRPr lang="en-GB" smtClean="0"/>
          </a:p>
        </p:txBody>
      </p:sp>
      <p:pic>
        <p:nvPicPr>
          <p:cNvPr id="8195" name="Content Placeholder 3" descr="LACOMBE_LUCIEN-1.bmp"/>
          <p:cNvPicPr>
            <a:picLocks noGrp="1" noChangeAspect="1"/>
          </p:cNvPicPr>
          <p:nvPr>
            <p:ph idx="1"/>
          </p:nvPr>
        </p:nvPicPr>
        <p:blipFill>
          <a:blip r:embed="rId2" cstate="print"/>
          <a:srcRect/>
          <a:stretch>
            <a:fillRect/>
          </a:stretch>
        </p:blipFill>
        <p:spPr>
          <a:xfrm>
            <a:off x="549275" y="1600200"/>
            <a:ext cx="8045450"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8229600" cy="642938"/>
          </a:xfrm>
        </p:spPr>
        <p:txBody>
          <a:bodyPr/>
          <a:lstStyle/>
          <a:p>
            <a:pPr>
              <a:defRPr/>
            </a:pPr>
            <a:r>
              <a:rPr lang="fr-FR" b="1" cap="small" dirty="0" smtClean="0"/>
              <a:t>Les hommes et les dates</a:t>
            </a:r>
            <a:r>
              <a:rPr lang="en-GB" dirty="0" smtClean="0"/>
              <a:t/>
            </a:r>
            <a:br>
              <a:rPr lang="en-GB" dirty="0" smtClean="0"/>
            </a:br>
            <a:endParaRPr lang="en-GB" dirty="0"/>
          </a:p>
        </p:txBody>
      </p:sp>
      <p:sp>
        <p:nvSpPr>
          <p:cNvPr id="9219" name="Content Placeholder 2"/>
          <p:cNvSpPr>
            <a:spLocks noGrp="1"/>
          </p:cNvSpPr>
          <p:nvPr>
            <p:ph idx="1"/>
          </p:nvPr>
        </p:nvSpPr>
        <p:spPr/>
        <p:txBody>
          <a:bodyPr/>
          <a:lstStyle/>
          <a:p>
            <a:r>
              <a:rPr lang="fr-FR" smtClean="0"/>
              <a:t>Charles de Gaulle (1890-1970): Président de la République 1959-1969</a:t>
            </a:r>
            <a:endParaRPr lang="en-GB" smtClean="0"/>
          </a:p>
          <a:p>
            <a:r>
              <a:rPr lang="fr-FR" smtClean="0"/>
              <a:t>François Mitterrand (1916-96): Président  de la République 1981-1995</a:t>
            </a:r>
            <a:endParaRPr lang="en-GB" smtClean="0"/>
          </a:p>
          <a:p>
            <a:r>
              <a:rPr lang="fr-FR" i="1" smtClean="0"/>
              <a:t>Albert Dehousse (1918-  ): Ministre</a:t>
            </a:r>
            <a:endParaRPr lang="en-GB" smtClean="0"/>
          </a:p>
          <a:p>
            <a:r>
              <a:rPr lang="fr-FR" smtClean="0"/>
              <a:t>Jacques Chirac (1932-  ): Président de la République 1995-2007</a:t>
            </a:r>
            <a:endParaRPr lang="en-GB" smtClean="0"/>
          </a:p>
          <a:p>
            <a:endParaRPr lang="en-GB"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smtClean="0"/>
              <a:t>Des événements</a:t>
            </a:r>
          </a:p>
        </p:txBody>
      </p:sp>
      <p:sp>
        <p:nvSpPr>
          <p:cNvPr id="10243" name="Content Placeholder 2"/>
          <p:cNvSpPr>
            <a:spLocks noGrp="1"/>
          </p:cNvSpPr>
          <p:nvPr>
            <p:ph idx="1"/>
          </p:nvPr>
        </p:nvSpPr>
        <p:spPr/>
        <p:txBody>
          <a:bodyPr/>
          <a:lstStyle/>
          <a:p>
            <a:r>
              <a:rPr lang="en-GB" sz="2400" dirty="0" smtClean="0"/>
              <a:t>1987: </a:t>
            </a:r>
            <a:r>
              <a:rPr lang="en-GB" sz="2400" b="1" dirty="0" smtClean="0"/>
              <a:t>Klaus Barbie</a:t>
            </a:r>
            <a:r>
              <a:rPr lang="en-GB" sz="2400" dirty="0" smtClean="0"/>
              <a:t> sentenced to life imprisonment for crimes against humanity</a:t>
            </a:r>
          </a:p>
          <a:p>
            <a:r>
              <a:rPr lang="fr-FR" sz="2400" dirty="0" smtClean="0"/>
              <a:t>July 1990: loi </a:t>
            </a:r>
            <a:r>
              <a:rPr lang="fr-FR" sz="2400" dirty="0" err="1" smtClean="0"/>
              <a:t>Gayssot</a:t>
            </a:r>
            <a:r>
              <a:rPr lang="fr-FR" sz="2400" dirty="0" smtClean="0"/>
              <a:t> (article 9) </a:t>
            </a:r>
            <a:r>
              <a:rPr lang="fr-FR" sz="2400" dirty="0" err="1" smtClean="0"/>
              <a:t>makes</a:t>
            </a:r>
            <a:r>
              <a:rPr lang="fr-FR" sz="2400" dirty="0" smtClean="0"/>
              <a:t> </a:t>
            </a:r>
            <a:r>
              <a:rPr lang="fr-FR" sz="2400" dirty="0" err="1" smtClean="0"/>
              <a:t>Holocaust</a:t>
            </a:r>
            <a:r>
              <a:rPr lang="fr-FR" sz="2400" dirty="0" smtClean="0"/>
              <a:t> </a:t>
            </a:r>
            <a:r>
              <a:rPr lang="fr-FR" sz="2400" dirty="0" err="1" smtClean="0"/>
              <a:t>denial</a:t>
            </a:r>
            <a:r>
              <a:rPr lang="fr-FR" sz="2400" dirty="0" smtClean="0"/>
              <a:t> (</a:t>
            </a:r>
            <a:r>
              <a:rPr lang="fr-FR" sz="2400" b="1" dirty="0" smtClean="0"/>
              <a:t>le négationnisme</a:t>
            </a:r>
            <a:r>
              <a:rPr lang="fr-FR" sz="2400" dirty="0" smtClean="0"/>
              <a:t>) a crime</a:t>
            </a:r>
            <a:endParaRPr lang="en-GB" sz="2400" dirty="0" smtClean="0"/>
          </a:p>
          <a:p>
            <a:r>
              <a:rPr lang="en-GB" sz="2400" dirty="0" smtClean="0"/>
              <a:t>1991: </a:t>
            </a:r>
            <a:r>
              <a:rPr lang="en-GB" sz="2400" b="1" dirty="0" smtClean="0"/>
              <a:t>René </a:t>
            </a:r>
            <a:r>
              <a:rPr lang="en-GB" sz="2400" b="1" dirty="0" err="1" smtClean="0"/>
              <a:t>Bousquet</a:t>
            </a:r>
            <a:r>
              <a:rPr lang="en-GB" sz="2400" dirty="0" smtClean="0"/>
              <a:t>, a close friend of Mitterrand and </a:t>
            </a:r>
            <a:r>
              <a:rPr lang="en-GB" sz="2400" dirty="0" err="1" smtClean="0"/>
              <a:t>secrétaire</a:t>
            </a:r>
            <a:r>
              <a:rPr lang="en-GB" sz="2400" dirty="0" smtClean="0"/>
              <a:t> </a:t>
            </a:r>
            <a:r>
              <a:rPr lang="en-GB" sz="2400" dirty="0" err="1" smtClean="0"/>
              <a:t>général</a:t>
            </a:r>
            <a:r>
              <a:rPr lang="en-GB" sz="2400" dirty="0" smtClean="0"/>
              <a:t> de la police under Vichy from May 1942 to December 1943, put on trial for crimes against humanity, but shot dead before the trial was due to begin, in June 1993</a:t>
            </a:r>
            <a:r>
              <a:rPr lang="en-GB" sz="2400" dirty="0" smtClean="0"/>
              <a:t>.</a:t>
            </a:r>
          </a:p>
          <a:p>
            <a:r>
              <a:rPr lang="en-GB" sz="2400" dirty="0" smtClean="0"/>
              <a:t>1998: </a:t>
            </a:r>
            <a:r>
              <a:rPr lang="en-GB" sz="2400" b="1" dirty="0" smtClean="0"/>
              <a:t>Maurice </a:t>
            </a:r>
            <a:r>
              <a:rPr lang="en-GB" sz="2400" b="1" dirty="0" err="1" smtClean="0"/>
              <a:t>Papon</a:t>
            </a:r>
            <a:r>
              <a:rPr lang="en-GB" sz="2400" dirty="0" smtClean="0"/>
              <a:t>, former minister and chief of police found guilty of complicity in the deportation of 1500 Jews</a:t>
            </a:r>
            <a:endParaRPr lang="en-GB" sz="2400" dirty="0" smtClean="0"/>
          </a:p>
          <a:p>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331</Words>
  <Application>Microsoft Office PowerPoint</Application>
  <PresentationFormat>On-screen Show (4:3)</PresentationFormat>
  <Paragraphs>31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L’Histoire et ses rappels   1789 La Révolution française 1989 Fête du bicentenaire 1944 La Libération 1994 Le cinquantenaire de la    Libération </vt:lpstr>
      <vt:lpstr>1945 La Bataille du rail (René Clément) </vt:lpstr>
      <vt:lpstr>1952 Jeux Interdits (René Clément)</vt:lpstr>
      <vt:lpstr>1956 Un condamné à mort s’est échappé (Robert Bresson) </vt:lpstr>
      <vt:lpstr>1958 Hiroshima mon amour (Alain Resnais) </vt:lpstr>
      <vt:lpstr>1970 Le Chagrin et la pitié (Marcel Ophuls) </vt:lpstr>
      <vt:lpstr>1974 Lacombe Lucien (Louis Malle) </vt:lpstr>
      <vt:lpstr>Les hommes et les dates </vt:lpstr>
      <vt:lpstr>Des événements</vt:lpstr>
      <vt:lpstr>PowerPoint Presentation</vt:lpstr>
      <vt:lpstr>PowerPoint Presentation</vt:lpstr>
      <vt:lpstr>PowerPoint Presentation</vt:lpstr>
      <vt:lpstr>PowerPoint Presentation</vt:lpstr>
      <vt:lpstr>PowerPoint Presentation</vt:lpstr>
      <vt:lpstr>PowerPoint Presentation</vt:lpstr>
      <vt:lpstr>Paroles du Capitaine en 1944</vt:lpstr>
      <vt:lpstr>PowerPoint Presentation</vt:lpstr>
      <vt:lpstr>Jacques Audiard filmography</vt:lpstr>
      <vt:lpstr>Narratives of reinvention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Leslie</dc:creator>
  <cp:lastModifiedBy>Douglas</cp:lastModifiedBy>
  <cp:revision>37</cp:revision>
  <dcterms:created xsi:type="dcterms:W3CDTF">2010-05-04T09:18:29Z</dcterms:created>
  <dcterms:modified xsi:type="dcterms:W3CDTF">2012-02-04T16:00:39Z</dcterms:modified>
</cp:coreProperties>
</file>