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9FA4A-6B8E-4AE3-92A8-D3C3F035EF9F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68B7A-2229-4754-A901-3349C8015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922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7CDD-662D-B849-ADF9-ACE116EBA725}" type="datetimeFigureOut">
              <a:rPr lang="en-US" smtClean="0"/>
              <a:pPr/>
              <a:t>3/14/2013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49D47-2133-F645-B8B0-5BA8C4D57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Michel Foucault, </a:t>
            </a:r>
            <a:r>
              <a:rPr lang="en-US" i="1" dirty="0" err="1" smtClean="0"/>
              <a:t>Surveiller</a:t>
            </a:r>
            <a:r>
              <a:rPr lang="en-US" i="1" dirty="0" smtClean="0"/>
              <a:t> et </a:t>
            </a:r>
            <a:r>
              <a:rPr lang="en-US" i="1" dirty="0" err="1" smtClean="0"/>
              <a:t>punir</a:t>
            </a:r>
            <a:r>
              <a:rPr lang="en-US" i="1" dirty="0" smtClean="0"/>
              <a:t>. Naissance de la prison</a:t>
            </a:r>
            <a:r>
              <a:rPr lang="en-US" dirty="0" smtClean="0"/>
              <a:t> (1975)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2 of 2</a:t>
            </a:r>
          </a:p>
          <a:p>
            <a:r>
              <a:rPr lang="en-US" dirty="0" smtClean="0"/>
              <a:t>Dr Oliver Davis</a:t>
            </a:r>
          </a:p>
          <a:p>
            <a:r>
              <a:rPr lang="en-US" dirty="0" smtClean="0"/>
              <a:t>Friday H0.51, 1-2pm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Commentary on the remaining </a:t>
            </a:r>
            <a:r>
              <a:rPr lang="en-US" dirty="0" smtClean="0"/>
              <a:t>excerpt</a:t>
            </a:r>
            <a:endParaRPr lang="en-US" dirty="0" smtClean="0"/>
          </a:p>
          <a:p>
            <a:r>
              <a:rPr lang="en-US" dirty="0" smtClean="0"/>
              <a:t>Systematic reconstruction of Foucault’s argument about ‘disciplinary power’</a:t>
            </a:r>
          </a:p>
          <a:p>
            <a:r>
              <a:rPr lang="en-US" dirty="0" smtClean="0"/>
              <a:t>Discussion of key criticisms and wider relevance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‘Le </a:t>
            </a:r>
            <a:r>
              <a:rPr lang="en-US" dirty="0" err="1" smtClean="0"/>
              <a:t>panoptisme</a:t>
            </a:r>
            <a:r>
              <a:rPr lang="en-US" dirty="0" smtClean="0"/>
              <a:t>’ (pp. 228-64)</a:t>
            </a:r>
            <a:endParaRPr lang="en-US" dirty="0"/>
          </a:p>
        </p:txBody>
      </p:sp>
      <p:pic>
        <p:nvPicPr>
          <p:cNvPr id="4" name="Content Placeholder 3" descr="panoptic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3502" y="1417638"/>
            <a:ext cx="7016996" cy="4525963"/>
          </a:xfrm>
        </p:spPr>
      </p:pic>
      <p:sp>
        <p:nvSpPr>
          <p:cNvPr id="5" name="TextBox 4"/>
          <p:cNvSpPr txBox="1"/>
          <p:nvPr/>
        </p:nvSpPr>
        <p:spPr>
          <a:xfrm>
            <a:off x="1063502" y="6091752"/>
            <a:ext cx="7540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Panopticon</a:t>
            </a:r>
            <a:r>
              <a:rPr lang="en-US" dirty="0" smtClean="0"/>
              <a:t>: ‘le </a:t>
            </a:r>
            <a:r>
              <a:rPr lang="en-US" dirty="0" err="1"/>
              <a:t>diagramme</a:t>
            </a:r>
            <a:r>
              <a:rPr lang="en-US" dirty="0"/>
              <a:t> d’un </a:t>
            </a:r>
            <a:r>
              <a:rPr lang="en-US" dirty="0" err="1"/>
              <a:t>mécanisme</a:t>
            </a:r>
            <a:r>
              <a:rPr lang="en-US" dirty="0"/>
              <a:t> de </a:t>
            </a:r>
            <a:r>
              <a:rPr lang="en-US" dirty="0" err="1"/>
              <a:t>pouvoir</a:t>
            </a:r>
            <a:r>
              <a:rPr lang="en-US" dirty="0"/>
              <a:t> </a:t>
            </a:r>
            <a:r>
              <a:rPr lang="en-US" dirty="0" err="1"/>
              <a:t>ramené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forme</a:t>
            </a:r>
            <a:r>
              <a:rPr lang="en-US" dirty="0"/>
              <a:t> </a:t>
            </a:r>
            <a:r>
              <a:rPr lang="en-US" dirty="0" err="1"/>
              <a:t>idéale</a:t>
            </a:r>
            <a:r>
              <a:rPr lang="en-US" dirty="0" smtClean="0"/>
              <a:t>’ (</a:t>
            </a:r>
            <a:r>
              <a:rPr lang="en-US" i="1" dirty="0" smtClean="0"/>
              <a:t>SP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239) and </a:t>
            </a:r>
            <a:r>
              <a:rPr lang="en-US" dirty="0"/>
              <a:t>‘</a:t>
            </a:r>
            <a:r>
              <a:rPr lang="en-US" dirty="0" err="1"/>
              <a:t>une</a:t>
            </a:r>
            <a:r>
              <a:rPr lang="en-US" dirty="0"/>
              <a:t> figure de </a:t>
            </a:r>
            <a:r>
              <a:rPr lang="en-US" dirty="0" err="1"/>
              <a:t>technologie</a:t>
            </a:r>
            <a:r>
              <a:rPr lang="en-US" dirty="0"/>
              <a:t> </a:t>
            </a:r>
            <a:r>
              <a:rPr lang="en-US" dirty="0" err="1"/>
              <a:t>politique</a:t>
            </a:r>
            <a:r>
              <a:rPr lang="en-US" dirty="0"/>
              <a:t>’ </a:t>
            </a:r>
            <a:r>
              <a:rPr lang="en-US" dirty="0" smtClean="0"/>
              <a:t>(</a:t>
            </a:r>
            <a:r>
              <a:rPr lang="en-US" i="1" dirty="0" smtClean="0"/>
              <a:t>SP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239</a:t>
            </a:r>
            <a:r>
              <a:rPr lang="en-US" dirty="0"/>
              <a:t>).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Plague-containment: </a:t>
            </a:r>
            <a:r>
              <a:rPr lang="en-US" dirty="0"/>
              <a:t>a</a:t>
            </a:r>
            <a:r>
              <a:rPr lang="en-US" dirty="0" smtClean="0"/>
              <a:t> local ‘state of emergency’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‘un strict </a:t>
            </a:r>
            <a:r>
              <a:rPr lang="en-US" dirty="0" err="1" smtClean="0"/>
              <a:t>quadrillage</a:t>
            </a:r>
            <a:r>
              <a:rPr lang="en-US" dirty="0" smtClean="0"/>
              <a:t> spatial’ (</a:t>
            </a:r>
            <a:r>
              <a:rPr lang="en-US" i="1" dirty="0" smtClean="0"/>
              <a:t>SP</a:t>
            </a:r>
            <a:r>
              <a:rPr lang="en-US" dirty="0" smtClean="0"/>
              <a:t>, 228)</a:t>
            </a:r>
          </a:p>
          <a:p>
            <a:pPr lvl="1"/>
            <a:r>
              <a:rPr lang="en-US" dirty="0" smtClean="0"/>
              <a:t>The Algerian War of Independence (1954-62)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hierarchized</a:t>
            </a:r>
            <a:r>
              <a:rPr lang="en-US" dirty="0" smtClean="0"/>
              <a:t> regime of inspection:</a:t>
            </a:r>
          </a:p>
          <a:p>
            <a:pPr lvl="1"/>
            <a:r>
              <a:rPr lang="en-US" dirty="0" smtClean="0"/>
              <a:t>les habitants </a:t>
            </a:r>
          </a:p>
          <a:p>
            <a:pPr lvl="1"/>
            <a:r>
              <a:rPr lang="en-US" dirty="0" smtClean="0"/>
              <a:t>le syndic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intendants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le </a:t>
            </a:r>
            <a:r>
              <a:rPr lang="en-US" dirty="0" err="1" smtClean="0"/>
              <a:t>maire</a:t>
            </a:r>
            <a:endParaRPr lang="en-US" dirty="0" smtClean="0"/>
          </a:p>
          <a:p>
            <a:r>
              <a:rPr lang="en-US" dirty="0" smtClean="0"/>
              <a:t>continuous record-keeping and reporting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plague-containment to the </a:t>
            </a:r>
            <a:r>
              <a:rPr lang="en-US" dirty="0" err="1" smtClean="0"/>
              <a:t>Panopticon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</a:t>
            </a:r>
            <a:r>
              <a:rPr lang="en-US" i="1" dirty="0" smtClean="0"/>
              <a:t>assertion</a:t>
            </a:r>
            <a:r>
              <a:rPr lang="en-US" dirty="0" smtClean="0"/>
              <a:t> of continuity (e.g. </a:t>
            </a:r>
            <a:r>
              <a:rPr lang="en-US" i="1" dirty="0" smtClean="0"/>
              <a:t>SP</a:t>
            </a:r>
            <a:r>
              <a:rPr lang="en-US" dirty="0" smtClean="0"/>
              <a:t>, 233)</a:t>
            </a:r>
          </a:p>
          <a:p>
            <a:r>
              <a:rPr lang="en-US" dirty="0" smtClean="0"/>
              <a:t>Jeremy Bentham (1748-1832) and utilitarianism </a:t>
            </a:r>
          </a:p>
          <a:p>
            <a:r>
              <a:rPr lang="en-US" dirty="0" smtClean="0"/>
              <a:t>cellular arrangement: the end of ‘la </a:t>
            </a:r>
            <a:r>
              <a:rPr lang="en-US" dirty="0" err="1" smtClean="0"/>
              <a:t>foule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solves the ‘problem’ of reciprocity:</a:t>
            </a:r>
          </a:p>
          <a:p>
            <a:pPr lvl="1"/>
            <a:r>
              <a:rPr lang="en-US" dirty="0" smtClean="0"/>
              <a:t>‘Il </a:t>
            </a:r>
            <a:r>
              <a:rPr lang="en-US" dirty="0" err="1" smtClean="0"/>
              <a:t>est</a:t>
            </a:r>
            <a:r>
              <a:rPr lang="en-US" dirty="0" smtClean="0"/>
              <a:t> vu,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ne </a:t>
            </a:r>
            <a:r>
              <a:rPr lang="en-US" dirty="0" err="1" smtClean="0"/>
              <a:t>voit</a:t>
            </a:r>
            <a:r>
              <a:rPr lang="en-US" dirty="0" smtClean="0"/>
              <a:t> pas; objet </a:t>
            </a:r>
            <a:r>
              <a:rPr lang="en-US" dirty="0" err="1" smtClean="0"/>
              <a:t>d’une</a:t>
            </a:r>
            <a:r>
              <a:rPr lang="en-US" dirty="0" smtClean="0"/>
              <a:t> information, </a:t>
            </a:r>
            <a:r>
              <a:rPr lang="en-US" dirty="0" err="1" smtClean="0"/>
              <a:t>jamais</a:t>
            </a:r>
            <a:r>
              <a:rPr lang="en-US" dirty="0" smtClean="0"/>
              <a:t> </a:t>
            </a:r>
            <a:r>
              <a:rPr lang="en-US" dirty="0" err="1" smtClean="0"/>
              <a:t>sujet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communication.’ (</a:t>
            </a:r>
            <a:r>
              <a:rPr lang="en-US" i="1" dirty="0" smtClean="0"/>
              <a:t>SP</a:t>
            </a:r>
            <a:r>
              <a:rPr lang="en-US" dirty="0" smtClean="0"/>
              <a:t>, 234)</a:t>
            </a:r>
          </a:p>
          <a:p>
            <a:r>
              <a:rPr lang="en-US" dirty="0" smtClean="0"/>
              <a:t>economic savings in prisoners’ uncertainty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the </a:t>
            </a:r>
            <a:r>
              <a:rPr lang="en-US" dirty="0" err="1" smtClean="0"/>
              <a:t>Panopticon</a:t>
            </a:r>
            <a:r>
              <a:rPr lang="en-US" dirty="0" smtClean="0"/>
              <a:t> to ‘</a:t>
            </a:r>
            <a:r>
              <a:rPr lang="en-US" dirty="0" err="1" smtClean="0"/>
              <a:t>Panopticism</a:t>
            </a:r>
            <a:r>
              <a:rPr lang="en-US" dirty="0" smtClean="0"/>
              <a:t>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Panopticon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‘un </a:t>
            </a:r>
            <a:r>
              <a:rPr lang="en-US" dirty="0" err="1" smtClean="0"/>
              <a:t>schéma</a:t>
            </a:r>
            <a:r>
              <a:rPr lang="en-US" dirty="0" smtClean="0"/>
              <a:t>’ (</a:t>
            </a:r>
            <a:r>
              <a:rPr lang="en-US" i="1" dirty="0" smtClean="0"/>
              <a:t>SP</a:t>
            </a:r>
            <a:r>
              <a:rPr lang="en-US" dirty="0" smtClean="0"/>
              <a:t>, 240)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une</a:t>
            </a:r>
            <a:r>
              <a:rPr lang="en-US" dirty="0" smtClean="0"/>
              <a:t> figure de </a:t>
            </a:r>
            <a:r>
              <a:rPr lang="en-US" dirty="0" err="1" smtClean="0"/>
              <a:t>technologie</a:t>
            </a:r>
            <a:r>
              <a:rPr lang="en-US" dirty="0" smtClean="0"/>
              <a:t> </a:t>
            </a:r>
            <a:r>
              <a:rPr lang="en-US" dirty="0" err="1" smtClean="0"/>
              <a:t>politique</a:t>
            </a:r>
            <a:r>
              <a:rPr lang="en-US" dirty="0" smtClean="0"/>
              <a:t>’ (</a:t>
            </a:r>
            <a:r>
              <a:rPr lang="en-US" i="1" dirty="0" smtClean="0"/>
              <a:t>SP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235)</a:t>
            </a:r>
          </a:p>
          <a:p>
            <a:pPr lvl="1"/>
            <a:r>
              <a:rPr lang="en-US" dirty="0" smtClean="0"/>
              <a:t>‘un </a:t>
            </a:r>
            <a:r>
              <a:rPr lang="en-US" dirty="0" err="1" smtClean="0"/>
              <a:t>dispositif</a:t>
            </a:r>
            <a:r>
              <a:rPr lang="en-US" dirty="0" smtClean="0"/>
              <a:t>’ (</a:t>
            </a:r>
            <a:r>
              <a:rPr lang="en-US" i="1" dirty="0" smtClean="0"/>
              <a:t>SP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235)</a:t>
            </a:r>
          </a:p>
          <a:p>
            <a:pPr lvl="1"/>
            <a:r>
              <a:rPr lang="en-US" dirty="0" smtClean="0"/>
              <a:t>‘</a:t>
            </a:r>
            <a:r>
              <a:rPr lang="en-US" dirty="0" err="1" smtClean="0"/>
              <a:t>une</a:t>
            </a:r>
            <a:r>
              <a:rPr lang="en-US" dirty="0" smtClean="0"/>
              <a:t> machine’ (</a:t>
            </a:r>
            <a:r>
              <a:rPr lang="en-US" i="1" dirty="0" smtClean="0"/>
              <a:t>SP</a:t>
            </a:r>
            <a:r>
              <a:rPr lang="en-US" dirty="0" smtClean="0"/>
              <a:t>,</a:t>
            </a:r>
            <a:r>
              <a:rPr lang="en-US" i="1" dirty="0" smtClean="0"/>
              <a:t> </a:t>
            </a:r>
            <a:r>
              <a:rPr lang="en-US" dirty="0" smtClean="0"/>
              <a:t>235)</a:t>
            </a:r>
          </a:p>
          <a:p>
            <a:pPr lvl="1"/>
            <a:r>
              <a:rPr lang="en-US" dirty="0" smtClean="0"/>
              <a:t>‘un </a:t>
            </a:r>
            <a:r>
              <a:rPr lang="en-US" dirty="0" err="1" smtClean="0"/>
              <a:t>modèle</a:t>
            </a:r>
            <a:r>
              <a:rPr lang="en-US" dirty="0" smtClean="0"/>
              <a:t> </a:t>
            </a:r>
            <a:r>
              <a:rPr lang="en-US" dirty="0" err="1" smtClean="0"/>
              <a:t>généralisable</a:t>
            </a:r>
            <a:r>
              <a:rPr lang="en-US" dirty="0" smtClean="0"/>
              <a:t>’ (</a:t>
            </a:r>
            <a:r>
              <a:rPr lang="en-US" i="1" dirty="0" smtClean="0"/>
              <a:t>SP,</a:t>
            </a:r>
            <a:r>
              <a:rPr lang="en-US" dirty="0" smtClean="0"/>
              <a:t> 239)</a:t>
            </a:r>
          </a:p>
          <a:p>
            <a:pPr lvl="1"/>
            <a:r>
              <a:rPr lang="en-US" dirty="0" smtClean="0"/>
              <a:t>‘le </a:t>
            </a:r>
            <a:r>
              <a:rPr lang="en-US" dirty="0" err="1" smtClean="0"/>
              <a:t>diagramme</a:t>
            </a:r>
            <a:r>
              <a:rPr lang="en-US" dirty="0" smtClean="0"/>
              <a:t> d’un </a:t>
            </a:r>
            <a:r>
              <a:rPr lang="en-US" dirty="0" err="1" smtClean="0"/>
              <a:t>mécanisme</a:t>
            </a:r>
            <a:r>
              <a:rPr lang="en-US" dirty="0" smtClean="0"/>
              <a:t> de </a:t>
            </a:r>
            <a:r>
              <a:rPr lang="en-US" dirty="0" err="1" smtClean="0"/>
              <a:t>pouvoir</a:t>
            </a:r>
            <a:r>
              <a:rPr lang="en-US" dirty="0" smtClean="0"/>
              <a:t> </a:t>
            </a:r>
            <a:r>
              <a:rPr lang="en-US" dirty="0" err="1" smtClean="0"/>
              <a:t>ramené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idéale</a:t>
            </a:r>
            <a:r>
              <a:rPr lang="en-US" dirty="0" smtClean="0"/>
              <a:t>’ (</a:t>
            </a:r>
            <a:r>
              <a:rPr lang="en-US" i="1" dirty="0" smtClean="0"/>
              <a:t>SP, </a:t>
            </a:r>
            <a:r>
              <a:rPr lang="en-US" dirty="0" smtClean="0"/>
              <a:t>239)</a:t>
            </a:r>
          </a:p>
          <a:p>
            <a:r>
              <a:rPr lang="en-US" dirty="0" err="1" smtClean="0"/>
              <a:t>Panopticism</a:t>
            </a:r>
            <a:r>
              <a:rPr lang="en-US" dirty="0" smtClean="0"/>
              <a:t> / disciplinary power / ‘Panoptic power’ (Dews)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Disciplinary </a:t>
            </a:r>
            <a:r>
              <a:rPr lang="en-US" dirty="0" smtClean="0"/>
              <a:t>power: a 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‘sovereign power’ =&gt; disciplinary power</a:t>
            </a:r>
          </a:p>
          <a:p>
            <a:r>
              <a:rPr lang="en-US" dirty="0" smtClean="0"/>
              <a:t>context of demographic growth and </a:t>
            </a:r>
            <a:r>
              <a:rPr lang="en-US" dirty="0" smtClean="0"/>
              <a:t>industrial </a:t>
            </a:r>
            <a:r>
              <a:rPr lang="en-US" dirty="0" smtClean="0"/>
              <a:t>organization of </a:t>
            </a:r>
            <a:r>
              <a:rPr lang="en-US" dirty="0" err="1" smtClean="0"/>
              <a:t>labour</a:t>
            </a:r>
            <a:endParaRPr lang="en-US" dirty="0" smtClean="0"/>
          </a:p>
          <a:p>
            <a:r>
              <a:rPr lang="en-US" dirty="0" smtClean="0"/>
              <a:t>Max Weber: from ‘charismatic’ to ‘legal-rational’ domination</a:t>
            </a:r>
          </a:p>
          <a:p>
            <a:r>
              <a:rPr lang="en-US" dirty="0" smtClean="0"/>
              <a:t>the ‘softening up’ of individuals for the factory</a:t>
            </a:r>
          </a:p>
          <a:p>
            <a:r>
              <a:rPr lang="en-US" dirty="0" smtClean="0"/>
              <a:t>the production of ‘corps </a:t>
            </a:r>
            <a:r>
              <a:rPr lang="en-US" dirty="0" err="1" smtClean="0"/>
              <a:t>dociles</a:t>
            </a:r>
            <a:r>
              <a:rPr lang="en-US" dirty="0" smtClean="0"/>
              <a:t>’ (docile bodies)</a:t>
            </a:r>
          </a:p>
          <a:p>
            <a:r>
              <a:rPr lang="en-US" dirty="0" smtClean="0"/>
              <a:t>power as ‘productive’? </a:t>
            </a:r>
            <a:r>
              <a:rPr lang="en-US" dirty="0" smtClean="0"/>
              <a:t>But not only productive.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 room for resistance in Foucault’s account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Giddens</a:t>
            </a:r>
            <a:r>
              <a:rPr lang="en-US" dirty="0" smtClean="0"/>
              <a:t>: Foucault confuses different kinds of institution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lack of an account of internalization of the norm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392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Michel Foucault, Surveiller et punir. Naissance de la prison (1975)</vt:lpstr>
      <vt:lpstr>Today’s lecture</vt:lpstr>
      <vt:lpstr>3. ‘Le panoptisme’ (pp. 228-64)</vt:lpstr>
      <vt:lpstr>Plague-containment: a local ‘state of emergency’</vt:lpstr>
      <vt:lpstr>From plague-containment to the Panopticon</vt:lpstr>
      <vt:lpstr>From the Panopticon to ‘Panopticism’</vt:lpstr>
      <vt:lpstr>Disciplinary power: a reconstruction</vt:lpstr>
      <vt:lpstr>Criticisms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Oliver Davis</dc:creator>
  <cp:lastModifiedBy>Oliver Davis</cp:lastModifiedBy>
  <cp:revision>12</cp:revision>
  <dcterms:created xsi:type="dcterms:W3CDTF">2012-03-01T19:24:39Z</dcterms:created>
  <dcterms:modified xsi:type="dcterms:W3CDTF">2013-03-14T12:20:56Z</dcterms:modified>
</cp:coreProperties>
</file>