
<file path=[Content_Types].xml><?xml version="1.0" encoding="utf-8"?>
<Types xmlns="http://schemas.openxmlformats.org/package/2006/content-types">
  <Default Extension="png" ContentType="image/png"/>
  <Default Extension="jpeg" ContentType="image/jpeg"/>
  <Default Extension="wma" ContentType="audio/x-ms-wm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392" y="-3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D87DD-6BD4-4B71-9E9F-104810CF6310}" type="datetimeFigureOut">
              <a:rPr lang="en-GB" smtClean="0"/>
              <a:pPr/>
              <a:t>18/01/2013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27CF2B-2C45-432D-B29E-20066262739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D87DD-6BD4-4B71-9E9F-104810CF6310}" type="datetimeFigureOut">
              <a:rPr lang="en-GB" smtClean="0"/>
              <a:pPr/>
              <a:t>18/01/2013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27CF2B-2C45-432D-B29E-20066262739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biYdUZXfz9I&amp;ob=av2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youtube.com/watch?v=BfyGMne1EXI" TargetMode="External"/><Relationship Id="rId3" Type="http://schemas.microsoft.com/office/2007/relationships/media" Target="../media/media3.wma"/><Relationship Id="rId7" Type="http://schemas.openxmlformats.org/officeDocument/2006/relationships/hyperlink" Target="http://www.youtube.com/watch?v=Bn5tiuZU4JI" TargetMode="External"/><Relationship Id="rId2" Type="http://schemas.openxmlformats.org/officeDocument/2006/relationships/audio" Target="../media/media2.wma"/><Relationship Id="rId1" Type="http://schemas.microsoft.com/office/2007/relationships/media" Target="../media/media2.wma"/><Relationship Id="rId6" Type="http://schemas.openxmlformats.org/officeDocument/2006/relationships/image" Target="../media/image13.jpeg"/><Relationship Id="rId5" Type="http://schemas.openxmlformats.org/officeDocument/2006/relationships/slideLayout" Target="../slideLayouts/slideLayout4.xml"/><Relationship Id="rId4" Type="http://schemas.openxmlformats.org/officeDocument/2006/relationships/audio" Target="../media/media3.wma"/><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wma"/><Relationship Id="rId1" Type="http://schemas.microsoft.com/office/2007/relationships/media" Target="../media/media4.wma"/><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lc1XtqhktAw" TargetMode="External"/><Relationship Id="rId2" Type="http://schemas.openxmlformats.org/officeDocument/2006/relationships/image" Target="../media/image14.jpeg"/><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1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err="1" smtClean="0"/>
              <a:t>Abd</a:t>
            </a:r>
            <a:r>
              <a:rPr lang="en-GB" dirty="0" smtClean="0"/>
              <a:t> Al </a:t>
            </a:r>
            <a:r>
              <a:rPr lang="en-GB" dirty="0" err="1" smtClean="0"/>
              <a:t>Malik</a:t>
            </a:r>
            <a:endParaRPr lang="en-GB" dirty="0"/>
          </a:p>
        </p:txBody>
      </p:sp>
      <p:pic>
        <p:nvPicPr>
          <p:cNvPr id="8" name="Content Placeholder 7" descr="abdalmalik2_bfc.jpg"/>
          <p:cNvPicPr>
            <a:picLocks noGrp="1" noChangeAspect="1"/>
          </p:cNvPicPr>
          <p:nvPr>
            <p:ph idx="1"/>
          </p:nvPr>
        </p:nvPicPr>
        <p:blipFill>
          <a:blip r:embed="rId2" cstate="print"/>
          <a:stretch>
            <a:fillRect/>
          </a:stretch>
        </p:blipFill>
        <p:spPr>
          <a:xfrm>
            <a:off x="1558463" y="1600200"/>
            <a:ext cx="6027074" cy="4525963"/>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Posses and neighbourhoods in hip hop</a:t>
            </a:r>
            <a:endParaRPr lang="en-GB" dirty="0"/>
          </a:p>
        </p:txBody>
      </p:sp>
      <p:sp>
        <p:nvSpPr>
          <p:cNvPr id="3" name="Content Placeholder 2"/>
          <p:cNvSpPr>
            <a:spLocks noGrp="1"/>
          </p:cNvSpPr>
          <p:nvPr>
            <p:ph idx="1"/>
          </p:nvPr>
        </p:nvSpPr>
        <p:spPr/>
        <p:txBody>
          <a:bodyPr>
            <a:normAutofit/>
          </a:bodyPr>
          <a:lstStyle/>
          <a:p>
            <a:r>
              <a:rPr lang="en-GB" sz="2000" dirty="0" smtClean="0"/>
              <a:t> </a:t>
            </a:r>
            <a:r>
              <a:rPr lang="en-GB" sz="2000" dirty="0"/>
              <a:t>‘posse formations are a necessary response to the </a:t>
            </a:r>
            <a:r>
              <a:rPr lang="en-GB" sz="2000" dirty="0" err="1"/>
              <a:t>fragmentive</a:t>
            </a:r>
            <a:r>
              <a:rPr lang="en-GB" sz="2000" dirty="0"/>
              <a:t> effects of capitalism [...] the posse is the fundamental social unit binding a rap act and its production crew together, creating a collective identity that is rooted in place and within which the creative process unfolds’ </a:t>
            </a:r>
            <a:endParaRPr lang="en-GB" sz="2000" dirty="0" smtClean="0"/>
          </a:p>
          <a:p>
            <a:endParaRPr lang="en-GB" sz="2000" dirty="0"/>
          </a:p>
          <a:p>
            <a:r>
              <a:rPr lang="en-GB" sz="2000" dirty="0"/>
              <a:t>‘This continual reference to the important value of social relations based in the ‘hood refutes the damning images of an oppressed and joyless underclass that are so prevalent in the media and contemporary social analyses’ </a:t>
            </a:r>
            <a:endParaRPr lang="en-GB" sz="2000" dirty="0" smtClean="0"/>
          </a:p>
          <a:p>
            <a:pPr marL="0" indent="0">
              <a:buNone/>
            </a:pPr>
            <a:endParaRPr lang="en-GB" sz="1800" dirty="0" smtClean="0"/>
          </a:p>
          <a:p>
            <a:pPr marL="0" indent="0">
              <a:buNone/>
            </a:pPr>
            <a:r>
              <a:rPr lang="en-GB" sz="1800" dirty="0" smtClean="0"/>
              <a:t>Murray Forman, ‘“Represent”: Race, Space and Place in Rap Music’, in Forman and Neal (</a:t>
            </a:r>
            <a:r>
              <a:rPr lang="en-GB" sz="1800" dirty="0" err="1" smtClean="0"/>
              <a:t>eds</a:t>
            </a:r>
            <a:r>
              <a:rPr lang="en-GB" sz="1800" dirty="0" smtClean="0"/>
              <a:t>), </a:t>
            </a:r>
            <a:r>
              <a:rPr lang="en-GB" sz="1800" i="1" dirty="0" smtClean="0"/>
              <a:t>That’s the Joint! The Hip-Hop Studies Reader </a:t>
            </a:r>
            <a:r>
              <a:rPr lang="en-GB" sz="1800" dirty="0" smtClean="0"/>
              <a:t>(New York: </a:t>
            </a:r>
            <a:r>
              <a:rPr lang="en-GB" sz="1800" dirty="0" err="1" smtClean="0"/>
              <a:t>Routledge</a:t>
            </a:r>
            <a:r>
              <a:rPr lang="en-GB" sz="1800" dirty="0" smtClean="0"/>
              <a:t>, 2004), 206-8.</a:t>
            </a:r>
            <a:endParaRPr lang="en-GB" sz="1800" dirty="0"/>
          </a:p>
        </p:txBody>
      </p:sp>
    </p:spTree>
    <p:extLst>
      <p:ext uri="{BB962C8B-B14F-4D97-AF65-F5344CB8AC3E}">
        <p14:creationId xmlns:p14="http://schemas.microsoft.com/office/powerpoint/2010/main" val="447758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NTM, ‘</a:t>
            </a:r>
            <a:r>
              <a:rPr lang="en-GB" dirty="0" err="1" smtClean="0">
                <a:hlinkClick r:id="rId2"/>
              </a:rPr>
              <a:t>Laisse</a:t>
            </a:r>
            <a:r>
              <a:rPr lang="en-GB" dirty="0" smtClean="0">
                <a:hlinkClick r:id="rId2"/>
              </a:rPr>
              <a:t> pas </a:t>
            </a:r>
            <a:r>
              <a:rPr lang="en-GB" dirty="0" err="1" smtClean="0">
                <a:hlinkClick r:id="rId2"/>
              </a:rPr>
              <a:t>traîner</a:t>
            </a:r>
            <a:r>
              <a:rPr lang="en-GB" dirty="0" smtClean="0">
                <a:hlinkClick r:id="rId2"/>
              </a:rPr>
              <a:t> ton </a:t>
            </a:r>
            <a:r>
              <a:rPr lang="en-GB" dirty="0" err="1" smtClean="0">
                <a:hlinkClick r:id="rId2"/>
              </a:rPr>
              <a:t>fils</a:t>
            </a:r>
            <a:r>
              <a:rPr lang="en-GB" dirty="0" smtClean="0"/>
              <a:t>’</a:t>
            </a:r>
            <a:endParaRPr lang="en-GB" dirty="0"/>
          </a:p>
        </p:txBody>
      </p:sp>
      <p:sp>
        <p:nvSpPr>
          <p:cNvPr id="3" name="Content Placeholder 2"/>
          <p:cNvSpPr>
            <a:spLocks noGrp="1"/>
          </p:cNvSpPr>
          <p:nvPr>
            <p:ph idx="1"/>
          </p:nvPr>
        </p:nvSpPr>
        <p:spPr/>
        <p:txBody>
          <a:bodyPr>
            <a:normAutofit fontScale="47500" lnSpcReduction="20000"/>
          </a:bodyPr>
          <a:lstStyle/>
          <a:p>
            <a:r>
              <a:rPr lang="fr-FR" dirty="0"/>
              <a:t>A l'aube de l'an 2000 </a:t>
            </a:r>
            <a:br>
              <a:rPr lang="fr-FR" dirty="0"/>
            </a:br>
            <a:r>
              <a:rPr lang="fr-FR" dirty="0"/>
              <a:t>Pour les jeunes c'est plus le même deal </a:t>
            </a:r>
            <a:br>
              <a:rPr lang="fr-FR" dirty="0"/>
            </a:br>
            <a:r>
              <a:rPr lang="fr-FR" dirty="0"/>
              <a:t>Pour celui qui traîne comme pour celui qui file tout droit </a:t>
            </a:r>
            <a:br>
              <a:rPr lang="fr-FR" dirty="0"/>
            </a:br>
            <a:r>
              <a:rPr lang="fr-FR" dirty="0"/>
              <a:t>De toute façon y'a plus de boulot </a:t>
            </a:r>
            <a:br>
              <a:rPr lang="fr-FR" dirty="0"/>
            </a:br>
            <a:r>
              <a:rPr lang="fr-FR" dirty="0"/>
              <a:t>La boucle est bouclée </a:t>
            </a:r>
            <a:br>
              <a:rPr lang="fr-FR" dirty="0"/>
            </a:br>
            <a:r>
              <a:rPr lang="fr-FR" dirty="0"/>
              <a:t>le système a la tête sous l'eau </a:t>
            </a:r>
            <a:br>
              <a:rPr lang="fr-FR" dirty="0"/>
            </a:br>
            <a:r>
              <a:rPr lang="fr-FR" dirty="0"/>
              <a:t>Et les jeunes sont saoulés </a:t>
            </a:r>
            <a:br>
              <a:rPr lang="fr-FR" dirty="0"/>
            </a:br>
            <a:r>
              <a:rPr lang="fr-FR" dirty="0"/>
              <a:t>Salis sous le silence </a:t>
            </a:r>
            <a:br>
              <a:rPr lang="fr-FR" dirty="0"/>
            </a:br>
            <a:r>
              <a:rPr lang="fr-FR" dirty="0"/>
              <a:t>Seule issue la rue même quand elle est en sang c'est pas un soucis </a:t>
            </a:r>
            <a:br>
              <a:rPr lang="fr-FR" dirty="0"/>
            </a:br>
            <a:r>
              <a:rPr lang="fr-FR" dirty="0"/>
              <a:t>Pour ceux qui </a:t>
            </a:r>
            <a:r>
              <a:rPr lang="fr-FR" dirty="0" smtClean="0"/>
              <a:t>s’y </a:t>
            </a:r>
            <a:r>
              <a:rPr lang="fr-FR" dirty="0"/>
              <a:t>sont </a:t>
            </a:r>
            <a:r>
              <a:rPr lang="fr-FR" dirty="0" smtClean="0"/>
              <a:t>préparés </a:t>
            </a:r>
            <a:r>
              <a:rPr lang="fr-FR" dirty="0"/>
              <a:t>si </a:t>
            </a:r>
            <a:r>
              <a:rPr lang="fr-FR" dirty="0" smtClean="0"/>
              <a:t>ça </a:t>
            </a:r>
            <a:r>
              <a:rPr lang="fr-FR" dirty="0"/>
              <a:t>s'peut </a:t>
            </a:r>
            <a:br>
              <a:rPr lang="fr-FR" dirty="0"/>
            </a:br>
            <a:r>
              <a:rPr lang="fr-FR" dirty="0"/>
              <a:t>Certains d'entres eux même s'en sortiront mieux </a:t>
            </a:r>
            <a:br>
              <a:rPr lang="fr-FR" dirty="0"/>
            </a:br>
            <a:r>
              <a:rPr lang="fr-FR" dirty="0"/>
              <a:t>Mais pour les autres c'est clair </a:t>
            </a:r>
            <a:br>
              <a:rPr lang="fr-FR" dirty="0"/>
            </a:br>
            <a:r>
              <a:rPr lang="fr-FR" dirty="0"/>
              <a:t>ça s'ra pas facile faut </a:t>
            </a:r>
            <a:r>
              <a:rPr lang="fr-FR" dirty="0" err="1"/>
              <a:t>pa</a:t>
            </a:r>
            <a:r>
              <a:rPr lang="fr-FR" dirty="0"/>
              <a:t> s'voiler la face </a:t>
            </a:r>
            <a:br>
              <a:rPr lang="fr-FR" dirty="0"/>
            </a:br>
            <a:r>
              <a:rPr lang="fr-FR" dirty="0"/>
              <a:t>il ne suffit pas de vendre des </a:t>
            </a:r>
            <a:r>
              <a:rPr lang="fr-FR" dirty="0" err="1"/>
              <a:t>kil's</a:t>
            </a:r>
            <a:r>
              <a:rPr lang="fr-FR" dirty="0"/>
              <a:t> </a:t>
            </a:r>
            <a:br>
              <a:rPr lang="fr-FR" dirty="0"/>
            </a:br>
            <a:r>
              <a:rPr lang="fr-FR" dirty="0"/>
              <a:t>Faut tenir l'terrain </a:t>
            </a:r>
            <a:br>
              <a:rPr lang="fr-FR" dirty="0"/>
            </a:br>
            <a:r>
              <a:rPr lang="fr-FR" dirty="0"/>
              <a:t>Pour le lendemain s'assurer qu'les siens aillent bien </a:t>
            </a:r>
            <a:br>
              <a:rPr lang="fr-FR" dirty="0"/>
            </a:br>
            <a:r>
              <a:rPr lang="fr-FR" dirty="0"/>
              <a:t>Éviter les coups </a:t>
            </a:r>
            <a:r>
              <a:rPr lang="fr-FR" dirty="0" smtClean="0"/>
              <a:t>d'surin</a:t>
            </a:r>
            <a:r>
              <a:rPr lang="fr-FR" dirty="0"/>
              <a:t/>
            </a:r>
            <a:br>
              <a:rPr lang="fr-FR" dirty="0"/>
            </a:br>
            <a:r>
              <a:rPr lang="fr-FR" dirty="0"/>
              <a:t>Afin d'garder son pied intact son équipe </a:t>
            </a:r>
            <a:r>
              <a:rPr lang="fr-FR" dirty="0" smtClean="0"/>
              <a:t>compacte, </a:t>
            </a:r>
            <a:r>
              <a:rPr lang="fr-FR" dirty="0"/>
              <a:t>soudée </a:t>
            </a:r>
            <a:br>
              <a:rPr lang="fr-FR" dirty="0"/>
            </a:br>
            <a:r>
              <a:rPr lang="fr-FR" dirty="0"/>
              <a:t>Les coups de scanner pour garder le contacts </a:t>
            </a:r>
            <a:br>
              <a:rPr lang="fr-FR" dirty="0"/>
            </a:br>
            <a:r>
              <a:rPr lang="fr-FR" dirty="0"/>
              <a:t>Ou décider d'bouger </a:t>
            </a:r>
            <a:br>
              <a:rPr lang="fr-FR" dirty="0"/>
            </a:br>
            <a:r>
              <a:rPr lang="fr-FR" dirty="0"/>
              <a:t>Éviter les zones rouge et surtout jamais prendre de congés </a:t>
            </a:r>
            <a:br>
              <a:rPr lang="fr-FR" dirty="0"/>
            </a:br>
            <a:r>
              <a:rPr lang="fr-FR" dirty="0"/>
              <a:t>C'est ç</a:t>
            </a:r>
            <a:r>
              <a:rPr lang="fr-FR" dirty="0" smtClean="0"/>
              <a:t>a </a:t>
            </a:r>
            <a:r>
              <a:rPr lang="fr-FR" dirty="0"/>
              <a:t>que tu veux pour ton fils ? </a:t>
            </a:r>
            <a:br>
              <a:rPr lang="fr-FR" dirty="0"/>
            </a:br>
            <a:r>
              <a:rPr lang="fr-FR" dirty="0"/>
              <a:t>C'est comme ça qu'tu veux qu'il grandisse ? </a:t>
            </a:r>
            <a:br>
              <a:rPr lang="fr-FR" dirty="0"/>
            </a:br>
            <a:r>
              <a:rPr lang="fr-FR" dirty="0"/>
              <a:t>J'ai pas d'conseils à t'donner mais si tu veux pas qu'il glisse  </a:t>
            </a:r>
            <a:endParaRPr lang="en-GB" dirty="0"/>
          </a:p>
        </p:txBody>
      </p:sp>
    </p:spTree>
    <p:extLst>
      <p:ext uri="{BB962C8B-B14F-4D97-AF65-F5344CB8AC3E}">
        <p14:creationId xmlns:p14="http://schemas.microsoft.com/office/powerpoint/2010/main" val="795312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Nina Simone</a:t>
            </a:r>
            <a:endParaRPr lang="en-GB" dirty="0"/>
          </a:p>
        </p:txBody>
      </p:sp>
      <p:pic>
        <p:nvPicPr>
          <p:cNvPr id="7" name="Content Placeholder 6"/>
          <p:cNvPicPr>
            <a:picLocks noGrp="1" noChangeAspect="1"/>
          </p:cNvPicPr>
          <p:nvPr>
            <p:ph sz="half" idx="1"/>
          </p:nvPr>
        </p:nvPicPr>
        <p:blipFill>
          <a:blip r:embed="rId6" cstate="print">
            <a:extLst>
              <a:ext uri="{28A0092B-C50C-407E-A947-70E740481C1C}">
                <a14:useLocalDpi xmlns:a14="http://schemas.microsoft.com/office/drawing/2010/main" val="0"/>
              </a:ext>
            </a:extLst>
          </a:blip>
          <a:stretch>
            <a:fillRect/>
          </a:stretch>
        </p:blipFill>
        <p:spPr>
          <a:xfrm>
            <a:off x="457200" y="2498135"/>
            <a:ext cx="4038600" cy="2730093"/>
          </a:xfrm>
        </p:spPr>
      </p:pic>
      <p:sp>
        <p:nvSpPr>
          <p:cNvPr id="6" name="Content Placeholder 5"/>
          <p:cNvSpPr>
            <a:spLocks noGrp="1"/>
          </p:cNvSpPr>
          <p:nvPr>
            <p:ph sz="half" idx="2"/>
          </p:nvPr>
        </p:nvSpPr>
        <p:spPr/>
        <p:txBody>
          <a:bodyPr/>
          <a:lstStyle/>
          <a:p>
            <a:endParaRPr lang="en-GB" dirty="0" smtClean="0"/>
          </a:p>
          <a:p>
            <a:r>
              <a:rPr lang="en-GB" dirty="0" smtClean="0"/>
              <a:t>‘</a:t>
            </a:r>
            <a:r>
              <a:rPr lang="en-GB" dirty="0" err="1" smtClean="0">
                <a:hlinkClick r:id="rId7"/>
              </a:rPr>
              <a:t>Sinnerman</a:t>
            </a:r>
            <a:r>
              <a:rPr lang="en-GB" dirty="0" smtClean="0"/>
              <a:t>’ sampled in ‘Gibraltar’</a:t>
            </a:r>
          </a:p>
          <a:p>
            <a:endParaRPr lang="en-GB" dirty="0" smtClean="0"/>
          </a:p>
          <a:p>
            <a:r>
              <a:rPr lang="en-GB" dirty="0" smtClean="0"/>
              <a:t>‘</a:t>
            </a:r>
            <a:r>
              <a:rPr lang="en-GB" dirty="0" smtClean="0">
                <a:hlinkClick r:id="rId8"/>
              </a:rPr>
              <a:t>See Line Woman</a:t>
            </a:r>
            <a:r>
              <a:rPr lang="en-GB" dirty="0" smtClean="0"/>
              <a:t>’ sampled in ‘Le Grand Frère’</a:t>
            </a:r>
            <a:endParaRPr lang="en-GB" dirty="0"/>
          </a:p>
        </p:txBody>
      </p:sp>
      <p:pic>
        <p:nvPicPr>
          <p:cNvPr id="2" name="01 Gibraltar.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6732240" y="2514600"/>
            <a:ext cx="609600" cy="609600"/>
          </a:xfrm>
          <a:prstGeom prst="rect">
            <a:avLst/>
          </a:prstGeom>
        </p:spPr>
      </p:pic>
      <p:pic>
        <p:nvPicPr>
          <p:cNvPr id="3" name="08 Le Grand Frère.wma">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9"/>
          <a:stretch>
            <a:fillRect/>
          </a:stretch>
        </p:blipFill>
        <p:spPr>
          <a:xfrm>
            <a:off x="6280970" y="4653136"/>
            <a:ext cx="609600" cy="609600"/>
          </a:xfrm>
          <a:prstGeom prst="rect">
            <a:avLst/>
          </a:prstGeom>
        </p:spPr>
      </p:pic>
    </p:spTree>
    <p:extLst>
      <p:ext uri="{BB962C8B-B14F-4D97-AF65-F5344CB8AC3E}">
        <p14:creationId xmlns:p14="http://schemas.microsoft.com/office/powerpoint/2010/main" val="36361137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298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44186"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smtClean="0"/>
              <a:t>Abd</a:t>
            </a:r>
            <a:r>
              <a:rPr lang="en-GB" dirty="0" smtClean="0"/>
              <a:t> Al Malik, ‘</a:t>
            </a:r>
            <a:r>
              <a:rPr lang="en-GB" dirty="0" err="1" smtClean="0"/>
              <a:t>Saigne</a:t>
            </a:r>
            <a:r>
              <a:rPr lang="en-GB" dirty="0" smtClean="0"/>
              <a:t>’</a:t>
            </a:r>
            <a:endParaRPr lang="en-GB" dirty="0"/>
          </a:p>
        </p:txBody>
      </p:sp>
      <p:sp>
        <p:nvSpPr>
          <p:cNvPr id="6" name="Content Placeholder 5"/>
          <p:cNvSpPr>
            <a:spLocks noGrp="1"/>
          </p:cNvSpPr>
          <p:nvPr>
            <p:ph idx="1"/>
          </p:nvPr>
        </p:nvSpPr>
        <p:spPr/>
        <p:txBody>
          <a:bodyPr>
            <a:normAutofit/>
          </a:bodyPr>
          <a:lstStyle/>
          <a:p>
            <a:r>
              <a:rPr lang="en-GB" sz="2800" dirty="0"/>
              <a:t>What is the musical structure of this song? What do you notice about instrumentation or the way the music changes?</a:t>
            </a:r>
          </a:p>
          <a:p>
            <a:r>
              <a:rPr lang="en-GB" sz="2800" dirty="0"/>
              <a:t>What is the story told by this song and what do you notice about narrative voice?</a:t>
            </a:r>
          </a:p>
          <a:p>
            <a:r>
              <a:rPr lang="en-GB" sz="2800" dirty="0"/>
              <a:t>What types of language are used in the song? Give examples.</a:t>
            </a:r>
          </a:p>
          <a:p>
            <a:r>
              <a:rPr lang="en-GB" sz="2800" dirty="0"/>
              <a:t>What message is the song trying to convey about race</a:t>
            </a:r>
            <a:r>
              <a:rPr lang="en-GB" sz="2800" dirty="0" smtClean="0"/>
              <a:t>?</a:t>
            </a:r>
            <a:endParaRPr lang="en-GB" sz="2800" dirty="0"/>
          </a:p>
        </p:txBody>
      </p:sp>
      <p:pic>
        <p:nvPicPr>
          <p:cNvPr id="2" name="06 Saigne.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7308304" y="620688"/>
            <a:ext cx="609600" cy="609600"/>
          </a:xfrm>
          <a:prstGeom prst="rect">
            <a:avLst/>
          </a:prstGeom>
        </p:spPr>
      </p:pic>
    </p:spTree>
    <p:extLst>
      <p:ext uri="{BB962C8B-B14F-4D97-AF65-F5344CB8AC3E}">
        <p14:creationId xmlns:p14="http://schemas.microsoft.com/office/powerpoint/2010/main" val="7863952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4826"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35896" y="404664"/>
            <a:ext cx="3157190" cy="2179479"/>
          </a:xfrm>
        </p:spPr>
      </p:pic>
      <p:sp>
        <p:nvSpPr>
          <p:cNvPr id="6" name="Text Placeholder 5"/>
          <p:cNvSpPr>
            <a:spLocks noGrp="1"/>
          </p:cNvSpPr>
          <p:nvPr>
            <p:ph type="body" sz="half" idx="2"/>
          </p:nvPr>
        </p:nvSpPr>
        <p:spPr/>
        <p:txBody>
          <a:bodyPr>
            <a:normAutofit/>
          </a:bodyPr>
          <a:lstStyle/>
          <a:p>
            <a:r>
              <a:rPr lang="en-GB" sz="1600" dirty="0" smtClean="0"/>
              <a:t>‘</a:t>
            </a:r>
            <a:r>
              <a:rPr lang="en-GB" sz="1600" dirty="0" err="1" smtClean="0"/>
              <a:t>Saigne</a:t>
            </a:r>
            <a:r>
              <a:rPr lang="en-GB" sz="1600" dirty="0" smtClean="0"/>
              <a:t>’ samples ‘</a:t>
            </a:r>
            <a:r>
              <a:rPr lang="en-GB" sz="1600" dirty="0" smtClean="0">
                <a:hlinkClick r:id="rId3"/>
              </a:rPr>
              <a:t>Robert le </a:t>
            </a:r>
            <a:r>
              <a:rPr lang="en-GB" sz="1600" dirty="0" err="1" smtClean="0">
                <a:hlinkClick r:id="rId3"/>
              </a:rPr>
              <a:t>diable</a:t>
            </a:r>
            <a:r>
              <a:rPr lang="en-GB" sz="1600" dirty="0" smtClean="0"/>
              <a:t>’ by Jean </a:t>
            </a:r>
            <a:r>
              <a:rPr lang="en-GB" sz="1600" dirty="0" err="1" smtClean="0"/>
              <a:t>Ferrat</a:t>
            </a:r>
            <a:r>
              <a:rPr lang="en-GB" sz="1600" dirty="0" smtClean="0"/>
              <a:t> (1930-2010), adapted from a poem by Louis Aragon (1897-1982) about the life and death of poet Robert </a:t>
            </a:r>
            <a:r>
              <a:rPr lang="en-GB" sz="1600" dirty="0" err="1" smtClean="0"/>
              <a:t>Desnos</a:t>
            </a:r>
            <a:r>
              <a:rPr lang="en-GB" sz="1600" dirty="0" smtClean="0"/>
              <a:t> (1900-1945).</a:t>
            </a:r>
          </a:p>
          <a:p>
            <a:endParaRPr lang="en-GB" sz="1600" dirty="0"/>
          </a:p>
          <a:p>
            <a:r>
              <a:rPr lang="en-GB" sz="1600" dirty="0"/>
              <a:t>‘Je </a:t>
            </a:r>
            <a:r>
              <a:rPr lang="en-GB" sz="1600" dirty="0" err="1"/>
              <a:t>pense</a:t>
            </a:r>
            <a:r>
              <a:rPr lang="en-GB" sz="1600" dirty="0"/>
              <a:t> à </a:t>
            </a:r>
            <a:r>
              <a:rPr lang="en-GB" sz="1600" dirty="0" err="1"/>
              <a:t>toi</a:t>
            </a:r>
            <a:r>
              <a:rPr lang="en-GB" sz="1600" dirty="0"/>
              <a:t> </a:t>
            </a:r>
            <a:r>
              <a:rPr lang="en-GB" sz="1600" dirty="0" err="1"/>
              <a:t>Desnos</a:t>
            </a:r>
            <a:r>
              <a:rPr lang="en-GB" sz="1600" dirty="0"/>
              <a:t> qui </a:t>
            </a:r>
            <a:r>
              <a:rPr lang="en-GB" sz="1600" dirty="0" err="1"/>
              <a:t>partis</a:t>
            </a:r>
            <a:r>
              <a:rPr lang="en-GB" sz="1600" dirty="0"/>
              <a:t> de </a:t>
            </a:r>
            <a:r>
              <a:rPr lang="en-GB" sz="1600" dirty="0" err="1" smtClean="0"/>
              <a:t>Compiègne</a:t>
            </a:r>
            <a:endParaRPr lang="en-GB" sz="1600" dirty="0" smtClean="0"/>
          </a:p>
          <a:p>
            <a:r>
              <a:rPr lang="en-GB" sz="1600" dirty="0" err="1" smtClean="0"/>
              <a:t>Comme</a:t>
            </a:r>
            <a:r>
              <a:rPr lang="en-GB" sz="1600" dirty="0" smtClean="0"/>
              <a:t> </a:t>
            </a:r>
            <a:r>
              <a:rPr lang="en-GB" sz="1600" dirty="0"/>
              <a:t>un </a:t>
            </a:r>
            <a:r>
              <a:rPr lang="en-GB" sz="1600" dirty="0" err="1"/>
              <a:t>soir</a:t>
            </a:r>
            <a:r>
              <a:rPr lang="en-GB" sz="1600" dirty="0"/>
              <a:t> en dormant </a:t>
            </a:r>
            <a:r>
              <a:rPr lang="en-GB" sz="1600" dirty="0" err="1"/>
              <a:t>tu</a:t>
            </a:r>
            <a:r>
              <a:rPr lang="en-GB" sz="1600" dirty="0"/>
              <a:t> nous en </a:t>
            </a:r>
            <a:r>
              <a:rPr lang="en-GB" sz="1600" dirty="0" err="1"/>
              <a:t>fis</a:t>
            </a:r>
            <a:r>
              <a:rPr lang="en-GB" sz="1600" dirty="0"/>
              <a:t> </a:t>
            </a:r>
            <a:r>
              <a:rPr lang="en-GB" sz="1600" dirty="0" err="1" smtClean="0"/>
              <a:t>récit</a:t>
            </a:r>
            <a:endParaRPr lang="en-GB" sz="1600" dirty="0"/>
          </a:p>
          <a:p>
            <a:r>
              <a:rPr lang="en-GB" sz="1600" dirty="0" err="1" smtClean="0"/>
              <a:t>Accomplir</a:t>
            </a:r>
            <a:r>
              <a:rPr lang="en-GB" sz="1600" dirty="0" smtClean="0"/>
              <a:t> </a:t>
            </a:r>
            <a:r>
              <a:rPr lang="en-GB" sz="1600" dirty="0" err="1"/>
              <a:t>jusqu'au</a:t>
            </a:r>
            <a:r>
              <a:rPr lang="en-GB" sz="1600" dirty="0"/>
              <a:t> bout ta </a:t>
            </a:r>
            <a:r>
              <a:rPr lang="en-GB" sz="1600" dirty="0" err="1" smtClean="0"/>
              <a:t>propre</a:t>
            </a:r>
            <a:r>
              <a:rPr lang="en-GB" sz="1600" dirty="0" smtClean="0"/>
              <a:t> </a:t>
            </a:r>
            <a:r>
              <a:rPr lang="en-GB" sz="1600" dirty="0" err="1" smtClean="0"/>
              <a:t>prophétie</a:t>
            </a:r>
            <a:endParaRPr lang="en-GB" sz="1600" dirty="0" smtClean="0"/>
          </a:p>
          <a:p>
            <a:r>
              <a:rPr lang="en-GB" sz="1600" dirty="0" err="1" smtClean="0"/>
              <a:t>Là</a:t>
            </a:r>
            <a:r>
              <a:rPr lang="en-GB" sz="1600" dirty="0" smtClean="0"/>
              <a:t>-bas </a:t>
            </a:r>
            <a:r>
              <a:rPr lang="en-GB" sz="1600" dirty="0" err="1" smtClean="0"/>
              <a:t>où</a:t>
            </a:r>
            <a:r>
              <a:rPr lang="en-GB" sz="1600" dirty="0" smtClean="0"/>
              <a:t> </a:t>
            </a:r>
            <a:r>
              <a:rPr lang="en-GB" sz="1600" dirty="0"/>
              <a:t>le </a:t>
            </a:r>
            <a:r>
              <a:rPr lang="en-GB" sz="1600" dirty="0" err="1"/>
              <a:t>destin</a:t>
            </a:r>
            <a:r>
              <a:rPr lang="en-GB" sz="1600" dirty="0"/>
              <a:t> de </a:t>
            </a:r>
            <a:r>
              <a:rPr lang="en-GB" sz="1600" dirty="0" err="1"/>
              <a:t>notre</a:t>
            </a:r>
            <a:r>
              <a:rPr lang="en-GB" sz="1600" dirty="0"/>
              <a:t> siècle </a:t>
            </a:r>
            <a:r>
              <a:rPr lang="en-GB" sz="1600" dirty="0" err="1"/>
              <a:t>saigne</a:t>
            </a:r>
            <a:r>
              <a:rPr lang="en-GB" sz="1600" dirty="0" smtClean="0"/>
              <a:t>.’</a:t>
            </a:r>
          </a:p>
          <a:p>
            <a:r>
              <a:rPr lang="en-GB" sz="1600" dirty="0" smtClean="0"/>
              <a:t>(Louis Aragon, ‘Robert le </a:t>
            </a:r>
            <a:r>
              <a:rPr lang="en-GB" sz="1600" dirty="0" err="1" smtClean="0"/>
              <a:t>diable</a:t>
            </a:r>
            <a:r>
              <a:rPr lang="en-GB" sz="1600" dirty="0" smtClean="0"/>
              <a:t>’)</a:t>
            </a:r>
            <a:endParaRPr lang="en-GB" sz="1600"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2708920"/>
            <a:ext cx="1905000" cy="19050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51920" y="3284984"/>
            <a:ext cx="2123877" cy="2940753"/>
          </a:xfrm>
          <a:prstGeom prst="rect">
            <a:avLst/>
          </a:prstGeom>
        </p:spPr>
      </p:pic>
    </p:spTree>
    <p:extLst>
      <p:ext uri="{BB962C8B-B14F-4D97-AF65-F5344CB8AC3E}">
        <p14:creationId xmlns:p14="http://schemas.microsoft.com/office/powerpoint/2010/main" val="1761874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GB"/>
          </a:p>
        </p:txBody>
      </p:sp>
      <p:pic>
        <p:nvPicPr>
          <p:cNvPr id="12" name="Content Placeholder 11"/>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95536" y="692696"/>
            <a:ext cx="4038600" cy="2187575"/>
          </a:xfrm>
        </p:spPr>
      </p:pic>
      <p:pic>
        <p:nvPicPr>
          <p:cNvPr id="13" name="Content Placeholder 12"/>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76056" y="692696"/>
            <a:ext cx="2857500" cy="2143125"/>
          </a:xfr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3645024"/>
            <a:ext cx="4064000" cy="2711450"/>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0032" y="3808296"/>
            <a:ext cx="3312368" cy="2384905"/>
          </a:xfrm>
          <a:prstGeom prst="rect">
            <a:avLst/>
          </a:prstGeom>
        </p:spPr>
      </p:pic>
    </p:spTree>
    <p:extLst>
      <p:ext uri="{BB962C8B-B14F-4D97-AF65-F5344CB8AC3E}">
        <p14:creationId xmlns:p14="http://schemas.microsoft.com/office/powerpoint/2010/main" val="858563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11560" y="2132856"/>
            <a:ext cx="2664296" cy="3715992"/>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485361" y="2322045"/>
            <a:ext cx="4038600" cy="3132377"/>
          </a:xfrm>
        </p:spPr>
      </p:pic>
    </p:spTree>
    <p:extLst>
      <p:ext uri="{BB962C8B-B14F-4D97-AF65-F5344CB8AC3E}">
        <p14:creationId xmlns:p14="http://schemas.microsoft.com/office/powerpoint/2010/main" val="19111544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352270"/>
            <a:ext cx="4038600" cy="3021823"/>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970983" y="1600200"/>
            <a:ext cx="3393034" cy="4525963"/>
          </a:xfrm>
        </p:spPr>
      </p:pic>
    </p:spTree>
    <p:extLst>
      <p:ext uri="{BB962C8B-B14F-4D97-AF65-F5344CB8AC3E}">
        <p14:creationId xmlns:p14="http://schemas.microsoft.com/office/powerpoint/2010/main" val="1453547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764704"/>
            <a:ext cx="7344816" cy="5810566"/>
          </a:xfrm>
          <a:prstGeom prst="rect">
            <a:avLst/>
          </a:prstGeom>
        </p:spPr>
      </p:pic>
    </p:spTree>
    <p:extLst>
      <p:ext uri="{BB962C8B-B14F-4D97-AF65-F5344CB8AC3E}">
        <p14:creationId xmlns:p14="http://schemas.microsoft.com/office/powerpoint/2010/main" val="3368974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 pop music text?</a:t>
            </a:r>
            <a:endParaRPr lang="en-GB" dirty="0"/>
          </a:p>
        </p:txBody>
      </p:sp>
      <p:sp>
        <p:nvSpPr>
          <p:cNvPr id="3" name="Content Placeholder 2"/>
          <p:cNvSpPr>
            <a:spLocks noGrp="1"/>
          </p:cNvSpPr>
          <p:nvPr>
            <p:ph idx="1"/>
          </p:nvPr>
        </p:nvSpPr>
        <p:spPr/>
        <p:txBody>
          <a:bodyPr>
            <a:normAutofit/>
          </a:bodyPr>
          <a:lstStyle/>
          <a:p>
            <a:r>
              <a:rPr lang="en-GB" sz="2400" dirty="0"/>
              <a:t>‘in listening to the lyrics of pop songs we actually hear three things at once: </a:t>
            </a:r>
            <a:r>
              <a:rPr lang="en-GB" sz="2400" b="1" i="1" dirty="0"/>
              <a:t>words</a:t>
            </a:r>
            <a:r>
              <a:rPr lang="en-GB" sz="2400" dirty="0"/>
              <a:t>, which appear to give songs an independent source of semantic meaning; </a:t>
            </a:r>
            <a:r>
              <a:rPr lang="en-GB" sz="2400" b="1" i="1" dirty="0"/>
              <a:t>rhetoric</a:t>
            </a:r>
            <a:r>
              <a:rPr lang="en-GB" sz="2400" dirty="0"/>
              <a:t>, words being used in a special, musical way, a way which draws attention to features and problems of speech; and </a:t>
            </a:r>
            <a:r>
              <a:rPr lang="en-GB" sz="2400" b="1" i="1" dirty="0"/>
              <a:t>voices</a:t>
            </a:r>
            <a:r>
              <a:rPr lang="en-GB" sz="2400" dirty="0"/>
              <a:t>, words being spoken or sung in human tones which are themselves “meaningful”, signs of persons and personality’ </a:t>
            </a:r>
            <a:endParaRPr lang="en-GB" sz="2400" dirty="0" smtClean="0"/>
          </a:p>
          <a:p>
            <a:endParaRPr lang="en-GB" sz="2400" dirty="0" smtClean="0"/>
          </a:p>
          <a:p>
            <a:r>
              <a:rPr lang="en-GB" sz="2400" dirty="0" smtClean="0"/>
              <a:t>Simon Frith, </a:t>
            </a:r>
            <a:r>
              <a:rPr lang="en-GB" sz="2400" i="1" dirty="0" smtClean="0"/>
              <a:t>Performing Rites: Evaluating Popular Music </a:t>
            </a:r>
            <a:r>
              <a:rPr lang="en-GB" sz="2400" dirty="0" smtClean="0"/>
              <a:t>(Oxford: Oxford University Press ,1996), 159.</a:t>
            </a:r>
            <a:endParaRPr lang="en-GB" sz="2400" dirty="0"/>
          </a:p>
        </p:txBody>
      </p:sp>
    </p:spTree>
    <p:extLst>
      <p:ext uri="{BB962C8B-B14F-4D97-AF65-F5344CB8AC3E}">
        <p14:creationId xmlns:p14="http://schemas.microsoft.com/office/powerpoint/2010/main" val="3941512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‘Vocal personality’</a:t>
            </a:r>
            <a:endParaRPr lang="en-GB" dirty="0"/>
          </a:p>
        </p:txBody>
      </p:sp>
      <p:sp>
        <p:nvSpPr>
          <p:cNvPr id="3" name="Content Placeholder 2"/>
          <p:cNvSpPr>
            <a:spLocks noGrp="1"/>
          </p:cNvSpPr>
          <p:nvPr>
            <p:ph idx="1"/>
          </p:nvPr>
        </p:nvSpPr>
        <p:spPr/>
        <p:txBody>
          <a:bodyPr>
            <a:normAutofit/>
          </a:bodyPr>
          <a:lstStyle/>
          <a:p>
            <a:pPr marL="0" indent="0">
              <a:buNone/>
            </a:pPr>
            <a:r>
              <a:rPr lang="en-GB" sz="2400" dirty="0" smtClean="0"/>
              <a:t>Vocal personality comprises:</a:t>
            </a:r>
          </a:p>
          <a:p>
            <a:r>
              <a:rPr lang="en-GB" sz="2400" b="1" i="1" dirty="0" smtClean="0"/>
              <a:t>Character</a:t>
            </a:r>
            <a:r>
              <a:rPr lang="en-GB" sz="2400" dirty="0" smtClean="0"/>
              <a:t>, or protagonist of a song;</a:t>
            </a:r>
          </a:p>
          <a:p>
            <a:r>
              <a:rPr lang="en-GB" sz="2400" dirty="0" smtClean="0"/>
              <a:t>Artist’s public </a:t>
            </a:r>
            <a:r>
              <a:rPr lang="en-GB" sz="2400" b="1" i="1" dirty="0" smtClean="0"/>
              <a:t>persona</a:t>
            </a:r>
            <a:r>
              <a:rPr lang="en-GB" sz="2400" dirty="0" smtClean="0"/>
              <a:t>;</a:t>
            </a:r>
          </a:p>
          <a:p>
            <a:r>
              <a:rPr lang="en-GB" sz="2400" dirty="0" smtClean="0"/>
              <a:t>Fantasised image of the </a:t>
            </a:r>
            <a:r>
              <a:rPr lang="en-GB" sz="2400" b="1" i="1" dirty="0" smtClean="0"/>
              <a:t>person</a:t>
            </a:r>
            <a:r>
              <a:rPr lang="en-GB" sz="2400" dirty="0" smtClean="0"/>
              <a:t> of the singer.</a:t>
            </a:r>
          </a:p>
          <a:p>
            <a:endParaRPr lang="en-GB" sz="2400" dirty="0"/>
          </a:p>
          <a:p>
            <a:pPr marL="0" indent="0">
              <a:buNone/>
            </a:pPr>
            <a:r>
              <a:rPr lang="en-GB" sz="2400" dirty="0"/>
              <a:t>P</a:t>
            </a:r>
            <a:r>
              <a:rPr lang="en-GB" sz="2400" dirty="0" smtClean="0"/>
              <a:t>op </a:t>
            </a:r>
            <a:r>
              <a:rPr lang="en-GB" sz="2400" dirty="0"/>
              <a:t>singers ‘are involved in a process of double enactment: they enact both a star personality (their image) and a song personality, the role that each lyric requires, and the pop star’s art is to keep both acts in play at once’.  </a:t>
            </a:r>
            <a:endParaRPr lang="en-GB" sz="2400" dirty="0" smtClean="0"/>
          </a:p>
          <a:p>
            <a:pPr marL="0" indent="0">
              <a:buNone/>
            </a:pPr>
            <a:r>
              <a:rPr lang="en-GB" sz="2400" dirty="0" smtClean="0"/>
              <a:t>Frith, </a:t>
            </a:r>
            <a:r>
              <a:rPr lang="en-GB" sz="2400" i="1" dirty="0" smtClean="0"/>
              <a:t>Performing Rites</a:t>
            </a:r>
            <a:r>
              <a:rPr lang="en-GB" sz="2400" dirty="0" smtClean="0"/>
              <a:t>, 212.</a:t>
            </a:r>
            <a:endParaRPr lang="en-GB" sz="2400" dirty="0"/>
          </a:p>
          <a:p>
            <a:pPr marL="0" indent="0">
              <a:buNone/>
            </a:pPr>
            <a:endParaRPr lang="en-GB" sz="2400" dirty="0"/>
          </a:p>
        </p:txBody>
      </p:sp>
    </p:spTree>
    <p:extLst>
      <p:ext uri="{BB962C8B-B14F-4D97-AF65-F5344CB8AC3E}">
        <p14:creationId xmlns:p14="http://schemas.microsoft.com/office/powerpoint/2010/main" val="3486960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9772" y="1293762"/>
            <a:ext cx="4104456" cy="4104456"/>
          </a:xfrm>
          <a:prstGeom prst="rect">
            <a:avLst/>
          </a:prstGeom>
          <a:ln w="228600" cap="sq" cmpd="thickThin">
            <a:solidFill>
              <a:srgbClr val="000000"/>
            </a:solidFill>
            <a:prstDash val="solid"/>
            <a:miter lim="800000"/>
          </a:ln>
          <a:effectLst>
            <a:innerShdw blurRad="76200">
              <a:srgbClr val="000000"/>
            </a:innerShdw>
          </a:effectLst>
        </p:spPr>
      </p:pic>
      <p:pic>
        <p:nvPicPr>
          <p:cNvPr id="2" name="04 Circule Petit, Circule.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5805264"/>
            <a:ext cx="609600" cy="609600"/>
          </a:xfrm>
          <a:prstGeom prst="rect">
            <a:avLst/>
          </a:prstGeom>
        </p:spPr>
      </p:pic>
    </p:spTree>
    <p:extLst>
      <p:ext uri="{BB962C8B-B14F-4D97-AF65-F5344CB8AC3E}">
        <p14:creationId xmlns:p14="http://schemas.microsoft.com/office/powerpoint/2010/main" val="388314864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9813"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Content Placeholder 4"/>
          <p:cNvSpPr>
            <a:spLocks noGrp="1"/>
          </p:cNvSpPr>
          <p:nvPr>
            <p:ph idx="1"/>
          </p:nvPr>
        </p:nvSpPr>
        <p:spPr/>
        <p:txBody>
          <a:bodyPr/>
          <a:lstStyle/>
          <a:p>
            <a:pPr marL="0" indent="0">
              <a:buNone/>
            </a:pPr>
            <a:r>
              <a:rPr lang="en-GB" sz="2800" dirty="0"/>
              <a:t>‘Rap music, more than any other contemporary form of black cultural expression, articulates the chasm between black urban lived experience and dominant, “legitimate” (e.g. neoliberal) ideologies regarding equal opportunity and racial inequality.’ </a:t>
            </a:r>
            <a:endParaRPr lang="en-GB" sz="2800" dirty="0" smtClean="0"/>
          </a:p>
          <a:p>
            <a:pPr marL="0" indent="0">
              <a:buNone/>
            </a:pPr>
            <a:endParaRPr lang="en-GB" sz="2400" dirty="0" smtClean="0"/>
          </a:p>
          <a:p>
            <a:pPr marL="0" indent="0">
              <a:buNone/>
            </a:pPr>
            <a:r>
              <a:rPr lang="en-GB" sz="2000" dirty="0" smtClean="0"/>
              <a:t>Tricia Rose, </a:t>
            </a:r>
            <a:r>
              <a:rPr lang="en-GB" sz="2000" i="1" dirty="0" smtClean="0"/>
              <a:t>Black Noise: Rap Music and Black Culture in Contemporary America </a:t>
            </a:r>
            <a:r>
              <a:rPr lang="en-GB" sz="2000" dirty="0" smtClean="0"/>
              <a:t>(Hanover, NH: Wesleyan University Press/University Press of New England, 1994), 102</a:t>
            </a:r>
            <a:r>
              <a:rPr lang="en-GB" sz="2000" dirty="0"/>
              <a:t>.</a:t>
            </a:r>
          </a:p>
          <a:p>
            <a:endParaRPr lang="en-GB" dirty="0"/>
          </a:p>
        </p:txBody>
      </p:sp>
    </p:spTree>
    <p:extLst>
      <p:ext uri="{BB962C8B-B14F-4D97-AF65-F5344CB8AC3E}">
        <p14:creationId xmlns:p14="http://schemas.microsoft.com/office/powerpoint/2010/main" val="963608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TotalTime>
  <Words>586</Words>
  <Application>Microsoft Office PowerPoint</Application>
  <PresentationFormat>On-screen Show (4:3)</PresentationFormat>
  <Paragraphs>41</Paragraphs>
  <Slides>14</Slides>
  <Notes>0</Notes>
  <HiddenSlides>0</HiddenSlides>
  <MMClips>4</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Abd Al Malik</vt:lpstr>
      <vt:lpstr>PowerPoint Presentation</vt:lpstr>
      <vt:lpstr>PowerPoint Presentation</vt:lpstr>
      <vt:lpstr>PowerPoint Presentation</vt:lpstr>
      <vt:lpstr>PowerPoint Presentation</vt:lpstr>
      <vt:lpstr>What is a pop music text?</vt:lpstr>
      <vt:lpstr>‘Vocal personality’</vt:lpstr>
      <vt:lpstr>PowerPoint Presentation</vt:lpstr>
      <vt:lpstr>PowerPoint Presentation</vt:lpstr>
      <vt:lpstr>Posses and neighbourhoods in hip hop</vt:lpstr>
      <vt:lpstr>NTM, ‘Laisse pas traîner ton fils’</vt:lpstr>
      <vt:lpstr>Nina Simone</vt:lpstr>
      <vt:lpstr>Abd Al Malik, ‘Saigne’</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Abd Al Malik</dc:title>
  <dc:creator>IT Services</dc:creator>
  <cp:lastModifiedBy>Morrey, Douglas</cp:lastModifiedBy>
  <cp:revision>21</cp:revision>
  <dcterms:created xsi:type="dcterms:W3CDTF">2011-05-19T14:11:17Z</dcterms:created>
  <dcterms:modified xsi:type="dcterms:W3CDTF">2013-01-18T08:39:25Z</dcterms:modified>
</cp:coreProperties>
</file>