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71" r:id="rId15"/>
    <p:sldId id="269" r:id="rId16"/>
    <p:sldId id="270"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5" d="100"/>
          <a:sy n="105" d="100"/>
        </p:scale>
        <p:origin x="-2280"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20BE3A4D-510A-463A-9B6F-67FD13EFF0CA}" type="datetimeFigureOut">
              <a:rPr lang="en-GB" smtClean="0"/>
              <a:pPr/>
              <a:t>22/01/2015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4764B74-C180-4BA5-BCA3-3D71C1B59943}"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0BE3A4D-510A-463A-9B6F-67FD13EFF0CA}" type="datetimeFigureOut">
              <a:rPr lang="en-GB" smtClean="0"/>
              <a:pPr/>
              <a:t>22/01/2015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4764B74-C180-4BA5-BCA3-3D71C1B59943}"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0BE3A4D-510A-463A-9B6F-67FD13EFF0CA}" type="datetimeFigureOut">
              <a:rPr lang="en-GB" smtClean="0"/>
              <a:pPr/>
              <a:t>22/01/2015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4764B74-C180-4BA5-BCA3-3D71C1B59943}"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0BE3A4D-510A-463A-9B6F-67FD13EFF0CA}" type="datetimeFigureOut">
              <a:rPr lang="en-GB" smtClean="0"/>
              <a:pPr/>
              <a:t>22/01/2015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4764B74-C180-4BA5-BCA3-3D71C1B59943}"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0BE3A4D-510A-463A-9B6F-67FD13EFF0CA}" type="datetimeFigureOut">
              <a:rPr lang="en-GB" smtClean="0"/>
              <a:pPr/>
              <a:t>22/01/2015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4764B74-C180-4BA5-BCA3-3D71C1B59943}"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20BE3A4D-510A-463A-9B6F-67FD13EFF0CA}" type="datetimeFigureOut">
              <a:rPr lang="en-GB" smtClean="0"/>
              <a:pPr/>
              <a:t>22/01/2015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4764B74-C180-4BA5-BCA3-3D71C1B59943}"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20BE3A4D-510A-463A-9B6F-67FD13EFF0CA}" type="datetimeFigureOut">
              <a:rPr lang="en-GB" smtClean="0"/>
              <a:pPr/>
              <a:t>22/01/2015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4764B74-C180-4BA5-BCA3-3D71C1B59943}"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20BE3A4D-510A-463A-9B6F-67FD13EFF0CA}" type="datetimeFigureOut">
              <a:rPr lang="en-GB" smtClean="0"/>
              <a:pPr/>
              <a:t>22/01/2015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4764B74-C180-4BA5-BCA3-3D71C1B59943}"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0BE3A4D-510A-463A-9B6F-67FD13EFF0CA}" type="datetimeFigureOut">
              <a:rPr lang="en-GB" smtClean="0"/>
              <a:pPr/>
              <a:t>22/01/2015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4764B74-C180-4BA5-BCA3-3D71C1B59943}"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0BE3A4D-510A-463A-9B6F-67FD13EFF0CA}" type="datetimeFigureOut">
              <a:rPr lang="en-GB" smtClean="0"/>
              <a:pPr/>
              <a:t>22/01/2015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4764B74-C180-4BA5-BCA3-3D71C1B59943}"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0BE3A4D-510A-463A-9B6F-67FD13EFF0CA}" type="datetimeFigureOut">
              <a:rPr lang="en-GB" smtClean="0"/>
              <a:pPr/>
              <a:t>22/01/2015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4764B74-C180-4BA5-BCA3-3D71C1B59943}"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0BE3A4D-510A-463A-9B6F-67FD13EFF0CA}" type="datetimeFigureOut">
              <a:rPr lang="en-GB" smtClean="0"/>
              <a:pPr/>
              <a:t>22/01/2015</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4764B74-C180-4BA5-BCA3-3D71C1B59943}"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8.jpeg"/><Relationship Id="rId3" Type="http://schemas.openxmlformats.org/officeDocument/2006/relationships/hyperlink" Target="https://www.youtube.com/watch?v=LchNecZz0_I"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www.youtube.com/watch?v=NfwW76JzVQI" TargetMode="External"/><Relationship Id="rId4" Type="http://schemas.openxmlformats.org/officeDocument/2006/relationships/hyperlink" Target="https://www.youtube.com/watch?v=sV4EVJMRKfc" TargetMode="External"/><Relationship Id="rId1" Type="http://schemas.openxmlformats.org/officeDocument/2006/relationships/slideLayout" Target="../slideLayouts/slideLayout4.xml"/><Relationship Id="rId2" Type="http://schemas.openxmlformats.org/officeDocument/2006/relationships/image" Target="../media/image19.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youtube.com/watch?v=rMrtJxca5j0"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lmsi.net/Un-truc-de-malade"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1" Type="http://schemas.openxmlformats.org/officeDocument/2006/relationships/slideLayout" Target="../slideLayouts/slideLayout7.xml"/><Relationship Id="rId2" Type="http://schemas.openxmlformats.org/officeDocument/2006/relationships/image" Target="../media/image2.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gif"/></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4" Type="http://schemas.openxmlformats.org/officeDocument/2006/relationships/image" Target="../media/image8.jpeg"/><Relationship Id="rId5" Type="http://schemas.openxmlformats.org/officeDocument/2006/relationships/image" Target="../media/image9.jpeg"/><Relationship Id="rId1" Type="http://schemas.openxmlformats.org/officeDocument/2006/relationships/slideLayout" Target="../slideLayouts/slideLayout7.xml"/><Relationship Id="rId2" Type="http://schemas.openxmlformats.org/officeDocument/2006/relationships/image" Target="../media/image6.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4" Type="http://schemas.openxmlformats.org/officeDocument/2006/relationships/image" Target="../media/image13.jpeg"/><Relationship Id="rId5" Type="http://schemas.openxmlformats.org/officeDocument/2006/relationships/image" Target="../media/image14.jpeg"/><Relationship Id="rId1" Type="http://schemas.openxmlformats.org/officeDocument/2006/relationships/slideLayout" Target="../slideLayouts/slideLayout7.xml"/><Relationship Id="rId2" Type="http://schemas.openxmlformats.org/officeDocument/2006/relationships/image" Target="../media/image11.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5.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6.gif"/><Relationship Id="rId3" Type="http://schemas.openxmlformats.org/officeDocument/2006/relationships/image" Target="../media/image1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err="1" smtClean="0"/>
              <a:t>Abd</a:t>
            </a:r>
            <a:r>
              <a:rPr lang="en-GB" dirty="0" smtClean="0"/>
              <a:t> Al </a:t>
            </a:r>
            <a:r>
              <a:rPr lang="en-GB" dirty="0" err="1" smtClean="0"/>
              <a:t>Malik</a:t>
            </a:r>
            <a:r>
              <a:rPr lang="en-GB" dirty="0" smtClean="0"/>
              <a:t> – lecture 2</a:t>
            </a:r>
            <a:endParaRPr lang="en-GB" dirty="0"/>
          </a:p>
        </p:txBody>
      </p:sp>
      <p:pic>
        <p:nvPicPr>
          <p:cNvPr id="6" name="Content Placeholder 5" descr="abd_al_malik_grand.jpg"/>
          <p:cNvPicPr>
            <a:picLocks noGrp="1" noChangeAspect="1"/>
          </p:cNvPicPr>
          <p:nvPr>
            <p:ph idx="1"/>
          </p:nvPr>
        </p:nvPicPr>
        <p:blipFill>
          <a:blip r:embed="rId2" cstate="print"/>
          <a:stretch>
            <a:fillRect/>
          </a:stretch>
        </p:blipFill>
        <p:spPr>
          <a:xfrm>
            <a:off x="2331648" y="1600200"/>
            <a:ext cx="4480703" cy="4525963"/>
          </a:xfrm>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err="1" smtClean="0"/>
              <a:t>Abd</a:t>
            </a:r>
            <a:r>
              <a:rPr lang="en-GB" dirty="0" smtClean="0"/>
              <a:t> Al Malik – awards </a:t>
            </a:r>
            <a:endParaRPr lang="en-GB" dirty="0"/>
          </a:p>
        </p:txBody>
      </p:sp>
      <p:sp>
        <p:nvSpPr>
          <p:cNvPr id="6" name="Content Placeholder 5"/>
          <p:cNvSpPr>
            <a:spLocks noGrp="1"/>
          </p:cNvSpPr>
          <p:nvPr>
            <p:ph idx="1"/>
          </p:nvPr>
        </p:nvSpPr>
        <p:spPr/>
        <p:txBody>
          <a:bodyPr/>
          <a:lstStyle/>
          <a:p>
            <a:r>
              <a:rPr lang="en-GB" dirty="0" err="1" smtClean="0"/>
              <a:t>Victoires</a:t>
            </a:r>
            <a:r>
              <a:rPr lang="en-GB" dirty="0" smtClean="0"/>
              <a:t> de la </a:t>
            </a:r>
            <a:r>
              <a:rPr lang="en-GB" dirty="0" err="1" smtClean="0"/>
              <a:t>musique</a:t>
            </a:r>
            <a:r>
              <a:rPr lang="en-GB" dirty="0" smtClean="0"/>
              <a:t>:</a:t>
            </a:r>
          </a:p>
          <a:p>
            <a:pPr marL="0" indent="0">
              <a:buNone/>
            </a:pPr>
            <a:r>
              <a:rPr lang="en-GB" dirty="0" smtClean="0"/>
              <a:t>	</a:t>
            </a:r>
            <a:r>
              <a:rPr lang="en-GB" sz="2400" dirty="0" smtClean="0"/>
              <a:t>- </a:t>
            </a:r>
            <a:r>
              <a:rPr lang="en-GB" sz="2400" i="1" dirty="0" smtClean="0"/>
              <a:t>Gibraltar</a:t>
            </a:r>
            <a:r>
              <a:rPr lang="en-GB" sz="2400" dirty="0" smtClean="0"/>
              <a:t>, album de </a:t>
            </a:r>
            <a:r>
              <a:rPr lang="en-GB" sz="2400" dirty="0" err="1" smtClean="0"/>
              <a:t>musiques</a:t>
            </a:r>
            <a:r>
              <a:rPr lang="en-GB" sz="2400" dirty="0" smtClean="0"/>
              <a:t> </a:t>
            </a:r>
            <a:r>
              <a:rPr lang="en-GB" sz="2400" dirty="0" err="1" smtClean="0"/>
              <a:t>urbaines</a:t>
            </a:r>
            <a:r>
              <a:rPr lang="en-GB" sz="2400" dirty="0" smtClean="0"/>
              <a:t> de </a:t>
            </a:r>
            <a:r>
              <a:rPr lang="en-GB" sz="2400" dirty="0" err="1" smtClean="0"/>
              <a:t>l’année</a:t>
            </a:r>
            <a:r>
              <a:rPr lang="en-GB" sz="2400" dirty="0" smtClean="0"/>
              <a:t>, 2007</a:t>
            </a:r>
          </a:p>
          <a:p>
            <a:pPr marL="0" indent="0">
              <a:buNone/>
            </a:pPr>
            <a:r>
              <a:rPr lang="en-GB" sz="2400" dirty="0"/>
              <a:t>	</a:t>
            </a:r>
            <a:r>
              <a:rPr lang="en-GB" sz="2400" dirty="0" smtClean="0"/>
              <a:t>- Artiste-</a:t>
            </a:r>
            <a:r>
              <a:rPr lang="en-GB" sz="2400" dirty="0" err="1" smtClean="0"/>
              <a:t>interprète</a:t>
            </a:r>
            <a:r>
              <a:rPr lang="en-GB" sz="2400" dirty="0" smtClean="0"/>
              <a:t> </a:t>
            </a:r>
            <a:r>
              <a:rPr lang="en-GB" sz="2400" dirty="0" err="1" smtClean="0"/>
              <a:t>masculin</a:t>
            </a:r>
            <a:r>
              <a:rPr lang="en-GB" sz="2400" dirty="0" smtClean="0"/>
              <a:t> de </a:t>
            </a:r>
            <a:r>
              <a:rPr lang="en-GB" sz="2400" dirty="0" err="1" smtClean="0"/>
              <a:t>l’ann</a:t>
            </a:r>
            <a:r>
              <a:rPr lang="en-GB" sz="2400" dirty="0" err="1"/>
              <a:t>é</a:t>
            </a:r>
            <a:r>
              <a:rPr lang="en-GB" sz="2400" dirty="0" err="1" smtClean="0"/>
              <a:t>e</a:t>
            </a:r>
            <a:r>
              <a:rPr lang="en-GB" sz="2400" dirty="0" smtClean="0"/>
              <a:t>, 2008</a:t>
            </a:r>
          </a:p>
          <a:p>
            <a:pPr marL="0" indent="0">
              <a:buNone/>
            </a:pPr>
            <a:r>
              <a:rPr lang="en-GB" sz="2400" dirty="0"/>
              <a:t>	</a:t>
            </a:r>
            <a:r>
              <a:rPr lang="en-GB" sz="2400" dirty="0" smtClean="0"/>
              <a:t>- </a:t>
            </a:r>
            <a:r>
              <a:rPr lang="en-GB" sz="2400" i="1" dirty="0" smtClean="0"/>
              <a:t>Dante</a:t>
            </a:r>
            <a:r>
              <a:rPr lang="en-GB" sz="2400" dirty="0" smtClean="0"/>
              <a:t>, </a:t>
            </a:r>
            <a:r>
              <a:rPr lang="en-GB" sz="2400" dirty="0"/>
              <a:t>album de </a:t>
            </a:r>
            <a:r>
              <a:rPr lang="en-GB" sz="2400" dirty="0" err="1"/>
              <a:t>musiques</a:t>
            </a:r>
            <a:r>
              <a:rPr lang="en-GB" sz="2400" dirty="0"/>
              <a:t> </a:t>
            </a:r>
            <a:r>
              <a:rPr lang="en-GB" sz="2400" dirty="0" err="1"/>
              <a:t>urbaines</a:t>
            </a:r>
            <a:r>
              <a:rPr lang="en-GB" sz="2400" dirty="0"/>
              <a:t> de </a:t>
            </a:r>
            <a:r>
              <a:rPr lang="en-GB" sz="2400" dirty="0" err="1"/>
              <a:t>l’année</a:t>
            </a:r>
            <a:r>
              <a:rPr lang="en-GB" sz="2400" dirty="0"/>
              <a:t>, </a:t>
            </a:r>
            <a:r>
              <a:rPr lang="en-GB" sz="2400" dirty="0" smtClean="0"/>
              <a:t>2009.</a:t>
            </a:r>
          </a:p>
          <a:p>
            <a:r>
              <a:rPr lang="en-GB" dirty="0" smtClean="0"/>
              <a:t>Prix de </a:t>
            </a:r>
            <a:r>
              <a:rPr lang="en-GB" dirty="0" err="1" smtClean="0"/>
              <a:t>l’Académie</a:t>
            </a:r>
            <a:r>
              <a:rPr lang="en-GB" dirty="0" smtClean="0"/>
              <a:t> Charles </a:t>
            </a:r>
            <a:r>
              <a:rPr lang="en-GB" dirty="0" err="1" smtClean="0"/>
              <a:t>Cros</a:t>
            </a:r>
            <a:r>
              <a:rPr lang="en-GB" dirty="0" smtClean="0"/>
              <a:t>:</a:t>
            </a:r>
          </a:p>
          <a:p>
            <a:pPr marL="457200" lvl="1" indent="0">
              <a:buNone/>
            </a:pPr>
            <a:r>
              <a:rPr lang="en-GB" sz="2400" i="1" dirty="0" smtClean="0"/>
              <a:t>	- Gibraltar</a:t>
            </a:r>
            <a:r>
              <a:rPr lang="en-GB" sz="2400" dirty="0" smtClean="0"/>
              <a:t>, Grand Prix du </a:t>
            </a:r>
            <a:r>
              <a:rPr lang="en-GB" sz="2400" dirty="0" err="1" smtClean="0"/>
              <a:t>disque</a:t>
            </a:r>
            <a:r>
              <a:rPr lang="en-GB" sz="2400" dirty="0" smtClean="0"/>
              <a:t> de la chanson </a:t>
            </a:r>
            <a:r>
              <a:rPr lang="en-GB" sz="2400" dirty="0" err="1" smtClean="0"/>
              <a:t>française</a:t>
            </a:r>
            <a:r>
              <a:rPr lang="en-GB" sz="2400" dirty="0" smtClean="0"/>
              <a:t>, 	2006.</a:t>
            </a:r>
          </a:p>
          <a:p>
            <a:pPr marL="216000" lvl="1">
              <a:buFont typeface="Arial" pitchFamily="34" charset="0"/>
              <a:buChar char="•"/>
            </a:pPr>
            <a:r>
              <a:rPr lang="en-GB" sz="3200" dirty="0" smtClean="0"/>
              <a:t>Chevalier </a:t>
            </a:r>
            <a:r>
              <a:rPr lang="en-GB" sz="3200" dirty="0" err="1" smtClean="0"/>
              <a:t>dans</a:t>
            </a:r>
            <a:r>
              <a:rPr lang="en-GB" sz="3200" dirty="0" smtClean="0"/>
              <a:t> </a:t>
            </a:r>
            <a:r>
              <a:rPr lang="en-GB" sz="3200" dirty="0" err="1" smtClean="0"/>
              <a:t>l’Ordre</a:t>
            </a:r>
            <a:r>
              <a:rPr lang="en-GB" sz="3200" dirty="0" smtClean="0"/>
              <a:t> des Arts et </a:t>
            </a:r>
            <a:r>
              <a:rPr lang="en-GB" sz="3200" dirty="0" err="1" smtClean="0"/>
              <a:t>Lettres</a:t>
            </a:r>
            <a:r>
              <a:rPr lang="en-GB" sz="3200" dirty="0" smtClean="0"/>
              <a:t>, 2008</a:t>
            </a:r>
            <a:endParaRPr lang="en-GB" sz="3200" dirty="0"/>
          </a:p>
        </p:txBody>
      </p:sp>
    </p:spTree>
    <p:extLst>
      <p:ext uri="{BB962C8B-B14F-4D97-AF65-F5344CB8AC3E}">
        <p14:creationId xmlns:p14="http://schemas.microsoft.com/office/powerpoint/2010/main" val="3742912278"/>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GB"/>
          </a:p>
        </p:txBody>
      </p:sp>
      <p:pic>
        <p:nvPicPr>
          <p:cNvPr id="7" name="Content Placeholder 6"/>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457200" y="1916833"/>
            <a:ext cx="3754760" cy="2909060"/>
          </a:xfrm>
        </p:spPr>
      </p:pic>
      <p:sp>
        <p:nvSpPr>
          <p:cNvPr id="6" name="Content Placeholder 5"/>
          <p:cNvSpPr>
            <a:spLocks noGrp="1"/>
          </p:cNvSpPr>
          <p:nvPr>
            <p:ph sz="half" idx="2"/>
          </p:nvPr>
        </p:nvSpPr>
        <p:spPr/>
        <p:txBody>
          <a:bodyPr/>
          <a:lstStyle/>
          <a:p>
            <a:r>
              <a:rPr lang="en-GB" dirty="0" smtClean="0"/>
              <a:t>‘He has become a symbol of intellectual integration.</a:t>
            </a:r>
            <a:r>
              <a:rPr lang="en-GB" dirty="0" smtClean="0"/>
              <a:t>’</a:t>
            </a:r>
            <a:endParaRPr lang="en-GB" dirty="0"/>
          </a:p>
          <a:p>
            <a:pPr marL="0" indent="0">
              <a:buNone/>
            </a:pPr>
            <a:r>
              <a:rPr lang="en-GB" dirty="0" smtClean="0"/>
              <a:t>- </a:t>
            </a:r>
            <a:r>
              <a:rPr lang="en-GB" sz="2000" dirty="0" smtClean="0"/>
              <a:t>Pierre </a:t>
            </a:r>
            <a:r>
              <a:rPr lang="en-GB" sz="2000" dirty="0" err="1" smtClean="0"/>
              <a:t>Tévanian</a:t>
            </a:r>
            <a:r>
              <a:rPr lang="en-GB" sz="2000" dirty="0" smtClean="0"/>
              <a:t>, quoted in Olivier </a:t>
            </a:r>
            <a:r>
              <a:rPr lang="en-GB" sz="2000" dirty="0" err="1" smtClean="0"/>
              <a:t>Bourderionnet</a:t>
            </a:r>
            <a:r>
              <a:rPr lang="en-GB" sz="2000" dirty="0" smtClean="0"/>
              <a:t>, ‘A “Picture-Perfect” </a:t>
            </a:r>
            <a:r>
              <a:rPr lang="en-GB" sz="2000" dirty="0" err="1" smtClean="0"/>
              <a:t>Banlieue</a:t>
            </a:r>
            <a:r>
              <a:rPr lang="en-GB" sz="2000" dirty="0" smtClean="0"/>
              <a:t> Artist: </a:t>
            </a:r>
            <a:r>
              <a:rPr lang="en-GB" sz="2000" dirty="0" err="1" smtClean="0"/>
              <a:t>Abd</a:t>
            </a:r>
            <a:r>
              <a:rPr lang="en-GB" sz="2000" dirty="0" smtClean="0"/>
              <a:t> Al Malik or the Perils of a Conciliatory Rap Discourse’, </a:t>
            </a:r>
            <a:r>
              <a:rPr lang="en-GB" sz="2000" i="1" dirty="0" smtClean="0"/>
              <a:t>French Cultural Studies</a:t>
            </a:r>
            <a:r>
              <a:rPr lang="en-GB" sz="2000" dirty="0" smtClean="0"/>
              <a:t>, 22:2 (2011): 158</a:t>
            </a:r>
            <a:r>
              <a:rPr lang="en-GB" sz="2000" dirty="0" smtClean="0"/>
              <a:t>.</a:t>
            </a:r>
          </a:p>
          <a:p>
            <a:pPr marL="0" indent="0">
              <a:buNone/>
            </a:pPr>
            <a:endParaRPr lang="en-GB" sz="2000" dirty="0"/>
          </a:p>
        </p:txBody>
      </p:sp>
      <p:sp>
        <p:nvSpPr>
          <p:cNvPr id="2" name="TextBox 1"/>
          <p:cNvSpPr txBox="1"/>
          <p:nvPr/>
        </p:nvSpPr>
        <p:spPr>
          <a:xfrm>
            <a:off x="323528" y="5733257"/>
            <a:ext cx="4104456" cy="646331"/>
          </a:xfrm>
          <a:prstGeom prst="rect">
            <a:avLst/>
          </a:prstGeom>
          <a:noFill/>
        </p:spPr>
        <p:txBody>
          <a:bodyPr wrap="square" rtlCol="0">
            <a:spAutoFit/>
          </a:bodyPr>
          <a:lstStyle/>
          <a:p>
            <a:r>
              <a:rPr lang="en-US" dirty="0">
                <a:hlinkClick r:id="rId3"/>
              </a:rPr>
              <a:t>https://</a:t>
            </a:r>
            <a:r>
              <a:rPr lang="en-US" dirty="0" err="1">
                <a:hlinkClick r:id="rId3"/>
              </a:rPr>
              <a:t>www.youtube.com</a:t>
            </a:r>
            <a:r>
              <a:rPr lang="en-US" dirty="0">
                <a:hlinkClick r:id="rId3"/>
              </a:rPr>
              <a:t>/</a:t>
            </a:r>
            <a:r>
              <a:rPr lang="en-US" dirty="0" err="1">
                <a:hlinkClick r:id="rId3"/>
              </a:rPr>
              <a:t>watch?v</a:t>
            </a:r>
            <a:r>
              <a:rPr lang="en-US" dirty="0">
                <a:hlinkClick r:id="rId3"/>
              </a:rPr>
              <a:t>=LchNecZz0_I</a:t>
            </a:r>
            <a:endParaRPr lang="en-US" dirty="0"/>
          </a:p>
        </p:txBody>
      </p:sp>
    </p:spTree>
    <p:extLst>
      <p:ext uri="{BB962C8B-B14F-4D97-AF65-F5344CB8AC3E}">
        <p14:creationId xmlns:p14="http://schemas.microsoft.com/office/powerpoint/2010/main" val="3031802031"/>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Abd</a:t>
            </a:r>
            <a:r>
              <a:rPr lang="en-GB" dirty="0" smtClean="0"/>
              <a:t> Al Malik and Jacques </a:t>
            </a:r>
            <a:r>
              <a:rPr lang="en-GB" dirty="0" err="1" smtClean="0"/>
              <a:t>Brel</a:t>
            </a:r>
            <a:endParaRPr lang="en-GB" dirty="0"/>
          </a:p>
        </p:txBody>
      </p:sp>
      <p:pic>
        <p:nvPicPr>
          <p:cNvPr id="5" name="Content Placeholder 4"/>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778662" y="2155614"/>
            <a:ext cx="3395676" cy="3415135"/>
          </a:xfrm>
        </p:spPr>
      </p:pic>
      <p:sp>
        <p:nvSpPr>
          <p:cNvPr id="4" name="Content Placeholder 3"/>
          <p:cNvSpPr>
            <a:spLocks noGrp="1"/>
          </p:cNvSpPr>
          <p:nvPr>
            <p:ph sz="half" idx="2"/>
          </p:nvPr>
        </p:nvSpPr>
        <p:spPr/>
        <p:txBody>
          <a:bodyPr>
            <a:normAutofit fontScale="92500" lnSpcReduction="10000"/>
          </a:bodyPr>
          <a:lstStyle/>
          <a:p>
            <a:endParaRPr lang="en-GB" dirty="0" smtClean="0"/>
          </a:p>
          <a:p>
            <a:r>
              <a:rPr lang="en-GB" dirty="0" smtClean="0"/>
              <a:t>‘Les </a:t>
            </a:r>
            <a:r>
              <a:rPr lang="en-GB" dirty="0" err="1" smtClean="0"/>
              <a:t>Autres</a:t>
            </a:r>
            <a:r>
              <a:rPr lang="en-GB" dirty="0" smtClean="0"/>
              <a:t>’ refers to </a:t>
            </a:r>
            <a:r>
              <a:rPr lang="en-GB" dirty="0"/>
              <a:t>‘</a:t>
            </a:r>
            <a:r>
              <a:rPr lang="en-GB" dirty="0" err="1"/>
              <a:t>Ces</a:t>
            </a:r>
            <a:r>
              <a:rPr lang="en-GB" dirty="0"/>
              <a:t> gens-</a:t>
            </a:r>
            <a:r>
              <a:rPr lang="en-GB" dirty="0" err="1"/>
              <a:t>là</a:t>
            </a:r>
            <a:r>
              <a:rPr lang="en-GB" dirty="0"/>
              <a:t>’ </a:t>
            </a:r>
            <a:r>
              <a:rPr lang="en-GB" dirty="0" smtClean="0"/>
              <a:t>;</a:t>
            </a:r>
          </a:p>
          <a:p>
            <a:r>
              <a:rPr lang="en-GB" dirty="0"/>
              <a:t>https://</a:t>
            </a:r>
            <a:r>
              <a:rPr lang="en-GB" dirty="0">
                <a:hlinkClick r:id="rId3"/>
              </a:rPr>
              <a:t>www.youtube.com/watch?v=</a:t>
            </a:r>
            <a:r>
              <a:rPr lang="en-GB" dirty="0" smtClean="0">
                <a:hlinkClick r:id="rId3"/>
              </a:rPr>
              <a:t>NfwW76JzVQI</a:t>
            </a:r>
            <a:endParaRPr lang="en-GB" dirty="0" smtClean="0"/>
          </a:p>
          <a:p>
            <a:r>
              <a:rPr lang="en-GB" dirty="0" smtClean="0"/>
              <a:t>‘</a:t>
            </a:r>
            <a:r>
              <a:rPr lang="en-GB" dirty="0" err="1" smtClean="0"/>
              <a:t>M’effacer</a:t>
            </a:r>
            <a:r>
              <a:rPr lang="en-GB" dirty="0" smtClean="0"/>
              <a:t>’ refers to ‘La Chanson de Jacky</a:t>
            </a:r>
            <a:r>
              <a:rPr lang="en-GB" dirty="0" smtClean="0"/>
              <a:t>’</a:t>
            </a:r>
          </a:p>
          <a:p>
            <a:r>
              <a:rPr lang="en-GB" dirty="0"/>
              <a:t>https://</a:t>
            </a:r>
            <a:r>
              <a:rPr lang="en-GB" dirty="0" err="1">
                <a:hlinkClick r:id="rId4"/>
              </a:rPr>
              <a:t>www.youtube.com</a:t>
            </a:r>
            <a:r>
              <a:rPr lang="en-GB" dirty="0">
                <a:hlinkClick r:id="rId4"/>
              </a:rPr>
              <a:t>/</a:t>
            </a:r>
            <a:r>
              <a:rPr lang="en-GB" dirty="0" err="1">
                <a:hlinkClick r:id="rId4"/>
              </a:rPr>
              <a:t>watch?v</a:t>
            </a:r>
            <a:r>
              <a:rPr lang="en-GB" dirty="0">
                <a:hlinkClick r:id="rId4"/>
              </a:rPr>
              <a:t>=sV4EVJMRKfc</a:t>
            </a:r>
            <a:endParaRPr lang="en-GB" dirty="0"/>
          </a:p>
        </p:txBody>
      </p:sp>
    </p:spTree>
    <p:extLst>
      <p:ext uri="{BB962C8B-B14F-4D97-AF65-F5344CB8AC3E}">
        <p14:creationId xmlns:p14="http://schemas.microsoft.com/office/powerpoint/2010/main" val="2079839819"/>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smtClean="0"/>
              <a:t>Criticisms of </a:t>
            </a:r>
            <a:r>
              <a:rPr lang="en-GB" dirty="0" err="1" smtClean="0"/>
              <a:t>Abd</a:t>
            </a:r>
            <a:r>
              <a:rPr lang="en-GB" dirty="0" smtClean="0"/>
              <a:t> Al Malik</a:t>
            </a:r>
            <a:endParaRPr lang="en-GB" dirty="0"/>
          </a:p>
        </p:txBody>
      </p:sp>
      <p:sp>
        <p:nvSpPr>
          <p:cNvPr id="6" name="Content Placeholder 5"/>
          <p:cNvSpPr>
            <a:spLocks noGrp="1"/>
          </p:cNvSpPr>
          <p:nvPr>
            <p:ph idx="1"/>
          </p:nvPr>
        </p:nvSpPr>
        <p:spPr/>
        <p:txBody>
          <a:bodyPr>
            <a:normAutofit/>
          </a:bodyPr>
          <a:lstStyle/>
          <a:p>
            <a:r>
              <a:rPr lang="en-GB" sz="2400" dirty="0" smtClean="0"/>
              <a:t>‘</a:t>
            </a:r>
            <a:r>
              <a:rPr lang="en-GB" sz="2400" dirty="0" err="1"/>
              <a:t>il</a:t>
            </a:r>
            <a:r>
              <a:rPr lang="en-GB" sz="2400" dirty="0"/>
              <a:t> </a:t>
            </a:r>
            <a:r>
              <a:rPr lang="en-GB" sz="2400" dirty="0" err="1"/>
              <a:t>propage</a:t>
            </a:r>
            <a:r>
              <a:rPr lang="en-GB" sz="2400" dirty="0"/>
              <a:t> </a:t>
            </a:r>
            <a:r>
              <a:rPr lang="en-GB" sz="2400" dirty="0" err="1"/>
              <a:t>une</a:t>
            </a:r>
            <a:r>
              <a:rPr lang="en-GB" sz="2400" dirty="0"/>
              <a:t> parole </a:t>
            </a:r>
            <a:r>
              <a:rPr lang="en-GB" sz="2400" dirty="0" err="1"/>
              <a:t>apaisée</a:t>
            </a:r>
            <a:r>
              <a:rPr lang="en-GB" sz="2400" dirty="0"/>
              <a:t> et </a:t>
            </a:r>
            <a:r>
              <a:rPr lang="en-GB" sz="2400" dirty="0" err="1"/>
              <a:t>respectueuse</a:t>
            </a:r>
            <a:r>
              <a:rPr lang="en-GB" sz="2400" dirty="0"/>
              <a:t>, loin des provocations’ </a:t>
            </a:r>
            <a:r>
              <a:rPr lang="en-GB" sz="2400" dirty="0" smtClean="0"/>
              <a:t>(</a:t>
            </a:r>
            <a:r>
              <a:rPr lang="en-GB" sz="2400" dirty="0" err="1"/>
              <a:t>Stéphanie</a:t>
            </a:r>
            <a:r>
              <a:rPr lang="en-GB" sz="2400" dirty="0"/>
              <a:t> </a:t>
            </a:r>
            <a:r>
              <a:rPr lang="en-GB" sz="2400" dirty="0" err="1"/>
              <a:t>Binet</a:t>
            </a:r>
            <a:r>
              <a:rPr lang="en-GB" sz="2400" dirty="0"/>
              <a:t> </a:t>
            </a:r>
            <a:r>
              <a:rPr lang="en-GB" sz="2400" dirty="0" smtClean="0"/>
              <a:t>in </a:t>
            </a:r>
            <a:r>
              <a:rPr lang="en-GB" sz="2400" dirty="0" err="1"/>
              <a:t>Bourderionnet</a:t>
            </a:r>
            <a:r>
              <a:rPr lang="en-GB" sz="2400" dirty="0"/>
              <a:t>, 153</a:t>
            </a:r>
            <a:r>
              <a:rPr lang="en-GB" sz="2400" dirty="0" smtClean="0"/>
              <a:t>)</a:t>
            </a:r>
          </a:p>
          <a:p>
            <a:endParaRPr lang="en-GB" sz="2400" dirty="0" smtClean="0"/>
          </a:p>
          <a:p>
            <a:r>
              <a:rPr lang="en-GB" sz="2400" dirty="0" smtClean="0"/>
              <a:t>‘</a:t>
            </a:r>
            <a:r>
              <a:rPr lang="en-GB" sz="2400" dirty="0"/>
              <a:t>Undoubtedly it is Malik’s powerful control of the language of the elite, as well as his astute understanding of how to present himself to the media, that make it possible for his message of tolerance and his call for an end to discrimination to be delivered. And yet these very skills can ultimately undermine the process, since they situate his speech in an ordered space that will only allow a representation of itself.’ (</a:t>
            </a:r>
            <a:r>
              <a:rPr lang="en-GB" sz="2400" dirty="0" err="1"/>
              <a:t>Bourderionnet</a:t>
            </a:r>
            <a:r>
              <a:rPr lang="en-GB" sz="2400" dirty="0"/>
              <a:t>, 155)</a:t>
            </a:r>
          </a:p>
        </p:txBody>
      </p:sp>
    </p:spTree>
    <p:extLst>
      <p:ext uri="{BB962C8B-B14F-4D97-AF65-F5344CB8AC3E}">
        <p14:creationId xmlns:p14="http://schemas.microsoft.com/office/powerpoint/2010/main" val="1513463758"/>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Malik</a:t>
            </a:r>
            <a:endParaRPr lang="en-US" dirty="0"/>
          </a:p>
        </p:txBody>
      </p:sp>
      <p:sp>
        <p:nvSpPr>
          <p:cNvPr id="3" name="Content Placeholder 2"/>
          <p:cNvSpPr>
            <a:spLocks noGrp="1"/>
          </p:cNvSpPr>
          <p:nvPr>
            <p:ph idx="1"/>
          </p:nvPr>
        </p:nvSpPr>
        <p:spPr/>
        <p:txBody>
          <a:bodyPr/>
          <a:lstStyle/>
          <a:p>
            <a:r>
              <a:rPr lang="en-US" dirty="0" smtClean="0"/>
              <a:t>‘</a:t>
            </a:r>
            <a:r>
              <a:rPr lang="en-US" dirty="0" err="1" smtClean="0"/>
              <a:t>C’est</a:t>
            </a:r>
            <a:r>
              <a:rPr lang="en-US" dirty="0" smtClean="0"/>
              <a:t> du </a:t>
            </a:r>
            <a:r>
              <a:rPr lang="en-US" dirty="0" err="1" smtClean="0"/>
              <a:t>lourd</a:t>
            </a:r>
            <a:r>
              <a:rPr lang="en-US" dirty="0" smtClean="0"/>
              <a:t>’</a:t>
            </a:r>
          </a:p>
          <a:p>
            <a:r>
              <a:rPr lang="en-US" dirty="0">
                <a:hlinkClick r:id="rId2"/>
              </a:rPr>
              <a:t>https://</a:t>
            </a:r>
            <a:r>
              <a:rPr lang="en-US" dirty="0" err="1">
                <a:hlinkClick r:id="rId2"/>
              </a:rPr>
              <a:t>www.youtube.com</a:t>
            </a:r>
            <a:r>
              <a:rPr lang="en-US" dirty="0">
                <a:hlinkClick r:id="rId2"/>
              </a:rPr>
              <a:t>/</a:t>
            </a:r>
            <a:r>
              <a:rPr lang="en-US" dirty="0" err="1">
                <a:hlinkClick r:id="rId2"/>
              </a:rPr>
              <a:t>watch?v</a:t>
            </a:r>
            <a:r>
              <a:rPr lang="en-US" dirty="0">
                <a:hlinkClick r:id="rId2"/>
              </a:rPr>
              <a:t>=rMrtJxca5j0</a:t>
            </a:r>
            <a:endParaRPr lang="en-US" dirty="0"/>
          </a:p>
        </p:txBody>
      </p:sp>
    </p:spTree>
    <p:extLst>
      <p:ext uri="{BB962C8B-B14F-4D97-AF65-F5344CB8AC3E}">
        <p14:creationId xmlns:p14="http://schemas.microsoft.com/office/powerpoint/2010/main" val="2024725434"/>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More criticisms of </a:t>
            </a:r>
            <a:r>
              <a:rPr lang="en-GB" dirty="0" err="1" smtClean="0"/>
              <a:t>Abd</a:t>
            </a:r>
            <a:r>
              <a:rPr lang="en-GB" dirty="0" smtClean="0"/>
              <a:t> Al Malik</a:t>
            </a:r>
            <a:endParaRPr lang="en-GB" dirty="0"/>
          </a:p>
        </p:txBody>
      </p:sp>
      <p:sp>
        <p:nvSpPr>
          <p:cNvPr id="3" name="Content Placeholder 2"/>
          <p:cNvSpPr>
            <a:spLocks noGrp="1"/>
          </p:cNvSpPr>
          <p:nvPr>
            <p:ph idx="1"/>
          </p:nvPr>
        </p:nvSpPr>
        <p:spPr/>
        <p:txBody>
          <a:bodyPr/>
          <a:lstStyle/>
          <a:p>
            <a:r>
              <a:rPr lang="en-GB" sz="2400" dirty="0"/>
              <a:t>‘</a:t>
            </a:r>
            <a:r>
              <a:rPr lang="en-GB" sz="2400" dirty="0" err="1"/>
              <a:t>Dans</a:t>
            </a:r>
            <a:r>
              <a:rPr lang="en-GB" sz="2400" dirty="0"/>
              <a:t> le tableau qui </a:t>
            </a:r>
            <a:r>
              <a:rPr lang="en-GB" sz="2400" dirty="0" err="1"/>
              <a:t>est</a:t>
            </a:r>
            <a:r>
              <a:rPr lang="en-GB" sz="2400" dirty="0"/>
              <a:t> fait de </a:t>
            </a:r>
            <a:r>
              <a:rPr lang="en-GB" sz="2400" dirty="0" err="1"/>
              <a:t>notre</a:t>
            </a:r>
            <a:r>
              <a:rPr lang="en-GB" sz="2400" dirty="0"/>
              <a:t> </a:t>
            </a:r>
            <a:r>
              <a:rPr lang="en-GB" sz="2400" dirty="0" err="1"/>
              <a:t>si</a:t>
            </a:r>
            <a:r>
              <a:rPr lang="en-GB" sz="2400" dirty="0"/>
              <a:t> “belle” France, </a:t>
            </a:r>
            <a:r>
              <a:rPr lang="en-GB" sz="2400" dirty="0" err="1"/>
              <a:t>où</a:t>
            </a:r>
            <a:r>
              <a:rPr lang="en-GB" sz="2400" dirty="0"/>
              <a:t> </a:t>
            </a:r>
            <a:r>
              <a:rPr lang="en-GB" sz="2400" dirty="0" err="1"/>
              <a:t>sont</a:t>
            </a:r>
            <a:r>
              <a:rPr lang="en-GB" sz="2400" dirty="0"/>
              <a:t> le </a:t>
            </a:r>
            <a:r>
              <a:rPr lang="en-GB" sz="2400" dirty="0" err="1"/>
              <a:t>chômage</a:t>
            </a:r>
            <a:r>
              <a:rPr lang="en-GB" sz="2400" dirty="0"/>
              <a:t> </a:t>
            </a:r>
            <a:r>
              <a:rPr lang="en-GB" sz="2400" dirty="0" err="1"/>
              <a:t>structurel</a:t>
            </a:r>
            <a:r>
              <a:rPr lang="en-GB" sz="2400" dirty="0"/>
              <a:t>, la </a:t>
            </a:r>
            <a:r>
              <a:rPr lang="en-GB" sz="2400" dirty="0" err="1"/>
              <a:t>déréglementation</a:t>
            </a:r>
            <a:r>
              <a:rPr lang="en-GB" sz="2400" dirty="0"/>
              <a:t> et la </a:t>
            </a:r>
            <a:r>
              <a:rPr lang="en-GB" sz="2400" dirty="0" err="1"/>
              <a:t>précarisation</a:t>
            </a:r>
            <a:r>
              <a:rPr lang="en-GB" sz="2400" dirty="0"/>
              <a:t>, la discrimination à </a:t>
            </a:r>
            <a:r>
              <a:rPr lang="en-GB" sz="2400" dirty="0" err="1"/>
              <a:t>l’embauche</a:t>
            </a:r>
            <a:r>
              <a:rPr lang="en-GB" sz="2400" dirty="0"/>
              <a:t>, le </a:t>
            </a:r>
            <a:r>
              <a:rPr lang="en-GB" sz="2400" dirty="0" err="1"/>
              <a:t>harcèlement</a:t>
            </a:r>
            <a:r>
              <a:rPr lang="en-GB" sz="2400" dirty="0"/>
              <a:t> </a:t>
            </a:r>
            <a:r>
              <a:rPr lang="en-GB" sz="2400" dirty="0" err="1"/>
              <a:t>policier</a:t>
            </a:r>
            <a:r>
              <a:rPr lang="en-GB" sz="2400" dirty="0"/>
              <a:t>, </a:t>
            </a:r>
            <a:r>
              <a:rPr lang="en-GB" sz="2400" dirty="0" err="1"/>
              <a:t>l’incarcération</a:t>
            </a:r>
            <a:r>
              <a:rPr lang="en-GB" sz="2400" dirty="0"/>
              <a:t> massive</a:t>
            </a:r>
            <a:r>
              <a:rPr lang="en-GB" sz="2400" dirty="0" smtClean="0"/>
              <a:t>?’</a:t>
            </a:r>
          </a:p>
          <a:p>
            <a:endParaRPr lang="en-GB" sz="2400" dirty="0" smtClean="0"/>
          </a:p>
          <a:p>
            <a:r>
              <a:rPr lang="en-GB" sz="2400" dirty="0" err="1" smtClean="0"/>
              <a:t>Abd</a:t>
            </a:r>
            <a:r>
              <a:rPr lang="en-GB" sz="2400" dirty="0" smtClean="0"/>
              <a:t> Al Malik is ‘le </a:t>
            </a:r>
            <a:r>
              <a:rPr lang="en-GB" sz="2400" dirty="0" err="1"/>
              <a:t>traducteur</a:t>
            </a:r>
            <a:r>
              <a:rPr lang="en-GB" sz="2400" dirty="0"/>
              <a:t> </a:t>
            </a:r>
            <a:r>
              <a:rPr lang="en-GB" sz="2400" dirty="0" err="1"/>
              <a:t>attitré</a:t>
            </a:r>
            <a:r>
              <a:rPr lang="en-GB" sz="2400" dirty="0"/>
              <a:t> du </a:t>
            </a:r>
            <a:r>
              <a:rPr lang="en-GB" sz="2400" dirty="0" err="1"/>
              <a:t>président</a:t>
            </a:r>
            <a:r>
              <a:rPr lang="en-GB" sz="2400" dirty="0"/>
              <a:t> Sarkozy </a:t>
            </a:r>
            <a:r>
              <a:rPr lang="en-GB" sz="2400" dirty="0" err="1"/>
              <a:t>auprès</a:t>
            </a:r>
            <a:r>
              <a:rPr lang="en-GB" sz="2400" dirty="0"/>
              <a:t> des populations </a:t>
            </a:r>
            <a:r>
              <a:rPr lang="en-GB" sz="2400" dirty="0" err="1"/>
              <a:t>indigènes</a:t>
            </a:r>
            <a:r>
              <a:rPr lang="en-GB" sz="2400" dirty="0" smtClean="0"/>
              <a:t>’</a:t>
            </a:r>
          </a:p>
          <a:p>
            <a:endParaRPr lang="en-GB" sz="2400" dirty="0"/>
          </a:p>
          <a:p>
            <a:r>
              <a:rPr lang="en-GB" sz="2400" dirty="0" err="1" smtClean="0"/>
              <a:t>Faysal</a:t>
            </a:r>
            <a:r>
              <a:rPr lang="en-GB" sz="2400" dirty="0" smtClean="0"/>
              <a:t> </a:t>
            </a:r>
            <a:r>
              <a:rPr lang="en-GB" sz="2400" dirty="0" err="1" smtClean="0"/>
              <a:t>Riad</a:t>
            </a:r>
            <a:r>
              <a:rPr lang="en-GB" sz="2400" dirty="0" smtClean="0"/>
              <a:t>, ‘Un </a:t>
            </a:r>
            <a:r>
              <a:rPr lang="en-GB" sz="2400" dirty="0" err="1" smtClean="0"/>
              <a:t>truc</a:t>
            </a:r>
            <a:r>
              <a:rPr lang="en-GB" sz="2400" dirty="0" smtClean="0"/>
              <a:t> de </a:t>
            </a:r>
            <a:r>
              <a:rPr lang="en-GB" sz="2400" dirty="0" err="1" smtClean="0"/>
              <a:t>malade</a:t>
            </a:r>
            <a:r>
              <a:rPr lang="en-GB" sz="2400" dirty="0" smtClean="0"/>
              <a:t>: </a:t>
            </a:r>
            <a:r>
              <a:rPr lang="en-GB" sz="2400" dirty="0" err="1" smtClean="0"/>
              <a:t>Abd</a:t>
            </a:r>
            <a:r>
              <a:rPr lang="en-GB" sz="2400" dirty="0" smtClean="0"/>
              <a:t> Al Malik </a:t>
            </a:r>
            <a:r>
              <a:rPr lang="en-GB" sz="2400" dirty="0" err="1" smtClean="0"/>
              <a:t>ou</a:t>
            </a:r>
            <a:r>
              <a:rPr lang="en-GB" sz="2400" dirty="0" smtClean="0"/>
              <a:t> la </a:t>
            </a:r>
            <a:r>
              <a:rPr lang="en-GB" sz="2400" dirty="0" err="1" smtClean="0"/>
              <a:t>pétainisation</a:t>
            </a:r>
            <a:r>
              <a:rPr lang="en-GB" sz="2400" dirty="0" smtClean="0"/>
              <a:t> du slam’, </a:t>
            </a:r>
            <a:r>
              <a:rPr lang="en-GB" sz="2400" i="1" dirty="0" err="1" smtClean="0"/>
              <a:t>Collectif</a:t>
            </a:r>
            <a:r>
              <a:rPr lang="en-GB" sz="2400" i="1" dirty="0" smtClean="0"/>
              <a:t> Les Mots </a:t>
            </a:r>
            <a:r>
              <a:rPr lang="en-GB" sz="2400" i="1" dirty="0" err="1" smtClean="0"/>
              <a:t>sont</a:t>
            </a:r>
            <a:r>
              <a:rPr lang="en-GB" sz="2400" i="1" dirty="0" smtClean="0"/>
              <a:t> </a:t>
            </a:r>
            <a:r>
              <a:rPr lang="en-GB" sz="2400" i="1" dirty="0" err="1" smtClean="0"/>
              <a:t>importants</a:t>
            </a:r>
            <a:r>
              <a:rPr lang="en-GB" sz="2400" i="1" dirty="0" smtClean="0"/>
              <a:t> </a:t>
            </a:r>
            <a:r>
              <a:rPr lang="en-GB" sz="2400" dirty="0" smtClean="0"/>
              <a:t>(2009), </a:t>
            </a:r>
            <a:r>
              <a:rPr lang="en-GB" sz="2400" dirty="0">
                <a:hlinkClick r:id="rId2"/>
              </a:rPr>
              <a:t>http://lmsi.net/Un-truc-de-malade</a:t>
            </a:r>
            <a:endParaRPr lang="en-GB" sz="2400" dirty="0"/>
          </a:p>
          <a:p>
            <a:endParaRPr lang="en-GB" sz="2400" dirty="0"/>
          </a:p>
          <a:p>
            <a:endParaRPr lang="en-GB" dirty="0"/>
          </a:p>
        </p:txBody>
      </p:sp>
    </p:spTree>
    <p:extLst>
      <p:ext uri="{BB962C8B-B14F-4D97-AF65-F5344CB8AC3E}">
        <p14:creationId xmlns:p14="http://schemas.microsoft.com/office/powerpoint/2010/main" val="333366959"/>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Still more criticisms of </a:t>
            </a:r>
            <a:r>
              <a:rPr lang="en-GB" dirty="0" err="1" smtClean="0"/>
              <a:t>Abd</a:t>
            </a:r>
            <a:r>
              <a:rPr lang="en-GB" dirty="0" smtClean="0"/>
              <a:t> Al Malik</a:t>
            </a:r>
            <a:endParaRPr lang="en-GB" dirty="0"/>
          </a:p>
        </p:txBody>
      </p:sp>
      <p:sp>
        <p:nvSpPr>
          <p:cNvPr id="3" name="Content Placeholder 2"/>
          <p:cNvSpPr>
            <a:spLocks noGrp="1"/>
          </p:cNvSpPr>
          <p:nvPr>
            <p:ph idx="1"/>
          </p:nvPr>
        </p:nvSpPr>
        <p:spPr/>
        <p:txBody>
          <a:bodyPr>
            <a:normAutofit/>
          </a:bodyPr>
          <a:lstStyle/>
          <a:p>
            <a:r>
              <a:rPr lang="en-GB" sz="2000" dirty="0" smtClean="0"/>
              <a:t>Compare:</a:t>
            </a:r>
          </a:p>
          <a:p>
            <a:r>
              <a:rPr lang="en-GB" sz="2000" dirty="0" smtClean="0"/>
              <a:t>‘</a:t>
            </a:r>
            <a:r>
              <a:rPr lang="en-GB" sz="2000" dirty="0"/>
              <a:t>La France </a:t>
            </a:r>
            <a:r>
              <a:rPr lang="en-GB" sz="2000" dirty="0" err="1"/>
              <a:t>elle</a:t>
            </a:r>
            <a:r>
              <a:rPr lang="en-GB" sz="2000" dirty="0"/>
              <a:t> </a:t>
            </a:r>
            <a:r>
              <a:rPr lang="en-GB" sz="2000" dirty="0" err="1"/>
              <a:t>est</a:t>
            </a:r>
            <a:r>
              <a:rPr lang="en-GB" sz="2000" dirty="0"/>
              <a:t> belle […] Y a </a:t>
            </a:r>
            <a:r>
              <a:rPr lang="en-GB" sz="2000" dirty="0" err="1"/>
              <a:t>qu’à</a:t>
            </a:r>
            <a:r>
              <a:rPr lang="en-GB" sz="2000" dirty="0"/>
              <a:t> </a:t>
            </a:r>
            <a:r>
              <a:rPr lang="en-GB" sz="2000" dirty="0" err="1"/>
              <a:t>voir</a:t>
            </a:r>
            <a:r>
              <a:rPr lang="en-GB" sz="2000" dirty="0"/>
              <a:t> </a:t>
            </a:r>
            <a:r>
              <a:rPr lang="en-GB" sz="2000" dirty="0" err="1"/>
              <a:t>quand</a:t>
            </a:r>
            <a:r>
              <a:rPr lang="en-GB" sz="2000" dirty="0"/>
              <a:t> on </a:t>
            </a:r>
            <a:r>
              <a:rPr lang="en-GB" sz="2000" dirty="0" err="1"/>
              <a:t>retourne</a:t>
            </a:r>
            <a:r>
              <a:rPr lang="en-GB" sz="2000" dirty="0"/>
              <a:t> au bled</a:t>
            </a:r>
            <a:r>
              <a:rPr lang="en-GB" sz="2000" dirty="0" smtClean="0"/>
              <a:t>’ (</a:t>
            </a:r>
            <a:r>
              <a:rPr lang="en-GB" sz="2000" dirty="0" err="1" smtClean="0"/>
              <a:t>Abd</a:t>
            </a:r>
            <a:r>
              <a:rPr lang="en-GB" sz="2000" dirty="0" smtClean="0"/>
              <a:t> Al Malik)</a:t>
            </a:r>
          </a:p>
          <a:p>
            <a:r>
              <a:rPr lang="en-GB" sz="2000" dirty="0"/>
              <a:t>‘</a:t>
            </a:r>
            <a:r>
              <a:rPr lang="en-GB" sz="2000" dirty="0" err="1"/>
              <a:t>Allez</a:t>
            </a:r>
            <a:r>
              <a:rPr lang="en-GB" sz="2000" dirty="0"/>
              <a:t> </a:t>
            </a:r>
            <a:r>
              <a:rPr lang="en-GB" sz="2000" dirty="0" err="1"/>
              <a:t>visiter</a:t>
            </a:r>
            <a:r>
              <a:rPr lang="en-GB" sz="2000" dirty="0"/>
              <a:t> </a:t>
            </a:r>
            <a:r>
              <a:rPr lang="en-GB" sz="2000" dirty="0" err="1"/>
              <a:t>vos</a:t>
            </a:r>
            <a:r>
              <a:rPr lang="en-GB" sz="2000" dirty="0"/>
              <a:t> pays </a:t>
            </a:r>
            <a:r>
              <a:rPr lang="en-GB" sz="2000" dirty="0" err="1"/>
              <a:t>d’origine</a:t>
            </a:r>
            <a:r>
              <a:rPr lang="en-GB" sz="2000" dirty="0"/>
              <a:t>, pour </a:t>
            </a:r>
            <a:r>
              <a:rPr lang="en-GB" sz="2000" dirty="0" err="1"/>
              <a:t>voir</a:t>
            </a:r>
            <a:r>
              <a:rPr lang="en-GB" sz="2000" dirty="0"/>
              <a:t> </a:t>
            </a:r>
            <a:r>
              <a:rPr lang="en-GB" sz="2000" dirty="0" err="1"/>
              <a:t>ce</a:t>
            </a:r>
            <a:r>
              <a:rPr lang="en-GB" sz="2000" dirty="0"/>
              <a:t> </a:t>
            </a:r>
            <a:r>
              <a:rPr lang="en-GB" sz="2000" dirty="0" err="1"/>
              <a:t>que</a:t>
            </a:r>
            <a:r>
              <a:rPr lang="en-GB" sz="2000" dirty="0"/>
              <a:t> </a:t>
            </a:r>
            <a:r>
              <a:rPr lang="en-GB" sz="2000" dirty="0" err="1"/>
              <a:t>c’est</a:t>
            </a:r>
            <a:r>
              <a:rPr lang="en-GB" sz="2000" dirty="0"/>
              <a:t> </a:t>
            </a:r>
            <a:r>
              <a:rPr lang="en-GB" sz="2000" dirty="0" err="1"/>
              <a:t>que</a:t>
            </a:r>
            <a:r>
              <a:rPr lang="en-GB" sz="2000" dirty="0"/>
              <a:t> la </a:t>
            </a:r>
            <a:r>
              <a:rPr lang="en-GB" sz="2000" dirty="0" err="1" smtClean="0"/>
              <a:t>véritable</a:t>
            </a:r>
            <a:r>
              <a:rPr lang="en-GB" sz="2000" dirty="0" smtClean="0"/>
              <a:t> </a:t>
            </a:r>
            <a:r>
              <a:rPr lang="en-GB" sz="2000" dirty="0"/>
              <a:t>misère</a:t>
            </a:r>
            <a:r>
              <a:rPr lang="en-GB" sz="2000" dirty="0" smtClean="0"/>
              <a:t>.’ (</a:t>
            </a:r>
            <a:r>
              <a:rPr lang="en-GB" sz="2000" dirty="0" err="1" smtClean="0"/>
              <a:t>Azouz</a:t>
            </a:r>
            <a:r>
              <a:rPr lang="en-GB" sz="2000" dirty="0" smtClean="0"/>
              <a:t> </a:t>
            </a:r>
            <a:r>
              <a:rPr lang="en-GB" sz="2000" dirty="0" err="1" smtClean="0"/>
              <a:t>Begag</a:t>
            </a:r>
            <a:r>
              <a:rPr lang="en-GB" sz="2000" dirty="0" smtClean="0"/>
              <a:t>, Equal Opportunities Minister, 2005)</a:t>
            </a:r>
          </a:p>
          <a:p>
            <a:r>
              <a:rPr lang="en-GB" sz="2000" dirty="0"/>
              <a:t>‘Si </a:t>
            </a:r>
            <a:r>
              <a:rPr lang="en-GB" sz="2000" dirty="0" err="1"/>
              <a:t>l’on</a:t>
            </a:r>
            <a:r>
              <a:rPr lang="en-GB" sz="2000" dirty="0"/>
              <a:t> </a:t>
            </a:r>
            <a:r>
              <a:rPr lang="en-GB" sz="2000" dirty="0" err="1"/>
              <a:t>n’aime</a:t>
            </a:r>
            <a:r>
              <a:rPr lang="en-GB" sz="2000" dirty="0"/>
              <a:t> pas la </a:t>
            </a:r>
            <a:r>
              <a:rPr lang="en-GB" sz="2000" dirty="0" err="1"/>
              <a:t>République</a:t>
            </a:r>
            <a:r>
              <a:rPr lang="en-GB" sz="2000" dirty="0"/>
              <a:t> </a:t>
            </a:r>
            <a:r>
              <a:rPr lang="en-GB" sz="2000" dirty="0" err="1"/>
              <a:t>française</a:t>
            </a:r>
            <a:r>
              <a:rPr lang="en-GB" sz="2000" dirty="0"/>
              <a:t>, </a:t>
            </a:r>
            <a:r>
              <a:rPr lang="en-GB" sz="2000" dirty="0" err="1"/>
              <a:t>il</a:t>
            </a:r>
            <a:r>
              <a:rPr lang="en-GB" sz="2000" dirty="0"/>
              <a:t> </a:t>
            </a:r>
            <a:r>
              <a:rPr lang="en-GB" sz="2000" dirty="0" err="1"/>
              <a:t>faut</a:t>
            </a:r>
            <a:r>
              <a:rPr lang="en-GB" sz="2000" dirty="0"/>
              <a:t> </a:t>
            </a:r>
            <a:r>
              <a:rPr lang="en-GB" sz="2000" dirty="0" err="1"/>
              <a:t>aller</a:t>
            </a:r>
            <a:r>
              <a:rPr lang="en-GB" sz="2000" dirty="0"/>
              <a:t> </a:t>
            </a:r>
            <a:r>
              <a:rPr lang="en-GB" sz="2000" dirty="0" err="1"/>
              <a:t>ailleurs</a:t>
            </a:r>
            <a:r>
              <a:rPr lang="en-GB" sz="2000" dirty="0" smtClean="0"/>
              <a:t>.’ (Xavier </a:t>
            </a:r>
            <a:r>
              <a:rPr lang="en-GB" sz="2000" dirty="0" err="1" smtClean="0"/>
              <a:t>Darcos</a:t>
            </a:r>
            <a:r>
              <a:rPr lang="en-GB" sz="2000" dirty="0" smtClean="0"/>
              <a:t>, Education Minister, 2003)</a:t>
            </a:r>
          </a:p>
          <a:p>
            <a:r>
              <a:rPr lang="en-GB" sz="2000" dirty="0"/>
              <a:t>‘</a:t>
            </a:r>
            <a:r>
              <a:rPr lang="en-GB" sz="2000" dirty="0" err="1"/>
              <a:t>S’il</a:t>
            </a:r>
            <a:r>
              <a:rPr lang="en-GB" sz="2000" dirty="0"/>
              <a:t> y en a </a:t>
            </a:r>
            <a:r>
              <a:rPr lang="en-GB" sz="2000" dirty="0" err="1"/>
              <a:t>que</a:t>
            </a:r>
            <a:r>
              <a:rPr lang="en-GB" sz="2000" dirty="0"/>
              <a:t> </a:t>
            </a:r>
            <a:r>
              <a:rPr lang="en-GB" sz="2000" dirty="0" err="1"/>
              <a:t>cela</a:t>
            </a:r>
            <a:r>
              <a:rPr lang="en-GB" sz="2000" dirty="0"/>
              <a:t> </a:t>
            </a:r>
            <a:r>
              <a:rPr lang="en-GB" sz="2000" dirty="0" err="1"/>
              <a:t>gêne</a:t>
            </a:r>
            <a:r>
              <a:rPr lang="en-GB" sz="2000" dirty="0"/>
              <a:t> d’être en France, </a:t>
            </a:r>
            <a:r>
              <a:rPr lang="en-GB" sz="2000" dirty="0" err="1"/>
              <a:t>qu’ils</a:t>
            </a:r>
            <a:r>
              <a:rPr lang="en-GB" sz="2000" dirty="0"/>
              <a:t> ne se </a:t>
            </a:r>
            <a:r>
              <a:rPr lang="en-GB" sz="2000" dirty="0" err="1"/>
              <a:t>gênent</a:t>
            </a:r>
            <a:r>
              <a:rPr lang="en-GB" sz="2000" dirty="0"/>
              <a:t> pas pour quitter un pays </a:t>
            </a:r>
            <a:r>
              <a:rPr lang="en-GB" sz="2000" dirty="0" err="1"/>
              <a:t>qu’ils</a:t>
            </a:r>
            <a:r>
              <a:rPr lang="en-GB" sz="2000" dirty="0"/>
              <a:t> </a:t>
            </a:r>
            <a:r>
              <a:rPr lang="en-GB" sz="2000" dirty="0" err="1"/>
              <a:t>n’aiment</a:t>
            </a:r>
            <a:r>
              <a:rPr lang="en-GB" sz="2000" dirty="0"/>
              <a:t> pas</a:t>
            </a:r>
            <a:r>
              <a:rPr lang="en-GB" sz="2000" dirty="0" smtClean="0"/>
              <a:t>!’ (Nicolas Sarkozy)</a:t>
            </a:r>
          </a:p>
          <a:p>
            <a:r>
              <a:rPr lang="en-GB" sz="2000" dirty="0"/>
              <a:t>‘La France, on </a:t>
            </a:r>
            <a:r>
              <a:rPr lang="en-GB" sz="2000" dirty="0" err="1"/>
              <a:t>l’aime</a:t>
            </a:r>
            <a:r>
              <a:rPr lang="en-GB" sz="2000" dirty="0"/>
              <a:t> </a:t>
            </a:r>
            <a:r>
              <a:rPr lang="en-GB" sz="2000" dirty="0" err="1"/>
              <a:t>ou</a:t>
            </a:r>
            <a:r>
              <a:rPr lang="en-GB" sz="2000" dirty="0"/>
              <a:t> on la </a:t>
            </a:r>
            <a:r>
              <a:rPr lang="en-GB" sz="2000" dirty="0" err="1"/>
              <a:t>quitte</a:t>
            </a:r>
            <a:r>
              <a:rPr lang="en-GB" sz="2000" dirty="0" smtClean="0"/>
              <a:t>.’ (Jean-Marie Le Pen)</a:t>
            </a:r>
          </a:p>
          <a:p>
            <a:pPr marL="0" indent="0">
              <a:buNone/>
            </a:pPr>
            <a:endParaRPr lang="en-GB" sz="2000" dirty="0"/>
          </a:p>
          <a:p>
            <a:pPr marL="0" indent="0">
              <a:buNone/>
            </a:pPr>
            <a:r>
              <a:rPr lang="en-GB" sz="2000" dirty="0" smtClean="0"/>
              <a:t>- All quoted in </a:t>
            </a:r>
            <a:r>
              <a:rPr lang="en-GB" sz="2000" dirty="0" err="1" smtClean="0"/>
              <a:t>Riad</a:t>
            </a:r>
            <a:r>
              <a:rPr lang="en-GB" sz="2000" dirty="0" smtClean="0"/>
              <a:t>, ‘Un </a:t>
            </a:r>
            <a:r>
              <a:rPr lang="en-GB" sz="2000" dirty="0" err="1" smtClean="0"/>
              <a:t>truc</a:t>
            </a:r>
            <a:r>
              <a:rPr lang="en-GB" sz="2000" dirty="0" smtClean="0"/>
              <a:t> de </a:t>
            </a:r>
            <a:r>
              <a:rPr lang="en-GB" sz="2000" dirty="0" err="1" smtClean="0"/>
              <a:t>malade</a:t>
            </a:r>
            <a:r>
              <a:rPr lang="en-GB" sz="2000" dirty="0" smtClean="0"/>
              <a:t>’</a:t>
            </a:r>
            <a:endParaRPr lang="en-GB" sz="2000" dirty="0"/>
          </a:p>
          <a:p>
            <a:endParaRPr lang="en-GB" sz="2000" dirty="0"/>
          </a:p>
        </p:txBody>
      </p:sp>
    </p:spTree>
    <p:extLst>
      <p:ext uri="{BB962C8B-B14F-4D97-AF65-F5344CB8AC3E}">
        <p14:creationId xmlns:p14="http://schemas.microsoft.com/office/powerpoint/2010/main" val="3597524530"/>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5576" y="692696"/>
            <a:ext cx="2008436" cy="2730502"/>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31640" y="4149080"/>
            <a:ext cx="2525461" cy="2474952"/>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211960" y="1124744"/>
            <a:ext cx="3718085" cy="3659068"/>
          </a:xfrm>
          <a:prstGeom prst="rect">
            <a:avLst/>
          </a:prstGeom>
        </p:spPr>
      </p:pic>
    </p:spTree>
    <p:extLst>
      <p:ext uri="{BB962C8B-B14F-4D97-AF65-F5344CB8AC3E}">
        <p14:creationId xmlns:p14="http://schemas.microsoft.com/office/powerpoint/2010/main" val="1408179064"/>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09775" y="1990725"/>
            <a:ext cx="5124450" cy="2876550"/>
          </a:xfrm>
          <a:prstGeom prst="rect">
            <a:avLst/>
          </a:prstGeom>
        </p:spPr>
      </p:pic>
    </p:spTree>
    <p:extLst>
      <p:ext uri="{BB962C8B-B14F-4D97-AF65-F5344CB8AC3E}">
        <p14:creationId xmlns:p14="http://schemas.microsoft.com/office/powerpoint/2010/main" val="2178472526"/>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27584" y="646406"/>
            <a:ext cx="2027486" cy="2027486"/>
          </a:xfrm>
          <a:prstGeom prst="rect">
            <a:avLst/>
          </a:prstGeom>
        </p:spPr>
      </p:pic>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39952" y="646406"/>
            <a:ext cx="3168352" cy="2153039"/>
          </a:xfrm>
          <a:prstGeom prst="rect">
            <a:avLst/>
          </a:prstGeom>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27584" y="3284984"/>
            <a:ext cx="2519164" cy="3087211"/>
          </a:xfrm>
          <a:prstGeom prst="rect">
            <a:avLst/>
          </a:prstGeom>
        </p:spPr>
      </p:pic>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427984" y="3284984"/>
            <a:ext cx="2969158" cy="3013695"/>
          </a:xfrm>
          <a:prstGeom prst="rect">
            <a:avLst/>
          </a:prstGeom>
        </p:spPr>
      </p:pic>
    </p:spTree>
    <p:extLst>
      <p:ext uri="{BB962C8B-B14F-4D97-AF65-F5344CB8AC3E}">
        <p14:creationId xmlns:p14="http://schemas.microsoft.com/office/powerpoint/2010/main" val="1673725736"/>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4223509054"/>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pPr marL="0" indent="0">
              <a:buNone/>
            </a:pPr>
            <a:r>
              <a:rPr lang="en-GB" dirty="0"/>
              <a:t>‘je </a:t>
            </a:r>
            <a:r>
              <a:rPr lang="en-GB" dirty="0" err="1"/>
              <a:t>vivais</a:t>
            </a:r>
            <a:r>
              <a:rPr lang="en-GB" dirty="0"/>
              <a:t> </a:t>
            </a:r>
            <a:r>
              <a:rPr lang="en-GB" dirty="0" err="1"/>
              <a:t>constamment</a:t>
            </a:r>
            <a:r>
              <a:rPr lang="en-GB" dirty="0"/>
              <a:t> </a:t>
            </a:r>
            <a:r>
              <a:rPr lang="en-GB" dirty="0" err="1"/>
              <a:t>comme</a:t>
            </a:r>
            <a:r>
              <a:rPr lang="en-GB" dirty="0"/>
              <a:t> </a:t>
            </a:r>
            <a:r>
              <a:rPr lang="en-GB" dirty="0" err="1"/>
              <a:t>l’envers</a:t>
            </a:r>
            <a:r>
              <a:rPr lang="en-GB" dirty="0"/>
              <a:t> de </a:t>
            </a:r>
            <a:r>
              <a:rPr lang="en-GB" dirty="0" err="1"/>
              <a:t>moi-même</a:t>
            </a:r>
            <a:r>
              <a:rPr lang="en-GB" dirty="0"/>
              <a:t>, </a:t>
            </a:r>
            <a:r>
              <a:rPr lang="en-GB" dirty="0" err="1"/>
              <a:t>rencontre</a:t>
            </a:r>
            <a:r>
              <a:rPr lang="en-GB" dirty="0"/>
              <a:t> et frontier de </a:t>
            </a:r>
            <a:r>
              <a:rPr lang="en-GB" dirty="0" err="1"/>
              <a:t>deux</a:t>
            </a:r>
            <a:r>
              <a:rPr lang="en-GB" dirty="0"/>
              <a:t> </a:t>
            </a:r>
            <a:r>
              <a:rPr lang="en-GB" dirty="0" err="1"/>
              <a:t>univers</a:t>
            </a:r>
            <a:r>
              <a:rPr lang="en-GB" dirty="0"/>
              <a:t> </a:t>
            </a:r>
            <a:r>
              <a:rPr lang="en-GB" dirty="0" err="1"/>
              <a:t>que</a:t>
            </a:r>
            <a:r>
              <a:rPr lang="en-GB" dirty="0"/>
              <a:t> tout oppose […] je </a:t>
            </a:r>
            <a:r>
              <a:rPr lang="en-GB" dirty="0" err="1"/>
              <a:t>continuais</a:t>
            </a:r>
            <a:r>
              <a:rPr lang="en-GB" dirty="0"/>
              <a:t> à </a:t>
            </a:r>
            <a:r>
              <a:rPr lang="en-GB" dirty="0" err="1"/>
              <a:t>écarteler</a:t>
            </a:r>
            <a:r>
              <a:rPr lang="en-GB" dirty="0"/>
              <a:t> </a:t>
            </a:r>
            <a:r>
              <a:rPr lang="en-GB" dirty="0" err="1"/>
              <a:t>mon</a:t>
            </a:r>
            <a:r>
              <a:rPr lang="en-GB" dirty="0"/>
              <a:t> ego en </a:t>
            </a:r>
            <a:r>
              <a:rPr lang="en-GB" dirty="0" err="1"/>
              <a:t>essayant</a:t>
            </a:r>
            <a:r>
              <a:rPr lang="en-GB" dirty="0"/>
              <a:t> </a:t>
            </a:r>
            <a:r>
              <a:rPr lang="en-GB" dirty="0" err="1"/>
              <a:t>d’évoluer</a:t>
            </a:r>
            <a:r>
              <a:rPr lang="en-GB" dirty="0"/>
              <a:t> </a:t>
            </a:r>
            <a:r>
              <a:rPr lang="en-GB" dirty="0" err="1"/>
              <a:t>simultanément</a:t>
            </a:r>
            <a:r>
              <a:rPr lang="en-GB" dirty="0"/>
              <a:t> </a:t>
            </a:r>
            <a:r>
              <a:rPr lang="en-GB" dirty="0" err="1"/>
              <a:t>sur</a:t>
            </a:r>
            <a:r>
              <a:rPr lang="en-GB" dirty="0"/>
              <a:t> </a:t>
            </a:r>
            <a:r>
              <a:rPr lang="en-GB" dirty="0" err="1"/>
              <a:t>deux</a:t>
            </a:r>
            <a:r>
              <a:rPr lang="en-GB" dirty="0"/>
              <a:t> </a:t>
            </a:r>
            <a:r>
              <a:rPr lang="en-GB" dirty="0" err="1"/>
              <a:t>hiérarchies</a:t>
            </a:r>
            <a:r>
              <a:rPr lang="en-GB" dirty="0"/>
              <a:t> inverses de </a:t>
            </a:r>
            <a:r>
              <a:rPr lang="en-GB" dirty="0" err="1"/>
              <a:t>valeurs</a:t>
            </a:r>
            <a:r>
              <a:rPr lang="en-GB" dirty="0"/>
              <a:t>’ </a:t>
            </a:r>
            <a:endParaRPr lang="en-GB" dirty="0" smtClean="0"/>
          </a:p>
          <a:p>
            <a:pPr marL="0" indent="0">
              <a:buNone/>
            </a:pPr>
            <a:endParaRPr lang="en-GB" dirty="0"/>
          </a:p>
          <a:p>
            <a:pPr marL="0" indent="0">
              <a:buNone/>
            </a:pPr>
            <a:r>
              <a:rPr lang="en-GB" dirty="0" smtClean="0"/>
              <a:t>- </a:t>
            </a:r>
            <a:r>
              <a:rPr lang="en-GB" dirty="0" err="1" smtClean="0"/>
              <a:t>Abd</a:t>
            </a:r>
            <a:r>
              <a:rPr lang="en-GB" dirty="0" smtClean="0"/>
              <a:t> Al Malik, </a:t>
            </a:r>
            <a:r>
              <a:rPr lang="en-GB" i="1" dirty="0" err="1" smtClean="0"/>
              <a:t>Qu’Allah</a:t>
            </a:r>
            <a:r>
              <a:rPr lang="en-GB" i="1" dirty="0" smtClean="0"/>
              <a:t> </a:t>
            </a:r>
            <a:r>
              <a:rPr lang="en-GB" i="1" dirty="0" err="1"/>
              <a:t>bénisse</a:t>
            </a:r>
            <a:r>
              <a:rPr lang="en-GB" i="1" dirty="0"/>
              <a:t> la </a:t>
            </a:r>
            <a:r>
              <a:rPr lang="en-GB" i="1" dirty="0" smtClean="0"/>
              <a:t>France!</a:t>
            </a:r>
            <a:r>
              <a:rPr lang="en-GB" dirty="0"/>
              <a:t> </a:t>
            </a:r>
            <a:r>
              <a:rPr lang="en-GB" dirty="0" smtClean="0"/>
              <a:t>(Paris: </a:t>
            </a:r>
            <a:r>
              <a:rPr lang="en-GB" dirty="0" err="1" smtClean="0"/>
              <a:t>Albin</a:t>
            </a:r>
            <a:r>
              <a:rPr lang="en-GB" dirty="0" smtClean="0"/>
              <a:t> Michel, 2004), 32.</a:t>
            </a:r>
            <a:endParaRPr lang="en-GB" dirty="0"/>
          </a:p>
          <a:p>
            <a:endParaRPr lang="en-GB" dirty="0"/>
          </a:p>
        </p:txBody>
      </p:sp>
    </p:spTree>
    <p:extLst>
      <p:ext uri="{BB962C8B-B14F-4D97-AF65-F5344CB8AC3E}">
        <p14:creationId xmlns:p14="http://schemas.microsoft.com/office/powerpoint/2010/main" val="212991046"/>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03648" y="412766"/>
            <a:ext cx="2506588" cy="3133235"/>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19086" y="322394"/>
            <a:ext cx="2042131" cy="2940669"/>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403648" y="3821652"/>
            <a:ext cx="2473726" cy="2769096"/>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170985" y="3861047"/>
            <a:ext cx="1805575" cy="2690307"/>
          </a:xfrm>
          <a:prstGeom prst="rect">
            <a:avLst/>
          </a:prstGeom>
        </p:spPr>
      </p:pic>
    </p:spTree>
    <p:extLst>
      <p:ext uri="{BB962C8B-B14F-4D97-AF65-F5344CB8AC3E}">
        <p14:creationId xmlns:p14="http://schemas.microsoft.com/office/powerpoint/2010/main" val="3216069877"/>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90750" y="1347787"/>
            <a:ext cx="4762500" cy="4162425"/>
          </a:xfrm>
          <a:prstGeom prst="rect">
            <a:avLst/>
          </a:prstGeom>
          <a:solidFill>
            <a:srgbClr val="000000">
              <a:shade val="95000"/>
            </a:srgbClr>
          </a:solidFill>
          <a:ln w="444500" cap="sq">
            <a:solidFill>
              <a:srgbClr val="000000"/>
            </a:solidFill>
            <a:miter lim="800000"/>
          </a:ln>
          <a:effectLst>
            <a:outerShdw blurRad="254000" dist="190500" dir="2700000" sy="90000" algn="bl" rotWithShape="0">
              <a:srgbClr val="000000">
                <a:alpha val="40000"/>
              </a:srgbClr>
            </a:outerShdw>
          </a:effectLst>
        </p:spPr>
      </p:pic>
    </p:spTree>
    <p:extLst>
      <p:ext uri="{BB962C8B-B14F-4D97-AF65-F5344CB8AC3E}">
        <p14:creationId xmlns:p14="http://schemas.microsoft.com/office/powerpoint/2010/main" val="680649548"/>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5" name="Content Placeholder 4"/>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1043608" y="1268760"/>
            <a:ext cx="2809875" cy="4524375"/>
          </a:xfrm>
        </p:spPr>
      </p:pic>
      <p:pic>
        <p:nvPicPr>
          <p:cNvPr id="6" name="Content Placeholder 5"/>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4860032" y="1340768"/>
            <a:ext cx="2808312" cy="4610661"/>
          </a:xfrm>
        </p:spPr>
      </p:pic>
    </p:spTree>
    <p:extLst>
      <p:ext uri="{BB962C8B-B14F-4D97-AF65-F5344CB8AC3E}">
        <p14:creationId xmlns:p14="http://schemas.microsoft.com/office/powerpoint/2010/main" val="1285347086"/>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201</TotalTime>
  <Words>573</Words>
  <Application>Microsoft Macintosh PowerPoint</Application>
  <PresentationFormat>On-screen Show (4:3)</PresentationFormat>
  <Paragraphs>43</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Abd Al Malik – lecture 2</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Abd Al Malik – awards </vt:lpstr>
      <vt:lpstr>PowerPoint Presentation</vt:lpstr>
      <vt:lpstr>Abd Al Malik and Jacques Brel</vt:lpstr>
      <vt:lpstr>Criticisms of Abd Al Malik</vt:lpstr>
      <vt:lpstr>Malik</vt:lpstr>
      <vt:lpstr>More criticisms of Abd Al Malik</vt:lpstr>
      <vt:lpstr>Still more criticisms of Abd Al Malik</vt:lpstr>
    </vt:vector>
  </TitlesOfParts>
  <Company>University of Warwick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Abd Al Malik – lecture 2</dc:title>
  <dc:creator>IT Services</dc:creator>
  <cp:lastModifiedBy>Catherine Hampton</cp:lastModifiedBy>
  <cp:revision>15</cp:revision>
  <dcterms:created xsi:type="dcterms:W3CDTF">2011-05-25T14:12:54Z</dcterms:created>
  <dcterms:modified xsi:type="dcterms:W3CDTF">2015-01-22T15:32:07Z</dcterms:modified>
</cp:coreProperties>
</file>