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7" r:id="rId4"/>
    <p:sldId id="278" r:id="rId5"/>
    <p:sldId id="279" r:id="rId6"/>
    <p:sldId id="280" r:id="rId7"/>
    <p:sldId id="281" r:id="rId8"/>
    <p:sldId id="282" r:id="rId9"/>
    <p:sldId id="283" r:id="rId10"/>
    <p:sldId id="284" r:id="rId11"/>
    <p:sldId id="285" r:id="rId12"/>
    <p:sldId id="286" r:id="rId13"/>
    <p:sldId id="287" r:id="rId14"/>
    <p:sldId id="275" r:id="rId15"/>
    <p:sldId id="276" r:id="rId16"/>
    <p:sldId id="288" r:id="rId17"/>
    <p:sldId id="289" r:id="rId18"/>
    <p:sldId id="290" r:id="rId19"/>
    <p:sldId id="291"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5" d="100"/>
          <a:sy n="65" d="100"/>
        </p:scale>
        <p:origin x="-133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F98583E-658A-6C4D-96AD-3E0404B55988}" type="datetimeFigureOut">
              <a:rPr lang="en-US" smtClean="0"/>
              <a:t>03/03/2013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F98583E-658A-6C4D-96AD-3E0404B55988}" type="datetimeFigureOut">
              <a:rPr lang="en-US" smtClean="0"/>
              <a:t>03/03/2013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F98583E-658A-6C4D-96AD-3E0404B55988}" type="datetimeFigureOut">
              <a:rPr lang="en-US" smtClean="0"/>
              <a:t>03/03/2013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F98583E-658A-6C4D-96AD-3E0404B55988}" type="datetimeFigureOut">
              <a:rPr lang="en-US" smtClean="0"/>
              <a:t>03/03/2013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F98583E-658A-6C4D-96AD-3E0404B55988}" type="datetimeFigureOut">
              <a:rPr lang="en-US" smtClean="0"/>
              <a:t>03/03/2013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F98583E-658A-6C4D-96AD-3E0404B55988}" type="datetimeFigureOut">
              <a:rPr lang="en-US" smtClean="0"/>
              <a:t>03/03/2013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F98583E-658A-6C4D-96AD-3E0404B55988}" type="datetimeFigureOut">
              <a:rPr lang="en-US" smtClean="0"/>
              <a:t>03/03/2013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F98583E-658A-6C4D-96AD-3E0404B55988}" type="datetimeFigureOut">
              <a:rPr lang="en-US" smtClean="0"/>
              <a:t>03/03/2013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98583E-658A-6C4D-96AD-3E0404B55988}" type="datetimeFigureOut">
              <a:rPr lang="en-US" smtClean="0"/>
              <a:t>03/03/2013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F98583E-658A-6C4D-96AD-3E0404B55988}" type="datetimeFigureOut">
              <a:rPr lang="en-US" smtClean="0"/>
              <a:t>03/03/2013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F98583E-658A-6C4D-96AD-3E0404B55988}" type="datetimeFigureOut">
              <a:rPr lang="en-US" smtClean="0"/>
              <a:t>03/03/2013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98583E-658A-6C4D-96AD-3E0404B55988}" type="datetimeFigureOut">
              <a:rPr lang="en-US" smtClean="0"/>
              <a:t>03/03/2013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4F8E76-7F7E-3643-BF80-C86DA73CBB5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Gender and Sexuality</a:t>
            </a:r>
            <a:endParaRPr lang="en-US" dirty="0"/>
          </a:p>
        </p:txBody>
      </p:sp>
      <p:sp>
        <p:nvSpPr>
          <p:cNvPr id="3" name="Subtitle 2"/>
          <p:cNvSpPr>
            <a:spLocks noGrp="1"/>
          </p:cNvSpPr>
          <p:nvPr>
            <p:ph type="subTitle" idx="1"/>
          </p:nvPr>
        </p:nvSpPr>
        <p:spPr/>
        <p:txBody>
          <a:bodyPr/>
          <a:lstStyle/>
          <a:p>
            <a:r>
              <a:rPr lang="en-US" dirty="0" err="1" smtClean="0"/>
              <a:t>Dr</a:t>
            </a:r>
            <a:r>
              <a:rPr lang="en-US" dirty="0" smtClean="0"/>
              <a:t> Susannah Wilson</a:t>
            </a:r>
          </a:p>
          <a:p>
            <a:r>
              <a:rPr lang="en-US" dirty="0" err="1" smtClean="0"/>
              <a:t>s.m.wilson@warwick.ac.uk</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10618" y="439694"/>
            <a:ext cx="8182277" cy="6001642"/>
          </a:xfrm>
          <a:prstGeom prst="rect">
            <a:avLst/>
          </a:prstGeom>
        </p:spPr>
        <p:txBody>
          <a:bodyPr wrap="square">
            <a:spAutoFit/>
          </a:bodyPr>
          <a:lstStyle/>
          <a:p>
            <a:r>
              <a:rPr lang="en-GB" sz="2400" dirty="0" smtClean="0"/>
              <a:t>Well</a:t>
            </a:r>
            <a:r>
              <a:rPr lang="en-GB" sz="2400" dirty="0"/>
              <a:t>, what if we accept Turner’s assertion that “Cancer” has travelled from banned took to spiritual classic that tells us “who we are”? A reasonable objection is that “we” cannot include women, unless a woman is comfortable with her identity as a half-witted “piece of tail.”</a:t>
            </a:r>
          </a:p>
          <a:p>
            <a:r>
              <a:rPr lang="en-GB" sz="2400" dirty="0"/>
              <a:t>[…]</a:t>
            </a:r>
          </a:p>
          <a:p>
            <a:r>
              <a:rPr lang="en-GB" sz="2400" dirty="0"/>
              <a:t>There is beauty as well as hatred in “Cancer,” and it deserves its place on the shelf. Yet the question </a:t>
            </a:r>
            <a:r>
              <a:rPr lang="en-GB" sz="2400" dirty="0" smtClean="0"/>
              <a:t>it </a:t>
            </a:r>
            <a:r>
              <a:rPr lang="en-GB" sz="2400" dirty="0"/>
              <a:t>poses was stupidly buried under censorship in the 1930s, and gleefully swept aside in the permissiveness of the 1960s. Kate Millett asked the question in the 1970s, but the effort to ignore it is prodigious. A new round of mythmaking is ignoring it once more. The question is not art versus pornography or sexuality versus censorship or any question about achievement. The question is: Why do men revel in the degradation of women</a:t>
            </a:r>
            <a:r>
              <a:rPr lang="en-GB" sz="2400" dirty="0" smtClean="0"/>
              <a:t>?</a:t>
            </a:r>
            <a:endParaRPr lang="en-GB" sz="2400" dirty="0"/>
          </a:p>
          <a:p>
            <a:pPr algn="r"/>
            <a:r>
              <a:rPr lang="en-GB" sz="2400" dirty="0" smtClean="0"/>
              <a:t>(</a:t>
            </a:r>
            <a:r>
              <a:rPr lang="en-GB" sz="2400" dirty="0" err="1" smtClean="0"/>
              <a:t>Winterson</a:t>
            </a:r>
            <a:r>
              <a:rPr lang="en-GB" sz="2400" dirty="0" smtClean="0"/>
              <a:t>)</a:t>
            </a:r>
            <a:endParaRPr lang="en-GB" sz="2400" dirty="0"/>
          </a:p>
        </p:txBody>
      </p:sp>
    </p:spTree>
    <p:extLst>
      <p:ext uri="{BB962C8B-B14F-4D97-AF65-F5344CB8AC3E}">
        <p14:creationId xmlns:p14="http://schemas.microsoft.com/office/powerpoint/2010/main" val="137287508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‘Feminism(s) of difference’</a:t>
            </a:r>
            <a:endParaRPr lang="en-US" dirty="0"/>
          </a:p>
        </p:txBody>
      </p:sp>
      <p:sp>
        <p:nvSpPr>
          <p:cNvPr id="3" name="Content Placeholder 2"/>
          <p:cNvSpPr>
            <a:spLocks noGrp="1"/>
          </p:cNvSpPr>
          <p:nvPr>
            <p:ph idx="1"/>
          </p:nvPr>
        </p:nvSpPr>
        <p:spPr/>
        <p:txBody>
          <a:bodyPr/>
          <a:lstStyle/>
          <a:p>
            <a:r>
              <a:rPr lang="en-US" dirty="0" smtClean="0"/>
              <a:t>Luce </a:t>
            </a:r>
            <a:r>
              <a:rPr lang="en-US" dirty="0" err="1" smtClean="0"/>
              <a:t>Irigaray</a:t>
            </a:r>
            <a:r>
              <a:rPr lang="en-US" dirty="0" smtClean="0"/>
              <a:t>, </a:t>
            </a:r>
            <a:r>
              <a:rPr lang="en-US" i="1" dirty="0" smtClean="0"/>
              <a:t>Speculum de </a:t>
            </a:r>
            <a:r>
              <a:rPr lang="en-US" i="1" dirty="0" err="1" smtClean="0"/>
              <a:t>l’autre</a:t>
            </a:r>
            <a:r>
              <a:rPr lang="en-US" i="1" dirty="0" smtClean="0"/>
              <a:t> femme</a:t>
            </a:r>
            <a:r>
              <a:rPr lang="en-US" dirty="0" smtClean="0"/>
              <a:t> (1974)</a:t>
            </a:r>
          </a:p>
          <a:p>
            <a:r>
              <a:rPr lang="en-US" dirty="0" err="1" smtClean="0"/>
              <a:t>Shoshana</a:t>
            </a:r>
            <a:r>
              <a:rPr lang="en-US" dirty="0" smtClean="0"/>
              <a:t> </a:t>
            </a:r>
            <a:r>
              <a:rPr lang="en-US" dirty="0" err="1" smtClean="0"/>
              <a:t>Felman</a:t>
            </a:r>
            <a:r>
              <a:rPr lang="en-US" dirty="0" smtClean="0"/>
              <a:t>, Yale University</a:t>
            </a:r>
          </a:p>
          <a:p>
            <a:r>
              <a:rPr lang="en-US" dirty="0" smtClean="0"/>
              <a:t>‘Women and Madness: The Critical </a:t>
            </a:r>
            <a:r>
              <a:rPr lang="en-US" dirty="0" err="1" smtClean="0"/>
              <a:t>Phallacy</a:t>
            </a:r>
            <a:r>
              <a:rPr lang="en-US" dirty="0" smtClean="0"/>
              <a:t>’ (1974) </a:t>
            </a:r>
          </a:p>
          <a:p>
            <a:r>
              <a:rPr lang="en-US" dirty="0" smtClean="0"/>
              <a:t>Originally published in journal </a:t>
            </a:r>
            <a:r>
              <a:rPr lang="en-US" i="1" dirty="0" smtClean="0"/>
              <a:t>Diacritics</a:t>
            </a:r>
            <a:r>
              <a:rPr lang="en-US" dirty="0"/>
              <a:t> </a:t>
            </a:r>
            <a:r>
              <a:rPr lang="en-US" dirty="0" smtClean="0"/>
              <a:t>and widely re-printed since</a:t>
            </a:r>
          </a:p>
          <a:p>
            <a:r>
              <a:rPr lang="en-US" dirty="0" smtClean="0"/>
              <a:t>Analyses Balzac’s short novel, </a:t>
            </a:r>
            <a:r>
              <a:rPr lang="en-US" i="1" dirty="0" smtClean="0"/>
              <a:t>Adieu</a:t>
            </a:r>
            <a:r>
              <a:rPr lang="en-US" dirty="0" smtClean="0"/>
              <a:t> (1830)</a:t>
            </a:r>
          </a:p>
        </p:txBody>
      </p:sp>
    </p:spTree>
    <p:extLst>
      <p:ext uri="{BB962C8B-B14F-4D97-AF65-F5344CB8AC3E}">
        <p14:creationId xmlns:p14="http://schemas.microsoft.com/office/powerpoint/2010/main" val="346056595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Lesbian/gay criticism</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It is obvious that not all literary criticism written by women is feminist; that not all books about women writers are feminist; that feminist writing need not be by women, and that feminist criticism is not directed exclusively at a female readership. Likewise, books about gay writers, or by gay critics, are not necessarily part of lesbian and gay studies, nor are books that are part of this field directed solely at a gay readership or relevant only to gay sexuality.</a:t>
            </a:r>
            <a:endParaRPr lang="en-GB" dirty="0"/>
          </a:p>
          <a:p>
            <a:pPr marL="0" indent="0" algn="r">
              <a:buNone/>
            </a:pPr>
            <a:endParaRPr lang="en-US" sz="2200" dirty="0" smtClean="0"/>
          </a:p>
          <a:p>
            <a:pPr marL="0" indent="0" algn="r">
              <a:buNone/>
            </a:pPr>
            <a:r>
              <a:rPr lang="en-US" sz="2200" dirty="0" smtClean="0"/>
              <a:t>From </a:t>
            </a:r>
            <a:r>
              <a:rPr lang="en-US" sz="2200" dirty="0"/>
              <a:t>Peter Barry, </a:t>
            </a:r>
            <a:r>
              <a:rPr lang="en-US" sz="2200" i="1" dirty="0"/>
              <a:t>Beginning Theory</a:t>
            </a:r>
            <a:r>
              <a:rPr lang="en-US" sz="2200" dirty="0"/>
              <a:t> (2002)</a:t>
            </a:r>
            <a:endParaRPr lang="en-GB" sz="2200" dirty="0"/>
          </a:p>
          <a:p>
            <a:pPr marL="0" indent="0">
              <a:buNone/>
            </a:pPr>
            <a:endParaRPr lang="en-US" sz="2200" dirty="0"/>
          </a:p>
        </p:txBody>
      </p:sp>
    </p:spTree>
    <p:extLst>
      <p:ext uri="{BB962C8B-B14F-4D97-AF65-F5344CB8AC3E}">
        <p14:creationId xmlns:p14="http://schemas.microsoft.com/office/powerpoint/2010/main" val="235814539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Heteronormativity</a:t>
            </a:r>
            <a:endParaRPr lang="en-US" dirty="0"/>
          </a:p>
        </p:txBody>
      </p:sp>
      <p:sp>
        <p:nvSpPr>
          <p:cNvPr id="3" name="Content Placeholder 2"/>
          <p:cNvSpPr>
            <a:spLocks noGrp="1"/>
          </p:cNvSpPr>
          <p:nvPr>
            <p:ph idx="1"/>
          </p:nvPr>
        </p:nvSpPr>
        <p:spPr/>
        <p:txBody>
          <a:bodyPr>
            <a:normAutofit/>
          </a:bodyPr>
          <a:lstStyle/>
          <a:p>
            <a:pPr marL="0" indent="0">
              <a:buNone/>
            </a:pPr>
            <a:r>
              <a:rPr lang="en-US" sz="3600" dirty="0" smtClean="0"/>
              <a:t>The idea that to be ‘normal’ a person should experience a close match between their biological sex, gender identity, sexuality (i.e. attraction to the opposite sex), and gender role.</a:t>
            </a:r>
            <a:endParaRPr lang="en-US" sz="3600" dirty="0"/>
          </a:p>
        </p:txBody>
      </p:sp>
    </p:spTree>
    <p:extLst>
      <p:ext uri="{BB962C8B-B14F-4D97-AF65-F5344CB8AC3E}">
        <p14:creationId xmlns:p14="http://schemas.microsoft.com/office/powerpoint/2010/main" val="177903770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‘Normal Guy’</a:t>
            </a:r>
            <a:endParaRPr lang="en-US" dirty="0"/>
          </a:p>
        </p:txBody>
      </p:sp>
      <p:pic>
        <p:nvPicPr>
          <p:cNvPr id="6" name="Content Placeholder 5" descr="1950-the-men.jpg"/>
          <p:cNvPicPr>
            <a:picLocks noGrp="1" noChangeAspect="1"/>
          </p:cNvPicPr>
          <p:nvPr>
            <p:ph idx="1"/>
          </p:nvPr>
        </p:nvPicPr>
        <p:blipFill rotWithShape="1">
          <a:blip r:embed="rId2">
            <a:extLst>
              <a:ext uri="{28A0092B-C50C-407E-A947-70E740481C1C}">
                <a14:useLocalDpi xmlns:a14="http://schemas.microsoft.com/office/drawing/2010/main" val="0"/>
              </a:ext>
            </a:extLst>
          </a:blip>
          <a:srcRect l="7534" b="1586"/>
          <a:stretch/>
        </p:blipFill>
        <p:spPr>
          <a:xfrm>
            <a:off x="2169729" y="1417638"/>
            <a:ext cx="4421990" cy="3400354"/>
          </a:xfrm>
        </p:spPr>
      </p:pic>
      <p:sp>
        <p:nvSpPr>
          <p:cNvPr id="7" name="TextBox 6"/>
          <p:cNvSpPr txBox="1"/>
          <p:nvPr/>
        </p:nvSpPr>
        <p:spPr>
          <a:xfrm>
            <a:off x="1985062" y="5288677"/>
            <a:ext cx="4831739" cy="646331"/>
          </a:xfrm>
          <a:prstGeom prst="rect">
            <a:avLst/>
          </a:prstGeom>
          <a:noFill/>
        </p:spPr>
        <p:txBody>
          <a:bodyPr wrap="square" rtlCol="0">
            <a:spAutoFit/>
          </a:bodyPr>
          <a:lstStyle/>
          <a:p>
            <a:r>
              <a:rPr lang="en-US" dirty="0" smtClean="0"/>
              <a:t>Male, heterosexual, masculine, assertive, breadwinner, etc.</a:t>
            </a:r>
            <a:endParaRPr lang="en-US" dirty="0"/>
          </a:p>
        </p:txBody>
      </p:sp>
    </p:spTree>
    <p:extLst>
      <p:ext uri="{BB962C8B-B14F-4D97-AF65-F5344CB8AC3E}">
        <p14:creationId xmlns:p14="http://schemas.microsoft.com/office/powerpoint/2010/main" val="345043943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Woman’</a:t>
            </a:r>
            <a:endParaRPr lang="en-US" dirty="0"/>
          </a:p>
        </p:txBody>
      </p:sp>
      <p:pic>
        <p:nvPicPr>
          <p:cNvPr id="4" name="Content Placeholder 3" descr="5632375739_81b7c8137e.jpg"/>
          <p:cNvPicPr>
            <a:picLocks noGrp="1" noChangeAspect="1"/>
          </p:cNvPicPr>
          <p:nvPr>
            <p:ph idx="1"/>
          </p:nvPr>
        </p:nvPicPr>
        <p:blipFill rotWithShape="1">
          <a:blip r:embed="rId2">
            <a:extLst>
              <a:ext uri="{28A0092B-C50C-407E-A947-70E740481C1C}">
                <a14:useLocalDpi xmlns:a14="http://schemas.microsoft.com/office/drawing/2010/main" val="0"/>
              </a:ext>
            </a:extLst>
          </a:blip>
          <a:srcRect t="-2007" b="10016"/>
          <a:stretch/>
        </p:blipFill>
        <p:spPr>
          <a:xfrm>
            <a:off x="2122212" y="1148905"/>
            <a:ext cx="4903595" cy="4589873"/>
          </a:xfrm>
        </p:spPr>
      </p:pic>
      <p:sp>
        <p:nvSpPr>
          <p:cNvPr id="5" name="TextBox 4"/>
          <p:cNvSpPr txBox="1"/>
          <p:nvPr/>
        </p:nvSpPr>
        <p:spPr>
          <a:xfrm>
            <a:off x="2138290" y="5913937"/>
            <a:ext cx="4903594" cy="646331"/>
          </a:xfrm>
          <a:prstGeom prst="rect">
            <a:avLst/>
          </a:prstGeom>
          <a:noFill/>
        </p:spPr>
        <p:txBody>
          <a:bodyPr wrap="square" rtlCol="0">
            <a:spAutoFit/>
          </a:bodyPr>
          <a:lstStyle/>
          <a:p>
            <a:r>
              <a:rPr lang="en-US" dirty="0" smtClean="0"/>
              <a:t>Female, heterosexual, feminine, passive/compliant, housewife, etc.</a:t>
            </a:r>
            <a:endParaRPr lang="en-US" dirty="0"/>
          </a:p>
        </p:txBody>
      </p:sp>
    </p:spTree>
    <p:extLst>
      <p:ext uri="{BB962C8B-B14F-4D97-AF65-F5344CB8AC3E}">
        <p14:creationId xmlns:p14="http://schemas.microsoft.com/office/powerpoint/2010/main" val="283451575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Radical lesbian thinking</a:t>
            </a:r>
            <a:endParaRPr lang="en-US" dirty="0"/>
          </a:p>
        </p:txBody>
      </p:sp>
      <p:sp>
        <p:nvSpPr>
          <p:cNvPr id="3" name="Content Placeholder 2"/>
          <p:cNvSpPr>
            <a:spLocks noGrp="1"/>
          </p:cNvSpPr>
          <p:nvPr>
            <p:ph idx="1"/>
          </p:nvPr>
        </p:nvSpPr>
        <p:spPr/>
        <p:txBody>
          <a:bodyPr/>
          <a:lstStyle/>
          <a:p>
            <a:r>
              <a:rPr lang="en-US" dirty="0" smtClean="0"/>
              <a:t>Adrienne Rich, ‘Compulsory Heterosexuality and Lesbian Existence’ (1980)</a:t>
            </a:r>
          </a:p>
          <a:p>
            <a:r>
              <a:rPr lang="en-US" dirty="0" smtClean="0"/>
              <a:t>The ‘lesbian continuum’</a:t>
            </a:r>
          </a:p>
          <a:p>
            <a:r>
              <a:rPr lang="en-US" dirty="0" smtClean="0"/>
              <a:t>Monique Wittig, </a:t>
            </a:r>
            <a:r>
              <a:rPr lang="en-US" i="1" dirty="0" smtClean="0"/>
              <a:t>Les </a:t>
            </a:r>
            <a:r>
              <a:rPr lang="en-US" i="1" dirty="0" err="1" smtClean="0"/>
              <a:t>Guerillères</a:t>
            </a:r>
            <a:r>
              <a:rPr lang="en-US" i="1" dirty="0" smtClean="0"/>
              <a:t> </a:t>
            </a:r>
            <a:r>
              <a:rPr lang="en-US" dirty="0" smtClean="0"/>
              <a:t>(1969)</a:t>
            </a:r>
          </a:p>
          <a:p>
            <a:endParaRPr lang="en-US" dirty="0"/>
          </a:p>
        </p:txBody>
      </p:sp>
    </p:spTree>
    <p:extLst>
      <p:ext uri="{BB962C8B-B14F-4D97-AF65-F5344CB8AC3E}">
        <p14:creationId xmlns:p14="http://schemas.microsoft.com/office/powerpoint/2010/main" val="370051756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50261" y="889843"/>
            <a:ext cx="7278563" cy="5632310"/>
          </a:xfrm>
          <a:prstGeom prst="rect">
            <a:avLst/>
          </a:prstGeom>
        </p:spPr>
        <p:txBody>
          <a:bodyPr wrap="square">
            <a:spAutoFit/>
          </a:bodyPr>
          <a:lstStyle/>
          <a:p>
            <a:r>
              <a:rPr lang="en-GB" sz="2400" dirty="0"/>
              <a:t>In what senses, then is gender an act? As in other ritual social dramas, the action of gender requires a performance that is </a:t>
            </a:r>
            <a:r>
              <a:rPr lang="en-GB" sz="2400" i="1" dirty="0"/>
              <a:t>repeated</a:t>
            </a:r>
            <a:r>
              <a:rPr lang="en-GB" sz="2400" dirty="0"/>
              <a:t>. This repetition is at once a re-enactment and re-experiencing of a set of meanings already socially established; and it is the mundane and ritualized form of their legitimation. Although there are individual bodies that enact these significations by becoming stylized into gendered modes, this ‘action’ is a public action.  […] [I]</a:t>
            </a:r>
            <a:r>
              <a:rPr lang="en-GB" sz="2400" dirty="0" err="1"/>
              <a:t>ndeed</a:t>
            </a:r>
            <a:r>
              <a:rPr lang="en-GB" sz="2400" dirty="0"/>
              <a:t>, the performance is effected with the strategic aim of maintaining gender within its binary frame—an aim that cannot be attributed to a subject, but, rather, must be understood to found and consolidate the subject.</a:t>
            </a:r>
          </a:p>
          <a:p>
            <a:r>
              <a:rPr lang="en-GB" sz="2400" dirty="0"/>
              <a:t> </a:t>
            </a:r>
          </a:p>
          <a:p>
            <a:pPr algn="r"/>
            <a:r>
              <a:rPr lang="en-GB" sz="2400" dirty="0" smtClean="0"/>
              <a:t>Judith Butler, </a:t>
            </a:r>
            <a:r>
              <a:rPr lang="en-GB" sz="2400" i="1" dirty="0"/>
              <a:t>Gender </a:t>
            </a:r>
            <a:r>
              <a:rPr lang="en-GB" sz="2400" i="1" dirty="0" smtClean="0"/>
              <a:t>Trouble</a:t>
            </a:r>
            <a:r>
              <a:rPr lang="en-GB" sz="2400" dirty="0"/>
              <a:t> </a:t>
            </a:r>
            <a:r>
              <a:rPr lang="en-GB" sz="2400" dirty="0" smtClean="0"/>
              <a:t>(1990) </a:t>
            </a:r>
            <a:r>
              <a:rPr lang="en-GB" sz="2400" dirty="0"/>
              <a:t>p. </a:t>
            </a:r>
            <a:r>
              <a:rPr lang="en-GB" sz="2400" dirty="0" smtClean="0"/>
              <a:t>97. </a:t>
            </a:r>
            <a:endParaRPr lang="en-US" sz="2400" dirty="0"/>
          </a:p>
        </p:txBody>
      </p:sp>
    </p:spTree>
    <p:extLst>
      <p:ext uri="{BB962C8B-B14F-4D97-AF65-F5344CB8AC3E}">
        <p14:creationId xmlns:p14="http://schemas.microsoft.com/office/powerpoint/2010/main" val="14539381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28139" y="1148089"/>
            <a:ext cx="7473959" cy="5693867"/>
          </a:xfrm>
          <a:prstGeom prst="rect">
            <a:avLst/>
          </a:prstGeom>
        </p:spPr>
        <p:txBody>
          <a:bodyPr wrap="square">
            <a:spAutoFit/>
          </a:bodyPr>
          <a:lstStyle/>
          <a:p>
            <a:pPr marL="457200" lvl="0" indent="-457200">
              <a:buFont typeface="Arial"/>
              <a:buChar char="•"/>
            </a:pPr>
            <a:r>
              <a:rPr lang="en-US" sz="2800" dirty="0"/>
              <a:t>queer reading strategies: applied to unearth queer meanings in ostensibly straight texts. </a:t>
            </a:r>
            <a:endParaRPr lang="en-US" sz="2800" dirty="0" smtClean="0"/>
          </a:p>
          <a:p>
            <a:pPr marL="457200" lvl="0" indent="-457200">
              <a:buFont typeface="Arial"/>
              <a:buChar char="•"/>
            </a:pPr>
            <a:endParaRPr lang="en-GB" sz="2800" dirty="0"/>
          </a:p>
          <a:p>
            <a:pPr marL="457200" lvl="0" indent="-457200">
              <a:buFont typeface="Arial"/>
              <a:buChar char="•"/>
            </a:pPr>
            <a:r>
              <a:rPr lang="en-US" sz="2800" dirty="0"/>
              <a:t>queer writing strategies: applied by authors to convey queer meanings without addressing them explicitly. </a:t>
            </a:r>
            <a:endParaRPr lang="en-US" sz="2800" dirty="0" smtClean="0"/>
          </a:p>
          <a:p>
            <a:pPr lvl="0"/>
            <a:endParaRPr lang="en-US" sz="2800" dirty="0" smtClean="0"/>
          </a:p>
          <a:p>
            <a:pPr marL="457200" lvl="0" indent="-457200">
              <a:buFont typeface="Arial"/>
              <a:buChar char="•"/>
            </a:pPr>
            <a:r>
              <a:rPr lang="en-US" sz="2800" dirty="0" smtClean="0"/>
              <a:t>recourse </a:t>
            </a:r>
            <a:r>
              <a:rPr lang="en-US" sz="2800" dirty="0"/>
              <a:t>to queer reading and writing strategies is particularly relevant under conditions in which a direct treatment of the subject is rendered impossible, for example the presence of taboos or censorship. </a:t>
            </a:r>
            <a:endParaRPr lang="en-GB" sz="2800" dirty="0"/>
          </a:p>
          <a:p>
            <a:pPr marL="457200" lvl="0" indent="-457200">
              <a:buFont typeface="Arial"/>
              <a:buChar char="•"/>
            </a:pPr>
            <a:endParaRPr lang="en-GB" sz="2800" dirty="0"/>
          </a:p>
        </p:txBody>
      </p:sp>
    </p:spTree>
    <p:extLst>
      <p:ext uri="{BB962C8B-B14F-4D97-AF65-F5344CB8AC3E}">
        <p14:creationId xmlns:p14="http://schemas.microsoft.com/office/powerpoint/2010/main" val="397044303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7165" y="732823"/>
            <a:ext cx="7620509" cy="5386090"/>
          </a:xfrm>
          <a:prstGeom prst="rect">
            <a:avLst/>
          </a:prstGeom>
          <a:noFill/>
        </p:spPr>
        <p:txBody>
          <a:bodyPr wrap="square" rtlCol="0">
            <a:spAutoFit/>
          </a:bodyPr>
          <a:lstStyle/>
          <a:p>
            <a:pPr marL="342900" lvl="0" indent="-342900">
              <a:buFont typeface="Arial"/>
              <a:buChar char="•"/>
            </a:pPr>
            <a:r>
              <a:rPr lang="en-US" sz="2400" dirty="0"/>
              <a:t>example of a queer writing strategy: is the use of code words </a:t>
            </a:r>
            <a:r>
              <a:rPr lang="en-US" sz="2400" dirty="0" err="1"/>
              <a:t>signalling</a:t>
            </a:r>
            <a:r>
              <a:rPr lang="en-US" sz="2400" dirty="0"/>
              <a:t> homosexual activity (e.g. "cottage" or "trade," which have an everyday meaning as well as a subcultural meaning</a:t>
            </a:r>
            <a:r>
              <a:rPr lang="en-US" sz="2400" dirty="0" smtClean="0"/>
              <a:t>).</a:t>
            </a:r>
          </a:p>
          <a:p>
            <a:pPr lvl="0"/>
            <a:endParaRPr lang="en-GB" sz="2400" dirty="0"/>
          </a:p>
          <a:p>
            <a:pPr marL="342900" lvl="0" indent="-342900">
              <a:buFont typeface="Arial"/>
              <a:buChar char="•"/>
            </a:pPr>
            <a:r>
              <a:rPr lang="en-US" sz="2400" dirty="0"/>
              <a:t>example of a queer reading strategy: </a:t>
            </a:r>
            <a:r>
              <a:rPr lang="en-US" sz="2400" dirty="0" smtClean="0"/>
              <a:t>gender </a:t>
            </a:r>
            <a:r>
              <a:rPr lang="en-US" sz="2400" dirty="0"/>
              <a:t>switching (for instance, reading a female character as a male character, or vice versa, in order to decode an ostensibly heterosexual couple as a homosexual couple, as you can convincingly do with the protagonists of Noël Coward's </a:t>
            </a:r>
            <a:r>
              <a:rPr lang="en-US" sz="2400" i="1" dirty="0"/>
              <a:t>Still Life</a:t>
            </a:r>
            <a:r>
              <a:rPr lang="en-US" sz="2400" dirty="0"/>
              <a:t> [or Proust’s </a:t>
            </a:r>
            <a:r>
              <a:rPr lang="en-US" sz="2400" i="1" dirty="0"/>
              <a:t>A la </a:t>
            </a:r>
            <a:r>
              <a:rPr lang="en-US" sz="2400" i="1" dirty="0" err="1"/>
              <a:t>recherche</a:t>
            </a:r>
            <a:r>
              <a:rPr lang="en-US" sz="2400" i="1" dirty="0"/>
              <a:t> du temps </a:t>
            </a:r>
            <a:r>
              <a:rPr lang="en-US" sz="2400" i="1" dirty="0" err="1"/>
              <a:t>perdu</a:t>
            </a:r>
            <a:r>
              <a:rPr lang="en-US" sz="2400" dirty="0"/>
              <a:t>, the character of </a:t>
            </a:r>
            <a:r>
              <a:rPr lang="en-US" sz="2400" dirty="0" err="1"/>
              <a:t>Albertine</a:t>
            </a:r>
            <a:r>
              <a:rPr lang="en-US" sz="2400" dirty="0"/>
              <a:t>]</a:t>
            </a:r>
            <a:endParaRPr lang="en-GB" sz="2400" dirty="0"/>
          </a:p>
          <a:p>
            <a:r>
              <a:rPr lang="en-GB" sz="2400" dirty="0"/>
              <a:t> </a:t>
            </a:r>
          </a:p>
          <a:p>
            <a:r>
              <a:rPr lang="en-US" sz="1600" dirty="0"/>
              <a:t>Hanna </a:t>
            </a:r>
            <a:r>
              <a:rPr lang="en-US" sz="1600" dirty="0" err="1"/>
              <a:t>Kubowitz</a:t>
            </a:r>
            <a:r>
              <a:rPr lang="en-US" sz="1600" dirty="0"/>
              <a:t>, ‘The Default Reader and a Model of Queer Reading and Writing Strategies Or: Obituary for the Implied Reader’</a:t>
            </a:r>
            <a:r>
              <a:rPr lang="en-GB" sz="1600" dirty="0"/>
              <a:t>, </a:t>
            </a:r>
            <a:r>
              <a:rPr lang="en-US" sz="1600" i="1" dirty="0"/>
              <a:t>Style</a:t>
            </a:r>
            <a:r>
              <a:rPr lang="en-US" sz="1600" dirty="0"/>
              <a:t> (46: 2) [Summer 2012], pp. 201-228.</a:t>
            </a:r>
          </a:p>
        </p:txBody>
      </p:sp>
    </p:spTree>
    <p:extLst>
      <p:ext uri="{BB962C8B-B14F-4D97-AF65-F5344CB8AC3E}">
        <p14:creationId xmlns:p14="http://schemas.microsoft.com/office/powerpoint/2010/main" val="19983585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Today’s lecture</a:t>
            </a:r>
            <a:endParaRPr lang="en-US" dirty="0"/>
          </a:p>
        </p:txBody>
      </p:sp>
      <p:sp>
        <p:nvSpPr>
          <p:cNvPr id="3" name="Content Placeholder 2"/>
          <p:cNvSpPr>
            <a:spLocks noGrp="1"/>
          </p:cNvSpPr>
          <p:nvPr>
            <p:ph idx="1"/>
          </p:nvPr>
        </p:nvSpPr>
        <p:spPr/>
        <p:txBody>
          <a:bodyPr>
            <a:normAutofit/>
          </a:bodyPr>
          <a:lstStyle/>
          <a:p>
            <a:pPr marL="742950" indent="-742950">
              <a:buFont typeface="+mj-lt"/>
              <a:buAutoNum type="arabicPeriod"/>
            </a:pPr>
            <a:r>
              <a:rPr lang="en-US" sz="4000" dirty="0" smtClean="0"/>
              <a:t>Feminism</a:t>
            </a:r>
          </a:p>
          <a:p>
            <a:pPr marL="742950" indent="-742950">
              <a:buFont typeface="+mj-lt"/>
              <a:buAutoNum type="arabicPeriod"/>
            </a:pPr>
            <a:r>
              <a:rPr lang="en-US" sz="4000" dirty="0" smtClean="0"/>
              <a:t>The critical implications of feminism</a:t>
            </a:r>
          </a:p>
          <a:p>
            <a:pPr marL="742950" indent="-742950">
              <a:buFont typeface="+mj-lt"/>
              <a:buAutoNum type="arabicPeriod"/>
            </a:pPr>
            <a:r>
              <a:rPr lang="en-US" sz="4000" dirty="0" smtClean="0"/>
              <a:t>Gay/lesbian </a:t>
            </a:r>
            <a:r>
              <a:rPr lang="en-US" sz="4000" dirty="0" err="1" smtClean="0"/>
              <a:t>critcism</a:t>
            </a:r>
            <a:endParaRPr lang="en-US" sz="4000" dirty="0" smtClean="0"/>
          </a:p>
          <a:p>
            <a:pPr marL="742950" indent="-742950">
              <a:buFont typeface="+mj-lt"/>
              <a:buAutoNum type="arabicPeriod"/>
            </a:pPr>
            <a:r>
              <a:rPr lang="en-US" sz="4000" dirty="0" smtClean="0"/>
              <a:t>Queer theory</a:t>
            </a:r>
          </a:p>
          <a:p>
            <a:pPr marL="742950" indent="-742950">
              <a:buFont typeface="+mj-lt"/>
              <a:buAutoNum type="arabicPeriod"/>
            </a:pPr>
            <a:endParaRPr lang="en-US" sz="4000" dirty="0" smtClean="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Feminism</a:t>
            </a:r>
            <a:endParaRPr lang="en-US" dirty="0"/>
          </a:p>
        </p:txBody>
      </p:sp>
      <p:sp>
        <p:nvSpPr>
          <p:cNvPr id="3" name="Content Placeholder 2"/>
          <p:cNvSpPr>
            <a:spLocks noGrp="1"/>
          </p:cNvSpPr>
          <p:nvPr>
            <p:ph idx="1"/>
          </p:nvPr>
        </p:nvSpPr>
        <p:spPr/>
        <p:txBody>
          <a:bodyPr/>
          <a:lstStyle/>
          <a:p>
            <a:r>
              <a:rPr lang="en-US" dirty="0" smtClean="0"/>
              <a:t>‘First wave’ feminists</a:t>
            </a:r>
          </a:p>
          <a:p>
            <a:r>
              <a:rPr lang="en-US" dirty="0" smtClean="0"/>
              <a:t>Simone de Beauvoir, </a:t>
            </a:r>
            <a:r>
              <a:rPr lang="en-US" i="1" dirty="0" smtClean="0"/>
              <a:t>Le </a:t>
            </a:r>
            <a:r>
              <a:rPr lang="en-US" i="1" dirty="0" err="1"/>
              <a:t>D</a:t>
            </a:r>
            <a:r>
              <a:rPr lang="en-US" i="1" dirty="0" err="1" smtClean="0"/>
              <a:t>euxième</a:t>
            </a:r>
            <a:r>
              <a:rPr lang="en-US" i="1" dirty="0" smtClean="0"/>
              <a:t> </a:t>
            </a:r>
            <a:r>
              <a:rPr lang="en-US" i="1" dirty="0" err="1" smtClean="0"/>
              <a:t>sexe</a:t>
            </a:r>
            <a:r>
              <a:rPr lang="en-US" dirty="0" smtClean="0"/>
              <a:t> (1949)</a:t>
            </a:r>
          </a:p>
          <a:p>
            <a:r>
              <a:rPr lang="en-US" dirty="0" smtClean="0"/>
              <a:t>Virginia Woolf, ‘A Room of One’s Own’ (1929)</a:t>
            </a:r>
          </a:p>
          <a:p>
            <a:r>
              <a:rPr lang="en-US" dirty="0" smtClean="0"/>
              <a:t>‘Second wave’ feminism = women’s liberation movement (1960s)</a:t>
            </a:r>
          </a:p>
          <a:p>
            <a:r>
              <a:rPr lang="en-US" dirty="0" smtClean="0"/>
              <a:t>‘French’ feminism: Luce </a:t>
            </a:r>
            <a:r>
              <a:rPr lang="en-US" dirty="0" err="1" smtClean="0"/>
              <a:t>Irigaray</a:t>
            </a:r>
            <a:r>
              <a:rPr lang="en-US" dirty="0" smtClean="0"/>
              <a:t> (Belgian); Julia </a:t>
            </a:r>
            <a:r>
              <a:rPr lang="en-US" dirty="0" err="1" smtClean="0"/>
              <a:t>Kristeva</a:t>
            </a:r>
            <a:r>
              <a:rPr lang="en-US" dirty="0" smtClean="0"/>
              <a:t> (Bulgarian); Hélène </a:t>
            </a:r>
            <a:r>
              <a:rPr lang="en-US" dirty="0" err="1" smtClean="0"/>
              <a:t>Cixous</a:t>
            </a:r>
            <a:r>
              <a:rPr lang="en-US" dirty="0" smtClean="0"/>
              <a:t> (born in Algeria)</a:t>
            </a:r>
          </a:p>
          <a:p>
            <a:endParaRPr lang="en-US" dirty="0"/>
          </a:p>
        </p:txBody>
      </p:sp>
    </p:spTree>
    <p:extLst>
      <p:ext uri="{BB962C8B-B14F-4D97-AF65-F5344CB8AC3E}">
        <p14:creationId xmlns:p14="http://schemas.microsoft.com/office/powerpoint/2010/main" val="239301209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Feminism</a:t>
            </a:r>
            <a:endParaRPr lang="en-US" dirty="0"/>
          </a:p>
        </p:txBody>
      </p:sp>
      <p:sp>
        <p:nvSpPr>
          <p:cNvPr id="3" name="Content Placeholder 2"/>
          <p:cNvSpPr>
            <a:spLocks noGrp="1"/>
          </p:cNvSpPr>
          <p:nvPr>
            <p:ph idx="1"/>
          </p:nvPr>
        </p:nvSpPr>
        <p:spPr/>
        <p:txBody>
          <a:bodyPr/>
          <a:lstStyle/>
          <a:p>
            <a:r>
              <a:rPr lang="en-US" dirty="0" smtClean="0"/>
              <a:t>‘Anglo-American’ feminism </a:t>
            </a:r>
          </a:p>
          <a:p>
            <a:r>
              <a:rPr lang="en-US" dirty="0" smtClean="0"/>
              <a:t>Elaine Showalter, ‘Toward a Feminist Poetics’ (1979)</a:t>
            </a:r>
          </a:p>
          <a:p>
            <a:r>
              <a:rPr lang="en-US" dirty="0" smtClean="0"/>
              <a:t>Sandra Gilbert and Susan </a:t>
            </a:r>
            <a:r>
              <a:rPr lang="en-US" dirty="0" err="1" smtClean="0"/>
              <a:t>Gubar</a:t>
            </a:r>
            <a:r>
              <a:rPr lang="en-US" dirty="0" smtClean="0"/>
              <a:t>, </a:t>
            </a:r>
            <a:r>
              <a:rPr lang="en-US" i="1" dirty="0" smtClean="0"/>
              <a:t>The Madwoman in the Attic</a:t>
            </a:r>
            <a:r>
              <a:rPr lang="en-US" dirty="0" smtClean="0"/>
              <a:t> (1979)</a:t>
            </a:r>
            <a:endParaRPr lang="en-US" dirty="0"/>
          </a:p>
          <a:p>
            <a:r>
              <a:rPr lang="en-US" dirty="0" smtClean="0"/>
              <a:t>Alison Finch, </a:t>
            </a:r>
            <a:r>
              <a:rPr lang="en-US" i="1" dirty="0" smtClean="0"/>
              <a:t>Women’s Writing in Nineteenth-Century France</a:t>
            </a:r>
            <a:r>
              <a:rPr lang="en-US" dirty="0" smtClean="0"/>
              <a:t> (2000)</a:t>
            </a:r>
            <a:endParaRPr lang="en-US" dirty="0"/>
          </a:p>
        </p:txBody>
      </p:sp>
    </p:spTree>
    <p:extLst>
      <p:ext uri="{BB962C8B-B14F-4D97-AF65-F5344CB8AC3E}">
        <p14:creationId xmlns:p14="http://schemas.microsoft.com/office/powerpoint/2010/main" val="141027897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Henry Miller</a:t>
            </a:r>
            <a:endParaRPr lang="en-US" dirty="0"/>
          </a:p>
        </p:txBody>
      </p:sp>
      <p:pic>
        <p:nvPicPr>
          <p:cNvPr id="4" name="Content Placeholder 3" descr="henry-miller-big-sur-01.jpg"/>
          <p:cNvPicPr>
            <a:picLocks noGrp="1" noChangeAspect="1"/>
          </p:cNvPicPr>
          <p:nvPr>
            <p:ph idx="1"/>
          </p:nvPr>
        </p:nvPicPr>
        <p:blipFill rotWithShape="1">
          <a:blip r:embed="rId2">
            <a:extLst>
              <a:ext uri="{28A0092B-C50C-407E-A947-70E740481C1C}">
                <a14:useLocalDpi xmlns:a14="http://schemas.microsoft.com/office/drawing/2010/main" val="0"/>
              </a:ext>
            </a:extLst>
          </a:blip>
          <a:srcRect t="-15613" b="1051"/>
          <a:stretch/>
        </p:blipFill>
        <p:spPr>
          <a:xfrm>
            <a:off x="2267126" y="537233"/>
            <a:ext cx="4262104" cy="6320767"/>
          </a:xfrm>
        </p:spPr>
      </p:pic>
    </p:spTree>
    <p:extLst>
      <p:ext uri="{BB962C8B-B14F-4D97-AF65-F5344CB8AC3E}">
        <p14:creationId xmlns:p14="http://schemas.microsoft.com/office/powerpoint/2010/main" val="80799790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7" name="Picture Placeholder 6" descr="TropicOfCancer.JPG"/>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14790" r="-15417" b="1655"/>
          <a:stretch/>
        </p:blipFill>
        <p:spPr>
          <a:xfrm>
            <a:off x="2183083" y="-842872"/>
            <a:ext cx="5950344" cy="7700872"/>
          </a:xfrm>
        </p:spPr>
      </p:pic>
      <p:sp>
        <p:nvSpPr>
          <p:cNvPr id="6" name="Text Placeholder 5"/>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374001654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N023844.jpg"/>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59432" t="-22571" r="-60789" b="-60546"/>
          <a:stretch/>
        </p:blipFill>
        <p:spPr>
          <a:xfrm>
            <a:off x="1548040" y="-616792"/>
            <a:ext cx="6365565" cy="8531278"/>
          </a:xfrm>
        </p:spPr>
      </p:pic>
      <p:sp>
        <p:nvSpPr>
          <p:cNvPr id="4" name="Text Placeholder 3"/>
          <p:cNvSpPr>
            <a:spLocks noGrp="1"/>
          </p:cNvSpPr>
          <p:nvPr>
            <p:ph type="body" sz="half" idx="2"/>
          </p:nvPr>
        </p:nvSpPr>
        <p:spPr/>
        <p:txBody>
          <a:bodyPr>
            <a:normAutofit/>
          </a:bodyPr>
          <a:lstStyle/>
          <a:p>
            <a:r>
              <a:rPr lang="en-US" sz="2400" dirty="0" smtClean="0"/>
              <a:t>George Orwell, ‘Inside the Whale’ (1940)</a:t>
            </a:r>
            <a:endParaRPr lang="en-US" sz="2400" dirty="0"/>
          </a:p>
        </p:txBody>
      </p:sp>
    </p:spTree>
    <p:extLst>
      <p:ext uri="{BB962C8B-B14F-4D97-AF65-F5344CB8AC3E}">
        <p14:creationId xmlns:p14="http://schemas.microsoft.com/office/powerpoint/2010/main" val="239628823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147960" y="1025952"/>
            <a:ext cx="6716796" cy="5262979"/>
          </a:xfrm>
          <a:prstGeom prst="rect">
            <a:avLst/>
          </a:prstGeom>
        </p:spPr>
        <p:txBody>
          <a:bodyPr wrap="square">
            <a:spAutoFit/>
          </a:bodyPr>
          <a:lstStyle/>
          <a:p>
            <a:r>
              <a:rPr lang="en-US" sz="2400" dirty="0"/>
              <a:t>[R]</a:t>
            </a:r>
            <a:r>
              <a:rPr lang="en-US" sz="2400" dirty="0" err="1"/>
              <a:t>ead</a:t>
            </a:r>
            <a:r>
              <a:rPr lang="en-US" sz="2400" dirty="0"/>
              <a:t> him for five pages, ten pages, and you feel the peculiar relief that comes not so much from </a:t>
            </a:r>
            <a:r>
              <a:rPr lang="en-US" sz="2400" dirty="0" smtClean="0"/>
              <a:t>understanding </a:t>
            </a:r>
            <a:r>
              <a:rPr lang="en-US" sz="2400" dirty="0"/>
              <a:t>as from </a:t>
            </a:r>
            <a:r>
              <a:rPr lang="en-US" sz="2400" i="1" dirty="0"/>
              <a:t>being understood</a:t>
            </a:r>
            <a:r>
              <a:rPr lang="en-US" sz="2400" dirty="0"/>
              <a:t>. 'He knows all </a:t>
            </a:r>
            <a:r>
              <a:rPr lang="en-US" sz="2400"/>
              <a:t>about </a:t>
            </a:r>
            <a:r>
              <a:rPr lang="en-US" sz="2400" smtClean="0"/>
              <a:t>me,’ </a:t>
            </a:r>
            <a:r>
              <a:rPr lang="en-US" sz="2400" dirty="0"/>
              <a:t>you feel; 'he wrote this specially </a:t>
            </a:r>
            <a:r>
              <a:rPr lang="en-US" sz="2400"/>
              <a:t>for </a:t>
            </a:r>
            <a:r>
              <a:rPr lang="en-US" sz="2400" smtClean="0"/>
              <a:t>me.’ </a:t>
            </a:r>
            <a:r>
              <a:rPr lang="en-US" sz="2400" dirty="0"/>
              <a:t>It is as though you could hear a voice speaking to you, a friendly American voice, with no humbug in it, no moral purpose, merely an implicit assumption that we are all alike. For the moment you have got away from the lies and simplifications, the stylized, marionette-like quality of ordinary fiction, even quite good fiction, and are dealing with the recognizable experiences of human beings</a:t>
            </a:r>
            <a:r>
              <a:rPr lang="en-US" sz="2400" dirty="0" smtClean="0"/>
              <a:t>.</a:t>
            </a:r>
          </a:p>
          <a:p>
            <a:endParaRPr lang="en-US" sz="2400" dirty="0"/>
          </a:p>
          <a:p>
            <a:pPr algn="r"/>
            <a:r>
              <a:rPr lang="en-US" sz="2400" dirty="0" smtClean="0"/>
              <a:t>		From Orwell, ‘Inside the Whale’</a:t>
            </a:r>
            <a:endParaRPr lang="en-GB" sz="2400" dirty="0"/>
          </a:p>
        </p:txBody>
      </p:sp>
    </p:spTree>
    <p:extLst>
      <p:ext uri="{BB962C8B-B14F-4D97-AF65-F5344CB8AC3E}">
        <p14:creationId xmlns:p14="http://schemas.microsoft.com/office/powerpoint/2010/main" val="327861136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Feminist responses</a:t>
            </a:r>
            <a:endParaRPr lang="en-US" dirty="0"/>
          </a:p>
        </p:txBody>
      </p:sp>
      <p:sp>
        <p:nvSpPr>
          <p:cNvPr id="3" name="Content Placeholder 2"/>
          <p:cNvSpPr>
            <a:spLocks noGrp="1"/>
          </p:cNvSpPr>
          <p:nvPr>
            <p:ph idx="1"/>
          </p:nvPr>
        </p:nvSpPr>
        <p:spPr/>
        <p:txBody>
          <a:bodyPr/>
          <a:lstStyle/>
          <a:p>
            <a:r>
              <a:rPr lang="en-US" dirty="0" smtClean="0"/>
              <a:t>Kate Millett, </a:t>
            </a:r>
            <a:r>
              <a:rPr lang="en-US" i="1" dirty="0" smtClean="0"/>
              <a:t>Sexual Politics</a:t>
            </a:r>
            <a:r>
              <a:rPr lang="en-US" dirty="0" smtClean="0"/>
              <a:t> (1970)</a:t>
            </a:r>
          </a:p>
          <a:p>
            <a:r>
              <a:rPr lang="en-US" dirty="0" smtClean="0"/>
              <a:t>Jeanette </a:t>
            </a:r>
            <a:r>
              <a:rPr lang="en-US" dirty="0" err="1" smtClean="0"/>
              <a:t>Winterson</a:t>
            </a:r>
            <a:r>
              <a:rPr lang="en-US" dirty="0" smtClean="0"/>
              <a:t>, </a:t>
            </a:r>
            <a:r>
              <a:rPr lang="en-US" i="1" dirty="0" smtClean="0"/>
              <a:t>Oranges are Not the Only Fruit</a:t>
            </a:r>
            <a:r>
              <a:rPr lang="en-US" dirty="0" smtClean="0"/>
              <a:t> (1985)</a:t>
            </a:r>
          </a:p>
          <a:p>
            <a:r>
              <a:rPr lang="en-US" dirty="0" err="1" smtClean="0"/>
              <a:t>Winterson</a:t>
            </a:r>
            <a:r>
              <a:rPr lang="en-US" dirty="0" smtClean="0"/>
              <a:t> wrote a review of </a:t>
            </a:r>
            <a:r>
              <a:rPr lang="en-US" i="1" dirty="0" smtClean="0"/>
              <a:t>Renegade: Henry Miller and the Making of </a:t>
            </a:r>
            <a:r>
              <a:rPr lang="en-US" dirty="0" smtClean="0"/>
              <a:t>“Tropic of Cancer”, by Frederic Turner (Yale University Press, 2012)</a:t>
            </a:r>
          </a:p>
          <a:p>
            <a:endParaRPr lang="en-US" dirty="0"/>
          </a:p>
        </p:txBody>
      </p:sp>
    </p:spTree>
    <p:extLst>
      <p:ext uri="{BB962C8B-B14F-4D97-AF65-F5344CB8AC3E}">
        <p14:creationId xmlns:p14="http://schemas.microsoft.com/office/powerpoint/2010/main" val="374712300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6755</TotalTime>
  <Words>1063</Words>
  <Application>Microsoft Macintosh PowerPoint</Application>
  <PresentationFormat>On-screen Show (4:3)</PresentationFormat>
  <Paragraphs>65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Gender and Sexuality</vt:lpstr>
      <vt:lpstr>Today’s lecture</vt:lpstr>
      <vt:lpstr>Feminism</vt:lpstr>
      <vt:lpstr>Feminism</vt:lpstr>
      <vt:lpstr>Henry Miller</vt:lpstr>
      <vt:lpstr>PowerPoint Presentation</vt:lpstr>
      <vt:lpstr>PowerPoint Presentation</vt:lpstr>
      <vt:lpstr>PowerPoint Presentation</vt:lpstr>
      <vt:lpstr>Feminist responses</vt:lpstr>
      <vt:lpstr>PowerPoint Presentation</vt:lpstr>
      <vt:lpstr>‘Feminism(s) of difference’</vt:lpstr>
      <vt:lpstr>Lesbian/gay criticism</vt:lpstr>
      <vt:lpstr>Heteronormativity</vt:lpstr>
      <vt:lpstr>‘Normal Guy’</vt:lpstr>
      <vt:lpstr>‘Normal Woman’</vt:lpstr>
      <vt:lpstr>Radical lesbian thinking</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Michel Foucault, Surveiller et punir (1975)</dc:title>
  <dc:creator>Oliver Davis</dc:creator>
  <cp:lastModifiedBy>Susannah Wilson</cp:lastModifiedBy>
  <cp:revision>54</cp:revision>
  <dcterms:created xsi:type="dcterms:W3CDTF">2012-02-21T13:32:00Z</dcterms:created>
  <dcterms:modified xsi:type="dcterms:W3CDTF">2013-03-03T20:19:32Z</dcterms:modified>
</cp:coreProperties>
</file>