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80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2" r:id="rId13"/>
    <p:sldId id="271" r:id="rId14"/>
    <p:sldId id="273" r:id="rId15"/>
    <p:sldId id="275" r:id="rId16"/>
    <p:sldId id="276" r:id="rId17"/>
    <p:sldId id="277" r:id="rId18"/>
    <p:sldId id="279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132AA-83B2-4544-AE1F-B7FA753D8138}" type="datetimeFigureOut">
              <a:rPr lang="en-US" smtClean="0"/>
              <a:pPr/>
              <a:t>03/12/15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51A6-6BCC-4C45-9A19-EF13944B0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allica.bnf.fr/ark:/12148/bpt6k1055876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FR118 Strategies for Reading French Texts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and Contextualization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2) </a:t>
            </a:r>
            <a:r>
              <a:rPr lang="en-US" dirty="0" err="1" smtClean="0"/>
              <a:t>Poststructuralism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Jacques Derrida and deconstruction, ‘Il </a:t>
            </a:r>
            <a:r>
              <a:rPr lang="en-US" dirty="0" err="1" smtClean="0"/>
              <a:t>n’y</a:t>
            </a:r>
            <a:r>
              <a:rPr lang="en-US" dirty="0" smtClean="0"/>
              <a:t> a pas de hors-</a:t>
            </a:r>
            <a:r>
              <a:rPr lang="en-US" dirty="0" err="1" smtClean="0"/>
              <a:t>texte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‘everything about the past is only available in textual form: it is “thrice-processed”, first through the ideology, or discursive practices of its own time, then through those of ours, and finally through the distorting web of language itself’ (Barry, p.169)</a:t>
            </a:r>
            <a:r>
              <a:rPr lang="en-GB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only exists as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Barthes, ‘Le </a:t>
            </a:r>
            <a:r>
              <a:rPr lang="en-US" dirty="0" err="1" smtClean="0"/>
              <a:t>discours</a:t>
            </a:r>
            <a:r>
              <a:rPr lang="en-US" dirty="0" smtClean="0"/>
              <a:t> de </a:t>
            </a:r>
            <a:r>
              <a:rPr lang="en-US" dirty="0" err="1" smtClean="0"/>
              <a:t>l’histoire</a:t>
            </a:r>
            <a:r>
              <a:rPr lang="en-US" dirty="0" smtClean="0"/>
              <a:t>’ (1968): past events can only appear in historical writing as ‘reality effects’</a:t>
            </a:r>
          </a:p>
          <a:p>
            <a:r>
              <a:rPr lang="en-US" dirty="0" smtClean="0"/>
              <a:t>‘reality effects’ are also found in fictional writing</a:t>
            </a:r>
          </a:p>
          <a:p>
            <a:r>
              <a:rPr lang="en-US" dirty="0" smtClean="0"/>
              <a:t>the past can only figure in historical discourse in a manner indistinguishable from the way events figure in works of fiction</a:t>
            </a:r>
          </a:p>
          <a:p>
            <a:r>
              <a:rPr lang="en-US" dirty="0" smtClean="0"/>
              <a:t>leads to studies of the ‘poetics’ of historical narrative (Barthes, Paul </a:t>
            </a:r>
            <a:r>
              <a:rPr lang="en-US" dirty="0" err="1" smtClean="0"/>
              <a:t>Ricoeur</a:t>
            </a:r>
            <a:r>
              <a:rPr lang="en-US" dirty="0" smtClean="0"/>
              <a:t>, Jacques </a:t>
            </a:r>
            <a:r>
              <a:rPr lang="en-US" dirty="0" err="1" smtClean="0"/>
              <a:t>Rancière</a:t>
            </a:r>
            <a:r>
              <a:rPr lang="en-US" dirty="0" smtClean="0"/>
              <a:t>, Hayden White)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Historian Jules Michelet (1798-1874)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Introduction to </a:t>
            </a:r>
            <a:r>
              <a:rPr lang="en-US" i="1"/>
              <a:t>Histoire de la Révolution Française</a:t>
            </a:r>
            <a:r>
              <a:rPr lang="en-US"/>
              <a:t> (1847), available through Gallica: </a:t>
            </a:r>
            <a:r>
              <a:rPr lang="en-US" u="sng">
                <a:hlinkClick r:id="rId2"/>
              </a:rPr>
              <a:t>http://gallica.bnf.fr/ark:/12148/bpt6k10558760</a:t>
            </a:r>
            <a:endParaRPr lang="en-US" u="sng"/>
          </a:p>
          <a:p>
            <a:r>
              <a:rPr lang="en-US"/>
              <a:t>‘encore une génération que je ne reverrai plus’ (p. I)</a:t>
            </a:r>
          </a:p>
          <a:p>
            <a:r>
              <a:rPr lang="en-US"/>
              <a:t>‘L’été s’avance, la ville est moins peuplée’ (p. I)</a:t>
            </a:r>
          </a:p>
          <a:p>
            <a:r>
              <a:rPr lang="en-US"/>
              <a:t>‘J’interroge sur mon enseignement, sur mon histoire, son tout-puissant interprète, l’esprit de la Révolution.’ (p. I) </a:t>
            </a:r>
          </a:p>
          <a:p>
            <a:r>
              <a:rPr lang="en-US"/>
              <a:t>‘Lui, il sait, et les autres n’ont pas su. Il contient leur secret, à tous les temps antiérieurs. En lui seulement la France eut conscience d’elle-même.’ (pp. I-II)</a:t>
            </a:r>
          </a:p>
          <a:p>
            <a:r>
              <a:rPr lang="en-US"/>
              <a:t>all references pp. I-II </a:t>
            </a:r>
          </a:p>
          <a:p>
            <a:r>
              <a:rPr lang="en-US"/>
              <a:t>teleology (</a:t>
            </a:r>
            <a:r>
              <a:rPr lang="en-US" i="1"/>
              <a:t>telos</a:t>
            </a:r>
            <a:r>
              <a:rPr lang="en-US"/>
              <a:t>), teleological narrative (end-directed narrative)</a:t>
            </a:r>
          </a:p>
        </p:txBody>
      </p:sp>
    </p:spTree>
    <p:extLst>
      <p:ext uri="{BB962C8B-B14F-4D97-AF65-F5344CB8AC3E}">
        <p14:creationId xmlns:p14="http://schemas.microsoft.com/office/powerpoint/2010/main" val="2968380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Barthes on Michelet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‘</a:t>
            </a:r>
            <a:r>
              <a:rPr lang="en-US" sz="4400" dirty="0" err="1"/>
              <a:t>Modernité</a:t>
            </a:r>
            <a:r>
              <a:rPr lang="en-US" sz="4400" dirty="0"/>
              <a:t> de Michelet’ (1974)</a:t>
            </a:r>
          </a:p>
          <a:p>
            <a:r>
              <a:rPr lang="en-US" sz="4400" dirty="0" smtClean="0"/>
              <a:t>The </a:t>
            </a:r>
            <a:r>
              <a:rPr lang="en-US" sz="4400" i="1" dirty="0" err="1"/>
              <a:t>Annales</a:t>
            </a:r>
            <a:r>
              <a:rPr lang="en-US" sz="4400" i="1" dirty="0"/>
              <a:t> </a:t>
            </a:r>
            <a:r>
              <a:rPr lang="en-US" sz="4400" dirty="0"/>
              <a:t>School </a:t>
            </a:r>
          </a:p>
          <a:p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71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Barthes on Michelet 2/3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scandalous modernity / contemporaneity:</a:t>
            </a:r>
          </a:p>
          <a:p>
            <a:pPr lvl="1"/>
            <a:r>
              <a:rPr lang="en-US" i="1"/>
              <a:t>le sensuel</a:t>
            </a:r>
            <a:endParaRPr lang="en-US"/>
          </a:p>
          <a:p>
            <a:pPr lvl="1"/>
            <a:r>
              <a:rPr lang="en-US"/>
              <a:t>la </a:t>
            </a:r>
            <a:r>
              <a:rPr lang="en-US" i="1"/>
              <a:t>science du déplacement</a:t>
            </a:r>
            <a:r>
              <a:rPr lang="en-US"/>
              <a:t> (‘Metabology’)</a:t>
            </a:r>
          </a:p>
          <a:p>
            <a:pPr lvl="1"/>
            <a:r>
              <a:rPr lang="en-US"/>
              <a:t>taking sides:‘ tout son discours est ouvertement issu d’un choix, d’une évaluation du monde, des substances, des corps ; pas de fait qui ne soit précédé de sa propre valeur : le sens et le fait sont donnés en même temps’ (p. 257)</a:t>
            </a:r>
            <a:r>
              <a:rPr lang="en-GB">
                <a:effectLst/>
              </a:rPr>
              <a:t> </a:t>
            </a:r>
          </a:p>
          <a:p>
            <a:r>
              <a:rPr lang="en-GB"/>
              <a:t>teleological conception of history: to Modernity</a:t>
            </a:r>
            <a:r>
              <a:rPr lang="en-GB">
                <a:effectLst/>
              </a:rPr>
              <a:t> 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0929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Considering </a:t>
            </a:r>
            <a:r>
              <a:rPr lang="en-US" i="1"/>
              <a:t>Candide</a:t>
            </a:r>
            <a:r>
              <a:rPr lang="en-US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as portrait of 18</a:t>
            </a:r>
            <a:r>
              <a:rPr lang="en-US" baseline="30000"/>
              <a:t>th</a:t>
            </a:r>
            <a:r>
              <a:rPr lang="en-US"/>
              <a:t> c. French society</a:t>
            </a:r>
          </a:p>
          <a:p>
            <a:pPr lvl="1"/>
            <a:r>
              <a:rPr lang="en-US"/>
              <a:t>work and social stratification</a:t>
            </a:r>
          </a:p>
          <a:p>
            <a:pPr lvl="1"/>
            <a:r>
              <a:rPr lang="en-US"/>
              <a:t>the army as institution</a:t>
            </a:r>
          </a:p>
          <a:p>
            <a:r>
              <a:rPr lang="en-US"/>
              <a:t>Baron de Thunder-ten-tronck:</a:t>
            </a:r>
          </a:p>
          <a:p>
            <a:pPr lvl="1"/>
            <a:r>
              <a:rPr lang="en-US"/>
              <a:t>‘un des plus puissants seignuers de la Westphalie’</a:t>
            </a:r>
            <a:r>
              <a:rPr lang="en-GB">
                <a:effectLst/>
              </a:rPr>
              <a:t> (p.20)</a:t>
            </a:r>
            <a:endParaRPr lang="en-US"/>
          </a:p>
          <a:p>
            <a:pPr lvl="1"/>
            <a:r>
              <a:rPr lang="en-US"/>
              <a:t>‘ses palefreniers étaient ses piqueurs; le vicaire du village était son grand aumônier’</a:t>
            </a:r>
            <a:r>
              <a:rPr lang="en-GB">
                <a:effectLst/>
              </a:rPr>
              <a:t> (p.20)</a:t>
            </a:r>
          </a:p>
          <a:p>
            <a:pPr lvl="1"/>
            <a:r>
              <a:rPr lang="en-GB" i="1"/>
              <a:t>Candide</a:t>
            </a:r>
            <a:r>
              <a:rPr lang="en-GB"/>
              <a:t> as tacitly reasserting power of literate governing élite</a:t>
            </a:r>
          </a:p>
          <a:p>
            <a:pPr marL="457200" lvl="1" indent="0">
              <a:buNone/>
            </a:pPr>
            <a:endParaRPr lang="en-GB">
              <a:effectLst/>
            </a:endParaRPr>
          </a:p>
          <a:p>
            <a:pPr lvl="1"/>
            <a:endParaRPr lang="en-US"/>
          </a:p>
          <a:p>
            <a:pPr marL="571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13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Meanwhile, ordinary people…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/>
              <a:t> ‘De jour comme de nuit, les habitants les plus simples, d’autres plus pauperisés sont atteints d’éclats de drames, de tragédies vives, d’accidents mortels. C’est le “bas-côté” de l’histoire qui accompagne, dans le silence, les grands évènements du siècle; c’est une des parts les plus pathétiques de la société, le tout recueilli par des greffiers.’ </a:t>
            </a:r>
          </a:p>
          <a:p>
            <a:pPr marL="0" indent="0" algn="ctr">
              <a:buNone/>
            </a:pPr>
            <a:r>
              <a:rPr lang="en-US"/>
              <a:t>(Farge, </a:t>
            </a:r>
            <a:r>
              <a:rPr lang="en-US" i="1"/>
              <a:t>La Déchirure: souffrance et déliaison sociale au XVIIIe siècle, </a:t>
            </a:r>
            <a:r>
              <a:rPr lang="en-US"/>
              <a:t>Paris, Bayard, 2013, p. 94)</a:t>
            </a:r>
            <a:r>
              <a:rPr lang="en-GB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38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Militarism and the army as institution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/>
              <a:t>‘On lui met sur-le-champ les fers aux pieds, et on le mène au régiment. On le fait tourner à droite, à gauche, hausser la baguette, remettre la baguette, coucher en joue, tirer, doubler le pas, et on lui donne trente coups de bâton; le lendemain il fait l’exercice un peu moins mal, et il ne reçoit que vingt coups; le surlendemain on ne lui en donne que dix, et il est regardé par ses camarades comme un prodige.’ (p.24) </a:t>
            </a:r>
            <a:endParaRPr lang="en-GB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Contextualization after </a:t>
            </a:r>
            <a:r>
              <a:rPr lang="en-US" dirty="0" err="1" smtClean="0"/>
              <a:t>poststructuralism</a:t>
            </a:r>
            <a:r>
              <a:rPr lang="en-US" dirty="0" smtClean="0"/>
              <a:t>: New Historicism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Stephen Greenblatt, </a:t>
            </a:r>
            <a:r>
              <a:rPr lang="en-US" i="1" dirty="0" smtClean="0"/>
              <a:t>Renaissance Self-Fashioning: from More to Shakespeare </a:t>
            </a:r>
            <a:r>
              <a:rPr lang="en-US" dirty="0" smtClean="0"/>
              <a:t>(1980)</a:t>
            </a:r>
          </a:p>
          <a:p>
            <a:r>
              <a:rPr lang="en-US" dirty="0" smtClean="0"/>
              <a:t>‘The parallel reading of literary and non-literary texts, usually of the same historical period.’ (Barry</a:t>
            </a:r>
            <a:r>
              <a:rPr lang="en-US" i="1" dirty="0" smtClean="0"/>
              <a:t>, Beginning Theory</a:t>
            </a:r>
            <a:r>
              <a:rPr lang="en-US" dirty="0" smtClean="0"/>
              <a:t>, p. 166)</a:t>
            </a:r>
          </a:p>
          <a:p>
            <a:r>
              <a:rPr lang="en-US" dirty="0" smtClean="0"/>
              <a:t>‘literary and non-literary texts are given equal weight and constantly inform or interrogate each other.’ (Barry, p. 166)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765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3600" dirty="0" smtClean="0"/>
              <a:t>3) Contextualization after </a:t>
            </a:r>
            <a:r>
              <a:rPr lang="en-US" sz="3600" dirty="0" err="1" smtClean="0"/>
              <a:t>poststructuralism</a:t>
            </a:r>
            <a:r>
              <a:rPr lang="en-US" sz="3600" dirty="0" smtClean="0"/>
              <a:t>: </a:t>
            </a:r>
            <a:r>
              <a:rPr lang="en-US" sz="3600" dirty="0" smtClean="0"/>
              <a:t>cultural </a:t>
            </a:r>
            <a:r>
              <a:rPr lang="en-US" sz="3600" dirty="0" smtClean="0"/>
              <a:t>materialism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Dollimore</a:t>
            </a:r>
            <a:r>
              <a:rPr lang="en-US" dirty="0" smtClean="0"/>
              <a:t> &amp; </a:t>
            </a:r>
            <a:r>
              <a:rPr lang="en-US" dirty="0" err="1" smtClean="0"/>
              <a:t>Sinfield</a:t>
            </a:r>
            <a:r>
              <a:rPr lang="en-US" dirty="0" smtClean="0"/>
              <a:t>, </a:t>
            </a:r>
            <a:r>
              <a:rPr lang="en-US" i="1" dirty="0" smtClean="0"/>
              <a:t>Political Shakespeare</a:t>
            </a:r>
            <a:r>
              <a:rPr lang="en-US" dirty="0" smtClean="0"/>
              <a:t> (1985)</a:t>
            </a:r>
          </a:p>
          <a:p>
            <a:r>
              <a:rPr lang="en-US" dirty="0" smtClean="0"/>
              <a:t>at least </a:t>
            </a:r>
            <a:r>
              <a:rPr lang="en-US" u="sng" dirty="0" smtClean="0"/>
              <a:t>two historical contexts</a:t>
            </a:r>
            <a:r>
              <a:rPr lang="en-US" dirty="0" smtClean="0"/>
              <a:t> to be investigated and re-presented: present and past</a:t>
            </a:r>
          </a:p>
          <a:p>
            <a:r>
              <a:rPr lang="en-US" dirty="0" smtClean="0"/>
              <a:t>overtly political: emphasis on unearthing suppressed connections in the past context and political agendas operating in the present context</a:t>
            </a:r>
          </a:p>
          <a:p>
            <a:r>
              <a:rPr lang="en-US" dirty="0" smtClean="0"/>
              <a:t>cultural objects necessarily reflect the material conditions of their production but can also express human agency</a:t>
            </a:r>
          </a:p>
          <a:p>
            <a:pPr>
              <a:buNone/>
            </a:pPr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220091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about the theory lectures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what exactly is “a timeless classic”?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three approaches to history and contextualization: </a:t>
            </a:r>
          </a:p>
          <a:p>
            <a:pPr marL="971550" lvl="1" indent="-514350">
              <a:buFont typeface="Wingdings" charset="2"/>
              <a:buAutoNum type="arabicPlain"/>
            </a:pPr>
            <a:r>
              <a:rPr lang="en-US" dirty="0" smtClean="0"/>
              <a:t>structuralism: Barthes on Racine</a:t>
            </a:r>
          </a:p>
          <a:p>
            <a:pPr marL="971550" lvl="1" indent="-514350">
              <a:buFont typeface="Wingdings" charset="2"/>
              <a:buAutoNum type="arabicPlain"/>
            </a:pPr>
            <a:r>
              <a:rPr lang="en-US" dirty="0" err="1" smtClean="0"/>
              <a:t>poststructuralism</a:t>
            </a:r>
            <a:r>
              <a:rPr lang="en-US" dirty="0" smtClean="0"/>
              <a:t>: the </a:t>
            </a:r>
            <a:r>
              <a:rPr lang="en-US" dirty="0" err="1" smtClean="0"/>
              <a:t>narrativity</a:t>
            </a:r>
            <a:r>
              <a:rPr lang="en-US" dirty="0" smtClean="0"/>
              <a:t> of history</a:t>
            </a:r>
          </a:p>
          <a:p>
            <a:pPr marL="971550" lvl="1" indent="-514350">
              <a:buFont typeface="Wingdings" charset="2"/>
              <a:buAutoNum type="arabicPlain"/>
            </a:pPr>
            <a:r>
              <a:rPr lang="en-US" dirty="0" smtClean="0"/>
              <a:t>considering </a:t>
            </a:r>
            <a:r>
              <a:rPr lang="en-US" i="1" dirty="0" smtClean="0"/>
              <a:t>Candide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‘What is theory?’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literary or cultural theory</a:t>
            </a:r>
          </a:p>
          <a:p>
            <a:r>
              <a:rPr lang="en-US" dirty="0" smtClean="0"/>
              <a:t>asking </a:t>
            </a:r>
            <a:r>
              <a:rPr lang="en-US" dirty="0" err="1" smtClean="0"/>
              <a:t>metaquestions</a:t>
            </a:r>
            <a:r>
              <a:rPr lang="en-US" dirty="0" smtClean="0"/>
              <a:t> of cultural texts:</a:t>
            </a:r>
          </a:p>
          <a:p>
            <a:pPr lvl="1"/>
            <a:r>
              <a:rPr lang="en-US" dirty="0" smtClean="0"/>
              <a:t>question: which famous earthquake is featured in Voltaire’s </a:t>
            </a:r>
            <a:r>
              <a:rPr lang="en-US" i="1" dirty="0" err="1" smtClean="0"/>
              <a:t>Candide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metaquestion</a:t>
            </a:r>
            <a:r>
              <a:rPr lang="en-US" dirty="0" smtClean="0"/>
              <a:t>: what kind of ‘contextual’ knowledge of historical events is required to read a cultural text with understanding?</a:t>
            </a:r>
          </a:p>
          <a:p>
            <a:pPr lvl="1"/>
            <a:r>
              <a:rPr lang="en-US" dirty="0" smtClean="0"/>
              <a:t>question: what are the main thematic concerns of Al </a:t>
            </a:r>
            <a:r>
              <a:rPr lang="en-US" dirty="0" err="1" smtClean="0"/>
              <a:t>Malik’s</a:t>
            </a:r>
            <a:r>
              <a:rPr lang="en-US" dirty="0" smtClean="0"/>
              <a:t> music?</a:t>
            </a:r>
          </a:p>
          <a:p>
            <a:pPr lvl="1"/>
            <a:r>
              <a:rPr lang="en-US" dirty="0" err="1" smtClean="0"/>
              <a:t>metaquestion</a:t>
            </a:r>
            <a:r>
              <a:rPr lang="en-US" dirty="0" smtClean="0"/>
              <a:t>: in what ways does it help (and in what ways hinder) a ‘reader’ (…or listener, or cinema audience) to have direct first-hand experience of the thematic concerns evoked in a cultural object?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‘What is theory?’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making explicit, analyzing and, where appropriate, criticizing ‘our’ presuppositions as readers</a:t>
            </a:r>
          </a:p>
          <a:p>
            <a:r>
              <a:rPr lang="en-US" dirty="0"/>
              <a:t>‘How am I reading?’ (for example, how much of a historian do I need to be and what kind of historian?)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2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 timeless classic”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this as a Google search-string (but add the restrictive specification “French novel”)</a:t>
            </a:r>
          </a:p>
          <a:p>
            <a:pPr lvl="1"/>
            <a:r>
              <a:rPr lang="en-US" dirty="0" smtClean="0"/>
              <a:t>Edith Wharton, </a:t>
            </a:r>
            <a:r>
              <a:rPr lang="en-US" i="1" dirty="0" smtClean="0"/>
              <a:t>A Motor-Flight Through France</a:t>
            </a:r>
            <a:r>
              <a:rPr lang="en-US" dirty="0" smtClean="0"/>
              <a:t> (1908)</a:t>
            </a:r>
            <a:endParaRPr lang="en-US" i="1" dirty="0" smtClean="0"/>
          </a:p>
          <a:p>
            <a:pPr lvl="1"/>
            <a:r>
              <a:rPr lang="en-US" dirty="0" err="1" smtClean="0"/>
              <a:t>Irène</a:t>
            </a:r>
            <a:r>
              <a:rPr lang="en-US" dirty="0" smtClean="0"/>
              <a:t> </a:t>
            </a:r>
            <a:r>
              <a:rPr lang="en-US" dirty="0" err="1" smtClean="0"/>
              <a:t>Némirovsky</a:t>
            </a:r>
            <a:r>
              <a:rPr lang="en-US" dirty="0" smtClean="0"/>
              <a:t>, </a:t>
            </a:r>
            <a:r>
              <a:rPr lang="en-US" i="1" dirty="0" smtClean="0"/>
              <a:t>Suite </a:t>
            </a:r>
            <a:r>
              <a:rPr lang="en-US" i="1" dirty="0" err="1" smtClean="0"/>
              <a:t>française</a:t>
            </a:r>
            <a:r>
              <a:rPr lang="en-US" i="1" dirty="0" smtClean="0"/>
              <a:t> </a:t>
            </a:r>
            <a:r>
              <a:rPr lang="en-US" dirty="0" smtClean="0"/>
              <a:t>(2004)</a:t>
            </a:r>
          </a:p>
          <a:p>
            <a:pPr lvl="1"/>
            <a:r>
              <a:rPr lang="en-US" dirty="0" smtClean="0"/>
              <a:t>Victor Hugo, </a:t>
            </a:r>
            <a:r>
              <a:rPr lang="en-US" i="1" dirty="0" smtClean="0"/>
              <a:t>Les </a:t>
            </a:r>
            <a:r>
              <a:rPr lang="en-US" i="1" dirty="0" err="1" smtClean="0"/>
              <a:t>Misérables</a:t>
            </a:r>
            <a:r>
              <a:rPr lang="en-US" i="1" dirty="0" smtClean="0"/>
              <a:t> </a:t>
            </a:r>
            <a:r>
              <a:rPr lang="en-US" dirty="0" smtClean="0"/>
              <a:t>(1862), or rather Cameron Mackintosh’s English-language musical adaptation (“</a:t>
            </a:r>
            <a:r>
              <a:rPr lang="en-US" i="1" dirty="0" smtClean="0"/>
              <a:t>Les </a:t>
            </a:r>
            <a:r>
              <a:rPr lang="en-US" i="1" dirty="0" err="1" smtClean="0"/>
              <a:t>Miz</a:t>
            </a:r>
            <a:r>
              <a:rPr lang="en-US" dirty="0" smtClean="0"/>
              <a:t>”)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Wharton’s travel-novel: in what sense ‘timeless’?</a:t>
            </a:r>
            <a:endParaRPr lang="en-US" dirty="0"/>
          </a:p>
        </p:txBody>
      </p:sp>
      <p:pic>
        <p:nvPicPr>
          <p:cNvPr id="4" name="Content Placeholder 3" descr="db_Panhard_07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610" r="-10610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897316" y="6235002"/>
            <a:ext cx="7507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early </a:t>
            </a:r>
            <a:r>
              <a:rPr lang="en-US" dirty="0" err="1" smtClean="0"/>
              <a:t>Panhard-Levassor</a:t>
            </a:r>
            <a:r>
              <a:rPr lang="en-US" dirty="0" smtClean="0"/>
              <a:t>, image courtesy of the </a:t>
            </a:r>
            <a:r>
              <a:rPr lang="en-US" dirty="0" err="1" smtClean="0"/>
              <a:t>Panhard</a:t>
            </a:r>
            <a:r>
              <a:rPr lang="en-US" dirty="0" smtClean="0"/>
              <a:t> et </a:t>
            </a:r>
            <a:r>
              <a:rPr lang="en-US" dirty="0" err="1" smtClean="0"/>
              <a:t>Levassor</a:t>
            </a:r>
            <a:r>
              <a:rPr lang="en-US" dirty="0" smtClean="0"/>
              <a:t> Club GB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Némirovsky</a:t>
            </a:r>
            <a:r>
              <a:rPr lang="en-US" dirty="0" smtClean="0"/>
              <a:t> and Hugo: in what sense timeless?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1333"/>
            <a:ext cx="8229600" cy="3924830"/>
          </a:xfrm>
        </p:spPr>
        <p:txBody>
          <a:bodyPr/>
          <a:lstStyle/>
          <a:p>
            <a:r>
              <a:rPr lang="en-US" dirty="0" err="1" smtClean="0"/>
              <a:t>Némirovsky</a:t>
            </a:r>
            <a:r>
              <a:rPr lang="en-US" dirty="0" smtClean="0"/>
              <a:t>, </a:t>
            </a:r>
            <a:r>
              <a:rPr lang="en-US" i="1" dirty="0" smtClean="0"/>
              <a:t>Suite </a:t>
            </a:r>
            <a:r>
              <a:rPr lang="en-US" i="1" dirty="0" err="1" smtClean="0"/>
              <a:t>française</a:t>
            </a:r>
            <a:r>
              <a:rPr lang="en-US" dirty="0" smtClean="0"/>
              <a:t> (1942): early years of German Occupation (from June 1940)</a:t>
            </a:r>
          </a:p>
          <a:p>
            <a:r>
              <a:rPr lang="en-US" dirty="0" smtClean="0"/>
              <a:t>Hugo, </a:t>
            </a:r>
            <a:r>
              <a:rPr lang="en-US" i="1" dirty="0" smtClean="0"/>
              <a:t>Les </a:t>
            </a:r>
            <a:r>
              <a:rPr lang="en-US" i="1" dirty="0" err="1" smtClean="0"/>
              <a:t>Misérables</a:t>
            </a:r>
            <a:r>
              <a:rPr lang="en-US" dirty="0" smtClean="0"/>
              <a:t> (1862): 1815-32</a:t>
            </a:r>
          </a:p>
          <a:p>
            <a:r>
              <a:rPr lang="en-US" dirty="0" smtClean="0"/>
              <a:t>note primarily </a:t>
            </a:r>
            <a:r>
              <a:rPr lang="en-US" u="sng" dirty="0" smtClean="0"/>
              <a:t>thematic</a:t>
            </a:r>
            <a:r>
              <a:rPr lang="en-US" dirty="0" smtClean="0"/>
              <a:t> ‘timelessness’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1) Structuralism: Roland Barthes on Racine</a:t>
            </a:r>
            <a:endParaRPr lang="en-US" dirty="0"/>
          </a:p>
        </p:txBody>
      </p:sp>
      <p:pic>
        <p:nvPicPr>
          <p:cNvPr id="4" name="Content Placeholder 3" descr="RB"/>
          <p:cNvPicPr>
            <a:picLocks noGrp="1" noChangeAspect="1"/>
          </p:cNvPicPr>
          <p:nvPr>
            <p:ph idx="1"/>
          </p:nvPr>
        </p:nvPicPr>
        <p:blipFill>
          <a:blip r:embed="rId2"/>
          <a:srcRect l="-30769" r="-30769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Barthes on Racine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arguing against Sorbonne professor and Racine expert Raymond Picard</a:t>
            </a:r>
          </a:p>
          <a:p>
            <a:r>
              <a:rPr lang="en-US" dirty="0" smtClean="0"/>
              <a:t>describes the ‘structural anthropology’ of Racine’s world:</a:t>
            </a:r>
          </a:p>
          <a:p>
            <a:pPr lvl="1"/>
            <a:r>
              <a:rPr lang="en-US" dirty="0" smtClean="0"/>
              <a:t>consistent setting: an antechamber positioned between inner sanctuary and outside world</a:t>
            </a:r>
          </a:p>
          <a:p>
            <a:pPr lvl="1"/>
            <a:r>
              <a:rPr lang="en-US" dirty="0" smtClean="0"/>
              <a:t>consistent set of characters playing out ‘la relation </a:t>
            </a:r>
            <a:r>
              <a:rPr lang="en-US" dirty="0" err="1" smtClean="0"/>
              <a:t>fondamentale</a:t>
            </a:r>
            <a:r>
              <a:rPr lang="en-US" dirty="0" smtClean="0"/>
              <a:t>’:</a:t>
            </a:r>
          </a:p>
          <a:p>
            <a:pPr lvl="2"/>
            <a:r>
              <a:rPr lang="en-US" dirty="0" smtClean="0"/>
              <a:t>A has all power over B.</a:t>
            </a:r>
          </a:p>
          <a:p>
            <a:pPr lvl="2"/>
            <a:r>
              <a:rPr lang="en-US" dirty="0" smtClean="0"/>
              <a:t>A loves B, who does not love A.</a:t>
            </a:r>
          </a:p>
          <a:p>
            <a:r>
              <a:rPr lang="en-US" dirty="0" smtClean="0"/>
              <a:t>emphasis on (often binary) relationships within text as a closed system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1264</Words>
  <Application>Microsoft Macintosh PowerPoint</Application>
  <PresentationFormat>On-screen Show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FR118 Strategies for Reading French Texts</vt:lpstr>
      <vt:lpstr>Today’s lecture</vt:lpstr>
      <vt:lpstr>‘What is theory?’ </vt:lpstr>
      <vt:lpstr>‘What is theory?’</vt:lpstr>
      <vt:lpstr>“a timeless classic”</vt:lpstr>
      <vt:lpstr>Wharton’s travel-novel: in what sense ‘timeless’?</vt:lpstr>
      <vt:lpstr>Némirovsky and Hugo: in what sense timeless?</vt:lpstr>
      <vt:lpstr>1) Structuralism: Roland Barthes on Racine</vt:lpstr>
      <vt:lpstr>Barthes on Racine</vt:lpstr>
      <vt:lpstr>2) Poststructuralism</vt:lpstr>
      <vt:lpstr>History only exists as writing</vt:lpstr>
      <vt:lpstr>Historian Jules Michelet (1798-1874)</vt:lpstr>
      <vt:lpstr>Barthes on Michelet 1/3</vt:lpstr>
      <vt:lpstr>Barthes on Michelet 2/3</vt:lpstr>
      <vt:lpstr>Considering Candide 2</vt:lpstr>
      <vt:lpstr>Meanwhile, ordinary people…</vt:lpstr>
      <vt:lpstr>Militarism and the army as institution</vt:lpstr>
      <vt:lpstr>Contextualization after poststructuralism: New Historicism </vt:lpstr>
      <vt:lpstr>3) Contextualization after poststructuralism: cultural materialism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Oliver Davis</dc:creator>
  <cp:lastModifiedBy>Catherine Hampton</cp:lastModifiedBy>
  <cp:revision>55</cp:revision>
  <dcterms:created xsi:type="dcterms:W3CDTF">2012-04-23T10:50:50Z</dcterms:created>
  <dcterms:modified xsi:type="dcterms:W3CDTF">2015-12-03T23:34:52Z</dcterms:modified>
</cp:coreProperties>
</file>