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1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911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152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47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27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584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646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613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818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402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80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7BF90-010E-4BCC-AC51-12E4DEA941BF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5D038-3292-4135-AE68-C6C6C3662D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63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23488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4900" dirty="0" smtClean="0"/>
              <a:t/>
            </a:r>
            <a:br>
              <a:rPr lang="en-GB" sz="4900" dirty="0" smtClean="0"/>
            </a:br>
            <a:r>
              <a:rPr lang="en-GB" sz="4900" dirty="0" smtClean="0"/>
              <a:t>FR118 </a:t>
            </a:r>
            <a:r>
              <a:rPr lang="en-GB" sz="4900" dirty="0"/>
              <a:t>Strategies for Reading French Texts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3568" y="3789040"/>
            <a:ext cx="7776864" cy="1849760"/>
          </a:xfrm>
        </p:spPr>
        <p:txBody>
          <a:bodyPr>
            <a:normAutofit fontScale="92500" lnSpcReduction="10000"/>
          </a:bodyPr>
          <a:lstStyle/>
          <a:p>
            <a:endParaRPr lang="en-GB" sz="4000" dirty="0" smtClean="0">
              <a:solidFill>
                <a:schemeClr val="tx1"/>
              </a:solidFill>
            </a:endParaRPr>
          </a:p>
          <a:p>
            <a:r>
              <a:rPr lang="en-GB" sz="4000" dirty="0" smtClean="0">
                <a:solidFill>
                  <a:schemeClr val="tx1"/>
                </a:solidFill>
              </a:rPr>
              <a:t>Gilles </a:t>
            </a:r>
            <a:r>
              <a:rPr lang="en-GB" sz="4000" dirty="0" err="1" smtClean="0">
                <a:solidFill>
                  <a:schemeClr val="tx1"/>
                </a:solidFill>
              </a:rPr>
              <a:t>Lipovetsky</a:t>
            </a:r>
            <a:r>
              <a:rPr lang="en-GB" sz="4000" dirty="0">
                <a:solidFill>
                  <a:schemeClr val="tx1"/>
                </a:solidFill>
              </a:rPr>
              <a:t>, </a:t>
            </a:r>
            <a:endParaRPr lang="en-GB" sz="4000" dirty="0" smtClean="0">
              <a:solidFill>
                <a:schemeClr val="tx1"/>
              </a:solidFill>
            </a:endParaRPr>
          </a:p>
          <a:p>
            <a:r>
              <a:rPr lang="en-GB" sz="4000" dirty="0" smtClean="0">
                <a:solidFill>
                  <a:schemeClr val="tx1"/>
                </a:solidFill>
              </a:rPr>
              <a:t>Les Temps </a:t>
            </a:r>
            <a:r>
              <a:rPr lang="en-GB" sz="4000" dirty="0" err="1" smtClean="0">
                <a:solidFill>
                  <a:schemeClr val="tx1"/>
                </a:solidFill>
              </a:rPr>
              <a:t>hypermodernes</a:t>
            </a:r>
            <a:endParaRPr lang="en-GB" sz="40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2860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5647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Our key general questions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endParaRPr lang="en-GB" dirty="0" smtClean="0"/>
          </a:p>
          <a:p>
            <a:pPr lvl="0"/>
            <a:r>
              <a:rPr lang="en-GB" dirty="0" err="1" smtClean="0"/>
              <a:t>Lipovetsky’s</a:t>
            </a:r>
            <a:r>
              <a:rPr lang="en-GB" dirty="0" smtClean="0"/>
              <a:t> </a:t>
            </a:r>
            <a:r>
              <a:rPr lang="en-GB" dirty="0"/>
              <a:t>understanding of a shift from a ‘post’ modernity to a ‘hyper’ era</a:t>
            </a:r>
          </a:p>
          <a:p>
            <a:pPr lvl="0"/>
            <a:r>
              <a:rPr lang="en-GB" dirty="0" err="1"/>
              <a:t>Lipovetsky’s</a:t>
            </a:r>
            <a:r>
              <a:rPr lang="en-GB" dirty="0"/>
              <a:t> criticism of both an ‘apocalyptic’ and an ‘apologetic’ view of modernity</a:t>
            </a:r>
          </a:p>
          <a:p>
            <a:pPr lvl="0"/>
            <a:r>
              <a:rPr lang="en-GB" dirty="0"/>
              <a:t>The relationship between greater autonomy and greater dependency in societies that are not being overtly directed by authority</a:t>
            </a:r>
          </a:p>
          <a:p>
            <a:pPr lvl="0"/>
            <a:r>
              <a:rPr lang="en-GB" dirty="0"/>
              <a:t>Our changing conceptions of time, memory, pleasure, identity, spirituality</a:t>
            </a:r>
          </a:p>
          <a:p>
            <a:pPr lvl="0"/>
            <a:r>
              <a:rPr lang="en-GB" dirty="0"/>
              <a:t>The relationships between political, social, and personal forms of communication</a:t>
            </a:r>
          </a:p>
          <a:p>
            <a:pPr lvl="0"/>
            <a:r>
              <a:rPr lang="en-GB" dirty="0" err="1"/>
              <a:t>Lipovetsky’s</a:t>
            </a:r>
            <a:r>
              <a:rPr lang="en-GB" dirty="0"/>
              <a:t> views about sexual difference, boredom, reading, philosophy ...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000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     Our key seminar questions I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endParaRPr lang="en-GB" dirty="0" smtClean="0"/>
          </a:p>
          <a:p>
            <a:pPr lvl="0"/>
            <a:r>
              <a:rPr lang="en-GB" dirty="0"/>
              <a:t>How does </a:t>
            </a:r>
            <a:r>
              <a:rPr lang="en-GB" dirty="0" err="1"/>
              <a:t>Lipovetsky</a:t>
            </a:r>
            <a:r>
              <a:rPr lang="en-GB" dirty="0"/>
              <a:t> characterize the present, in terms of values, projects, activities?</a:t>
            </a:r>
          </a:p>
          <a:p>
            <a:pPr lvl="0"/>
            <a:r>
              <a:rPr lang="en-GB" dirty="0"/>
              <a:t>How does </a:t>
            </a:r>
            <a:r>
              <a:rPr lang="en-GB" dirty="0" err="1"/>
              <a:t>Lipovetsky</a:t>
            </a:r>
            <a:r>
              <a:rPr lang="en-GB" dirty="0"/>
              <a:t> describe and evaluate the previous 50 years, and what are the stages that he thinks we have moved through?</a:t>
            </a:r>
          </a:p>
          <a:p>
            <a:pPr lvl="0"/>
            <a:r>
              <a:rPr lang="en-GB" dirty="0"/>
              <a:t>How does </a:t>
            </a:r>
            <a:r>
              <a:rPr lang="en-GB" dirty="0" err="1"/>
              <a:t>Lipovetsky</a:t>
            </a:r>
            <a:r>
              <a:rPr lang="en-GB" dirty="0"/>
              <a:t> characterize current economic reality? What is </a:t>
            </a:r>
            <a:r>
              <a:rPr lang="en-GB" dirty="0" err="1"/>
              <a:t>Lipovetsky’s</a:t>
            </a:r>
            <a:r>
              <a:rPr lang="en-GB" dirty="0"/>
              <a:t> view of ‘postmodernity’? What forms of language and analogy does </a:t>
            </a:r>
            <a:r>
              <a:rPr lang="en-GB" dirty="0" err="1"/>
              <a:t>Lipovtsky</a:t>
            </a:r>
            <a:r>
              <a:rPr lang="en-GB" dirty="0"/>
              <a:t> employ?</a:t>
            </a:r>
          </a:p>
          <a:p>
            <a:pPr lvl="0"/>
            <a:r>
              <a:rPr lang="en-GB" dirty="0"/>
              <a:t>What do you think are the various insights and problems associated with </a:t>
            </a:r>
            <a:r>
              <a:rPr lang="en-GB" dirty="0" err="1"/>
              <a:t>Lipovetsky’s</a:t>
            </a:r>
            <a:r>
              <a:rPr lang="en-GB" dirty="0"/>
              <a:t> approach to what he calls ‘</a:t>
            </a:r>
            <a:r>
              <a:rPr lang="en-GB" dirty="0" err="1"/>
              <a:t>l’hypermodernité</a:t>
            </a:r>
            <a:r>
              <a:rPr lang="en-GB" dirty="0"/>
              <a:t>’?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6484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     Our key seminar questions II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endParaRPr lang="en-GB" dirty="0" smtClean="0"/>
          </a:p>
          <a:p>
            <a:pPr lvl="0"/>
            <a:r>
              <a:rPr lang="en-GB" dirty="0"/>
              <a:t>How does </a:t>
            </a:r>
            <a:r>
              <a:rPr lang="en-GB" dirty="0" err="1"/>
              <a:t>Lipovetsky</a:t>
            </a:r>
            <a:r>
              <a:rPr lang="en-GB" dirty="0"/>
              <a:t> conceive of the return of the past, in terms of values, projects, activities?</a:t>
            </a:r>
          </a:p>
          <a:p>
            <a:pPr lvl="0"/>
            <a:r>
              <a:rPr lang="en-GB" dirty="0"/>
              <a:t>How does </a:t>
            </a:r>
            <a:r>
              <a:rPr lang="en-GB" dirty="0" err="1"/>
              <a:t>Lipovetsky</a:t>
            </a:r>
            <a:r>
              <a:rPr lang="en-GB" dirty="0"/>
              <a:t> more particularly understand a return of religious or ethnic identities, or the return of ‘identity politics’, in a context of commercial and technological globalization?</a:t>
            </a:r>
          </a:p>
          <a:p>
            <a:pPr lvl="0"/>
            <a:r>
              <a:rPr lang="en-GB" dirty="0"/>
              <a:t>How does </a:t>
            </a:r>
            <a:r>
              <a:rPr lang="en-GB" dirty="0" err="1"/>
              <a:t>Lipovetsky</a:t>
            </a:r>
            <a:r>
              <a:rPr lang="en-GB" dirty="0"/>
              <a:t> view ‘instrumental rationality’ operating within hypermodernity? In what way do you think this might lead him to disagree with Foucault? What is </a:t>
            </a:r>
            <a:r>
              <a:rPr lang="en-GB" dirty="0" err="1"/>
              <a:t>Lipovetsky’s</a:t>
            </a:r>
            <a:r>
              <a:rPr lang="en-GB" dirty="0"/>
              <a:t> view of ‘secularization’?</a:t>
            </a:r>
          </a:p>
          <a:p>
            <a:pPr lvl="0"/>
            <a:r>
              <a:rPr lang="en-GB" dirty="0"/>
              <a:t>What does </a:t>
            </a:r>
            <a:r>
              <a:rPr lang="en-GB" dirty="0" err="1"/>
              <a:t>Lipovetsky</a:t>
            </a:r>
            <a:r>
              <a:rPr lang="en-GB" dirty="0"/>
              <a:t> mean by ‘hyper-reconnaissance’? What might this mean for a </a:t>
            </a:r>
            <a:r>
              <a:rPr lang="en-GB" dirty="0" err="1"/>
              <a:t>Lipovetsky</a:t>
            </a:r>
            <a:r>
              <a:rPr lang="en-GB" dirty="0"/>
              <a:t> in a French context, based on what you know about a French national understanding of citizenship? What do you think are the various insights and problems associated with </a:t>
            </a:r>
            <a:r>
              <a:rPr lang="en-GB" dirty="0" err="1"/>
              <a:t>Lipovetsky’s</a:t>
            </a:r>
            <a:r>
              <a:rPr lang="en-GB" dirty="0"/>
              <a:t> notion of ‘hyper-reconnaissance’?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5799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i="1" dirty="0" smtClean="0"/>
              <a:t>      L         </a:t>
            </a:r>
            <a:r>
              <a:rPr lang="en-GB" sz="3600" i="1" dirty="0" err="1" smtClean="0"/>
              <a:t>L’ère</a:t>
            </a:r>
            <a:r>
              <a:rPr lang="en-GB" sz="3600" i="1" dirty="0" smtClean="0"/>
              <a:t> </a:t>
            </a:r>
            <a:r>
              <a:rPr lang="en-GB" sz="3600" i="1" dirty="0"/>
              <a:t>du vide. </a:t>
            </a:r>
            <a:r>
              <a:rPr lang="en-GB" sz="3600" i="1" dirty="0" err="1"/>
              <a:t>Essais</a:t>
            </a:r>
            <a:r>
              <a:rPr lang="en-GB" sz="3600" i="1" dirty="0"/>
              <a:t> </a:t>
            </a:r>
            <a:r>
              <a:rPr lang="en-GB" sz="3600" i="1" dirty="0" err="1"/>
              <a:t>sur</a:t>
            </a:r>
            <a:r>
              <a:rPr lang="en-GB" sz="3600" i="1" dirty="0"/>
              <a:t> </a:t>
            </a:r>
            <a:r>
              <a:rPr lang="en-GB" sz="3600" i="1" dirty="0" err="1"/>
              <a:t>l’individualisme</a:t>
            </a:r>
            <a:r>
              <a:rPr lang="en-GB" sz="3600" i="1" dirty="0"/>
              <a:t> </a:t>
            </a:r>
            <a:r>
              <a:rPr lang="en-GB" sz="3600" i="1" dirty="0" err="1"/>
              <a:t>contemporain</a:t>
            </a:r>
            <a:r>
              <a:rPr lang="en-GB" sz="3600" dirty="0"/>
              <a:t>, 1983</a:t>
            </a:r>
            <a:r>
              <a:rPr lang="en-GB" sz="3600" dirty="0" smtClean="0"/>
              <a:t>    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endParaRPr lang="en-GB" dirty="0" smtClean="0"/>
          </a:p>
          <a:p>
            <a:pPr marL="0" indent="0">
              <a:buNone/>
            </a:pPr>
            <a:r>
              <a:rPr lang="en-GB" sz="4000" dirty="0" err="1"/>
              <a:t>C’est</a:t>
            </a:r>
            <a:r>
              <a:rPr lang="en-GB" sz="4000" dirty="0"/>
              <a:t> </a:t>
            </a:r>
            <a:r>
              <a:rPr lang="en-GB" sz="4000" dirty="0" err="1"/>
              <a:t>toujours</a:t>
            </a:r>
            <a:r>
              <a:rPr lang="en-GB" sz="4000" dirty="0"/>
              <a:t> le </a:t>
            </a:r>
            <a:r>
              <a:rPr lang="en-GB" sz="4000" dirty="0" err="1"/>
              <a:t>déengagement</a:t>
            </a:r>
            <a:r>
              <a:rPr lang="en-GB" sz="4000" dirty="0"/>
              <a:t>, </a:t>
            </a:r>
            <a:r>
              <a:rPr lang="en-GB" sz="4000" dirty="0" err="1"/>
              <a:t>l’intérêt</a:t>
            </a:r>
            <a:r>
              <a:rPr lang="en-GB" sz="4000" dirty="0"/>
              <a:t> et la </a:t>
            </a:r>
            <a:r>
              <a:rPr lang="en-GB" sz="4000" dirty="0" err="1"/>
              <a:t>liberté</a:t>
            </a:r>
            <a:r>
              <a:rPr lang="en-GB" sz="4000" dirty="0"/>
              <a:t> </a:t>
            </a:r>
            <a:r>
              <a:rPr lang="en-GB" sz="4000" dirty="0" err="1"/>
              <a:t>individualistes</a:t>
            </a:r>
            <a:r>
              <a:rPr lang="en-GB" sz="4000" dirty="0"/>
              <a:t> qui </a:t>
            </a:r>
            <a:r>
              <a:rPr lang="en-GB" sz="4000" dirty="0" err="1"/>
              <a:t>triomphent</a:t>
            </a:r>
            <a:r>
              <a:rPr lang="en-GB" sz="4000" dirty="0"/>
              <a:t>. Un </a:t>
            </a:r>
            <a:r>
              <a:rPr lang="en-GB" sz="4000" dirty="0" err="1"/>
              <a:t>étudiant</a:t>
            </a:r>
            <a:r>
              <a:rPr lang="en-GB" sz="4000" dirty="0"/>
              <a:t> </a:t>
            </a:r>
            <a:r>
              <a:rPr lang="en-GB" sz="4000" dirty="0" err="1"/>
              <a:t>sur</a:t>
            </a:r>
            <a:r>
              <a:rPr lang="en-GB" sz="4000" dirty="0"/>
              <a:t> </a:t>
            </a:r>
            <a:r>
              <a:rPr lang="en-GB" sz="4000" dirty="0" err="1"/>
              <a:t>deux</a:t>
            </a:r>
            <a:r>
              <a:rPr lang="en-GB" sz="4000" dirty="0"/>
              <a:t> </a:t>
            </a:r>
            <a:r>
              <a:rPr lang="en-GB" sz="4000" dirty="0" err="1"/>
              <a:t>considère</a:t>
            </a:r>
            <a:r>
              <a:rPr lang="en-GB" sz="4000" dirty="0"/>
              <a:t> </a:t>
            </a:r>
            <a:r>
              <a:rPr lang="en-GB" sz="4000" dirty="0" err="1"/>
              <a:t>qu’être</a:t>
            </a:r>
            <a:r>
              <a:rPr lang="en-GB" sz="4000" dirty="0"/>
              <a:t> militant </a:t>
            </a:r>
            <a:r>
              <a:rPr lang="en-GB" sz="4000" dirty="0" err="1"/>
              <a:t>c’est</a:t>
            </a:r>
            <a:r>
              <a:rPr lang="en-GB" sz="4000" dirty="0"/>
              <a:t> </a:t>
            </a:r>
            <a:r>
              <a:rPr lang="en-GB" sz="4000" dirty="0" err="1"/>
              <a:t>perdre</a:t>
            </a:r>
            <a:r>
              <a:rPr lang="en-GB" sz="4000" dirty="0"/>
              <a:t> son </a:t>
            </a:r>
            <a:r>
              <a:rPr lang="en-GB" sz="4000" dirty="0" err="1"/>
              <a:t>libre-arbitre</a:t>
            </a:r>
            <a:r>
              <a:rPr lang="en-GB" sz="4000" dirty="0"/>
              <a:t>, et les </a:t>
            </a:r>
            <a:r>
              <a:rPr lang="en-GB" sz="4000" dirty="0" err="1"/>
              <a:t>élections</a:t>
            </a:r>
            <a:r>
              <a:rPr lang="en-GB" sz="4000" dirty="0"/>
              <a:t>, en Europe, </a:t>
            </a:r>
            <a:r>
              <a:rPr lang="en-GB" sz="4000" dirty="0" err="1"/>
              <a:t>s’accompagnent</a:t>
            </a:r>
            <a:r>
              <a:rPr lang="en-GB" sz="4000" dirty="0"/>
              <a:t> de </a:t>
            </a:r>
            <a:r>
              <a:rPr lang="en-GB" sz="4000" dirty="0" err="1"/>
              <a:t>taux</a:t>
            </a:r>
            <a:r>
              <a:rPr lang="en-GB" sz="4000" dirty="0"/>
              <a:t> </a:t>
            </a:r>
            <a:r>
              <a:rPr lang="en-GB" sz="4000" dirty="0" err="1"/>
              <a:t>d’abstention</a:t>
            </a:r>
            <a:r>
              <a:rPr lang="en-GB" sz="4000" dirty="0"/>
              <a:t> record. La </a:t>
            </a:r>
            <a:r>
              <a:rPr lang="en-GB" sz="4000" dirty="0" err="1"/>
              <a:t>désyndicalisation</a:t>
            </a:r>
            <a:r>
              <a:rPr lang="en-GB" sz="4000" dirty="0"/>
              <a:t> en France </a:t>
            </a:r>
            <a:r>
              <a:rPr lang="en-GB" sz="4000" dirty="0" err="1"/>
              <a:t>ressemble</a:t>
            </a:r>
            <a:r>
              <a:rPr lang="en-GB" sz="4000" dirty="0"/>
              <a:t> à un film catastrophe, les </a:t>
            </a:r>
            <a:r>
              <a:rPr lang="en-GB" sz="4000" dirty="0" err="1"/>
              <a:t>coordinations</a:t>
            </a:r>
            <a:r>
              <a:rPr lang="en-GB" sz="4000" dirty="0"/>
              <a:t> </a:t>
            </a:r>
            <a:r>
              <a:rPr lang="en-GB" sz="4000" dirty="0" err="1"/>
              <a:t>nationales</a:t>
            </a:r>
            <a:r>
              <a:rPr lang="en-GB" sz="4000" dirty="0"/>
              <a:t> de </a:t>
            </a:r>
            <a:r>
              <a:rPr lang="en-GB" sz="4000" dirty="0" err="1"/>
              <a:t>grève</a:t>
            </a:r>
            <a:r>
              <a:rPr lang="en-GB" sz="4000" dirty="0"/>
              <a:t> se substituent </a:t>
            </a:r>
            <a:r>
              <a:rPr lang="en-GB" sz="4000" dirty="0" err="1"/>
              <a:t>partout</a:t>
            </a:r>
            <a:r>
              <a:rPr lang="en-GB" sz="4000" dirty="0"/>
              <a:t> aux </a:t>
            </a:r>
            <a:r>
              <a:rPr lang="en-GB" sz="4000" dirty="0" err="1"/>
              <a:t>grandes</a:t>
            </a:r>
            <a:r>
              <a:rPr lang="en-GB" sz="4000" dirty="0"/>
              <a:t> </a:t>
            </a:r>
            <a:r>
              <a:rPr lang="en-GB" sz="4000" dirty="0" err="1"/>
              <a:t>centrales</a:t>
            </a:r>
            <a:r>
              <a:rPr lang="en-GB" sz="4000" dirty="0"/>
              <a:t>, les </a:t>
            </a:r>
            <a:r>
              <a:rPr lang="en-GB" sz="4000" dirty="0" err="1"/>
              <a:t>conflits</a:t>
            </a:r>
            <a:r>
              <a:rPr lang="en-GB" sz="4000" dirty="0"/>
              <a:t> </a:t>
            </a:r>
            <a:r>
              <a:rPr lang="en-GB" sz="4000" dirty="0" err="1"/>
              <a:t>sociaux</a:t>
            </a:r>
            <a:r>
              <a:rPr lang="en-GB" sz="4000" dirty="0"/>
              <a:t> </a:t>
            </a:r>
            <a:r>
              <a:rPr lang="en-GB" sz="4000" dirty="0" err="1"/>
              <a:t>s’émiettent</a:t>
            </a:r>
            <a:r>
              <a:rPr lang="en-GB" sz="4000" dirty="0"/>
              <a:t> </a:t>
            </a:r>
            <a:r>
              <a:rPr lang="en-GB" sz="4000" dirty="0" err="1"/>
              <a:t>devenant</a:t>
            </a:r>
            <a:r>
              <a:rPr lang="en-GB" sz="4000" dirty="0"/>
              <a:t> </a:t>
            </a:r>
            <a:r>
              <a:rPr lang="en-GB" sz="4000" dirty="0" err="1"/>
              <a:t>corporatistes</a:t>
            </a:r>
            <a:r>
              <a:rPr lang="en-GB" sz="4000" dirty="0"/>
              <a:t>, </a:t>
            </a:r>
            <a:r>
              <a:rPr lang="en-GB" sz="4000" dirty="0" err="1"/>
              <a:t>centrés</a:t>
            </a:r>
            <a:r>
              <a:rPr lang="en-GB" sz="4000" dirty="0"/>
              <a:t> </a:t>
            </a:r>
            <a:r>
              <a:rPr lang="en-GB" sz="4000" dirty="0" err="1"/>
              <a:t>sur</a:t>
            </a:r>
            <a:r>
              <a:rPr lang="en-GB" sz="4000" dirty="0"/>
              <a:t> la </a:t>
            </a:r>
            <a:r>
              <a:rPr lang="en-GB" sz="4000" dirty="0" err="1"/>
              <a:t>défense</a:t>
            </a:r>
            <a:r>
              <a:rPr lang="en-GB" sz="4000" dirty="0"/>
              <a:t> des </a:t>
            </a:r>
            <a:r>
              <a:rPr lang="en-GB" sz="4000" dirty="0" err="1"/>
              <a:t>intérêts</a:t>
            </a:r>
            <a:r>
              <a:rPr lang="en-GB" sz="4000" dirty="0"/>
              <a:t> </a:t>
            </a:r>
            <a:r>
              <a:rPr lang="en-GB" sz="4000" dirty="0" err="1"/>
              <a:t>particuliers</a:t>
            </a:r>
            <a:r>
              <a:rPr lang="en-GB" sz="4000" dirty="0"/>
              <a:t>.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Gilles </a:t>
            </a:r>
            <a:r>
              <a:rPr lang="en-GB" dirty="0" err="1"/>
              <a:t>Lipovetsky</a:t>
            </a:r>
            <a:r>
              <a:rPr lang="en-GB" dirty="0"/>
              <a:t>, </a:t>
            </a:r>
            <a:r>
              <a:rPr lang="en-GB" i="1" dirty="0" err="1"/>
              <a:t>L’ère</a:t>
            </a:r>
            <a:r>
              <a:rPr lang="en-GB" i="1" dirty="0"/>
              <a:t> du vide. </a:t>
            </a:r>
            <a:r>
              <a:rPr lang="en-GB" i="1" dirty="0" err="1"/>
              <a:t>Essais</a:t>
            </a:r>
            <a:r>
              <a:rPr lang="en-GB" i="1" dirty="0"/>
              <a:t> </a:t>
            </a:r>
            <a:r>
              <a:rPr lang="en-GB" i="1" dirty="0" err="1"/>
              <a:t>sur</a:t>
            </a:r>
            <a:r>
              <a:rPr lang="en-GB" i="1" dirty="0"/>
              <a:t> </a:t>
            </a:r>
            <a:r>
              <a:rPr lang="en-GB" i="1" dirty="0" err="1"/>
              <a:t>l’individualisme</a:t>
            </a:r>
            <a:r>
              <a:rPr lang="en-GB" i="1" dirty="0"/>
              <a:t> </a:t>
            </a:r>
            <a:r>
              <a:rPr lang="en-GB" i="1" dirty="0" err="1"/>
              <a:t>contemporain</a:t>
            </a:r>
            <a:r>
              <a:rPr lang="en-GB" dirty="0"/>
              <a:t>, 1983, p. 326.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0062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i="1" dirty="0" smtClean="0"/>
              <a:t>      L         </a:t>
            </a:r>
            <a:r>
              <a:rPr lang="en-GB" sz="3600" i="1" dirty="0" err="1" smtClean="0"/>
              <a:t>L’ère</a:t>
            </a:r>
            <a:r>
              <a:rPr lang="en-GB" sz="3600" i="1" dirty="0" smtClean="0"/>
              <a:t> </a:t>
            </a:r>
            <a:r>
              <a:rPr lang="en-GB" sz="3600" i="1" dirty="0"/>
              <a:t>du vide. </a:t>
            </a:r>
            <a:r>
              <a:rPr lang="en-GB" sz="3600" i="1" dirty="0" err="1"/>
              <a:t>Essais</a:t>
            </a:r>
            <a:r>
              <a:rPr lang="en-GB" sz="3600" i="1" dirty="0"/>
              <a:t> </a:t>
            </a:r>
            <a:r>
              <a:rPr lang="en-GB" sz="3600" i="1" dirty="0" err="1"/>
              <a:t>sur</a:t>
            </a:r>
            <a:r>
              <a:rPr lang="en-GB" sz="3600" i="1" dirty="0"/>
              <a:t> </a:t>
            </a:r>
            <a:r>
              <a:rPr lang="en-GB" sz="3600" i="1" dirty="0" err="1"/>
              <a:t>l’individualisme</a:t>
            </a:r>
            <a:r>
              <a:rPr lang="en-GB" sz="3600" i="1" dirty="0"/>
              <a:t> </a:t>
            </a:r>
            <a:r>
              <a:rPr lang="en-GB" sz="3600" i="1" dirty="0" err="1"/>
              <a:t>contemporain</a:t>
            </a:r>
            <a:r>
              <a:rPr lang="en-GB" sz="3600" dirty="0"/>
              <a:t>, 1983</a:t>
            </a:r>
            <a:r>
              <a:rPr lang="en-GB" sz="3600" dirty="0" smtClean="0"/>
              <a:t>    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400" dirty="0"/>
              <a:t>Le </a:t>
            </a:r>
            <a:r>
              <a:rPr lang="en-GB" sz="3400" dirty="0" err="1"/>
              <a:t>mouvement</a:t>
            </a:r>
            <a:r>
              <a:rPr lang="en-GB" sz="3400" dirty="0"/>
              <a:t> social de </a:t>
            </a:r>
            <a:r>
              <a:rPr lang="en-GB" sz="3400" dirty="0" err="1"/>
              <a:t>personnalisation</a:t>
            </a:r>
            <a:r>
              <a:rPr lang="en-GB" sz="3400" dirty="0"/>
              <a:t> ne </a:t>
            </a:r>
            <a:r>
              <a:rPr lang="en-GB" sz="3400" dirty="0" err="1"/>
              <a:t>s’identifie</a:t>
            </a:r>
            <a:r>
              <a:rPr lang="en-GB" sz="3400" dirty="0"/>
              <a:t> pas à </a:t>
            </a:r>
            <a:r>
              <a:rPr lang="en-GB" sz="3400" dirty="0" err="1"/>
              <a:t>une</a:t>
            </a:r>
            <a:r>
              <a:rPr lang="en-GB" sz="3400" dirty="0"/>
              <a:t> privatisation sans </a:t>
            </a:r>
            <a:r>
              <a:rPr lang="en-GB" sz="3400" dirty="0" err="1"/>
              <a:t>âme</a:t>
            </a:r>
            <a:r>
              <a:rPr lang="en-GB" sz="3400" dirty="0"/>
              <a:t>, de plus en plus </a:t>
            </a:r>
            <a:r>
              <a:rPr lang="en-GB" sz="3400" dirty="0" err="1"/>
              <a:t>il</a:t>
            </a:r>
            <a:r>
              <a:rPr lang="en-GB" sz="3400" dirty="0"/>
              <a:t> se combine avec la vie associative, avec la </a:t>
            </a:r>
            <a:r>
              <a:rPr lang="en-GB" sz="3400" dirty="0" err="1"/>
              <a:t>volonté</a:t>
            </a:r>
            <a:r>
              <a:rPr lang="en-GB" sz="3400" dirty="0"/>
              <a:t> </a:t>
            </a:r>
            <a:r>
              <a:rPr lang="en-GB" sz="3400" dirty="0" err="1"/>
              <a:t>écologique</a:t>
            </a:r>
            <a:r>
              <a:rPr lang="en-GB" sz="3400" dirty="0"/>
              <a:t>, avec le </a:t>
            </a:r>
            <a:r>
              <a:rPr lang="en-GB" sz="3400" dirty="0" err="1"/>
              <a:t>bénévolat</a:t>
            </a:r>
            <a:r>
              <a:rPr lang="en-GB" sz="3400" dirty="0"/>
              <a:t> et la </a:t>
            </a:r>
            <a:r>
              <a:rPr lang="en-GB" sz="3400" dirty="0" err="1"/>
              <a:t>philanthropie</a:t>
            </a:r>
            <a:r>
              <a:rPr lang="en-GB" sz="3400" dirty="0"/>
              <a:t> de masse. La </a:t>
            </a:r>
            <a:r>
              <a:rPr lang="en-GB" sz="3400" dirty="0" err="1"/>
              <a:t>banalisation</a:t>
            </a:r>
            <a:r>
              <a:rPr lang="en-GB" sz="3400" dirty="0"/>
              <a:t> de la </a:t>
            </a:r>
            <a:r>
              <a:rPr lang="en-GB" sz="3400" dirty="0" err="1"/>
              <a:t>xénophobie</a:t>
            </a:r>
            <a:r>
              <a:rPr lang="en-GB" sz="3400" dirty="0"/>
              <a:t> et le </a:t>
            </a:r>
            <a:r>
              <a:rPr lang="en-GB" sz="3400" dirty="0" err="1"/>
              <a:t>culte</a:t>
            </a:r>
            <a:r>
              <a:rPr lang="en-GB" sz="3400" dirty="0"/>
              <a:t> de </a:t>
            </a:r>
            <a:r>
              <a:rPr lang="en-GB" sz="3400" dirty="0" err="1"/>
              <a:t>l’argent</a:t>
            </a:r>
            <a:r>
              <a:rPr lang="en-GB" sz="3400" dirty="0"/>
              <a:t> ne </a:t>
            </a:r>
            <a:r>
              <a:rPr lang="en-GB" sz="3400" dirty="0" err="1"/>
              <a:t>doivent</a:t>
            </a:r>
            <a:r>
              <a:rPr lang="en-GB" sz="3400" dirty="0"/>
              <a:t> pas </a:t>
            </a:r>
            <a:r>
              <a:rPr lang="en-GB" sz="3400" dirty="0" err="1"/>
              <a:t>occulter</a:t>
            </a:r>
            <a:r>
              <a:rPr lang="en-GB" sz="3400" dirty="0"/>
              <a:t> </a:t>
            </a:r>
            <a:r>
              <a:rPr lang="en-GB" sz="3400" dirty="0" err="1"/>
              <a:t>l’autre</a:t>
            </a:r>
            <a:r>
              <a:rPr lang="en-GB" sz="3400" dirty="0"/>
              <a:t> face de </a:t>
            </a:r>
            <a:r>
              <a:rPr lang="en-GB" sz="3400" dirty="0" err="1"/>
              <a:t>l’esprit</a:t>
            </a:r>
            <a:r>
              <a:rPr lang="en-GB" sz="3400" dirty="0"/>
              <a:t> du temps : le consensus </a:t>
            </a:r>
            <a:r>
              <a:rPr lang="en-GB" sz="3400" dirty="0" err="1"/>
              <a:t>autour</a:t>
            </a:r>
            <a:r>
              <a:rPr lang="en-GB" sz="3400" dirty="0"/>
              <a:t> des </a:t>
            </a:r>
            <a:r>
              <a:rPr lang="en-GB" sz="3400" dirty="0" err="1"/>
              <a:t>Droits</a:t>
            </a:r>
            <a:r>
              <a:rPr lang="en-GB" sz="3400" dirty="0"/>
              <a:t> de </a:t>
            </a:r>
            <a:r>
              <a:rPr lang="en-GB" sz="3400" dirty="0" err="1"/>
              <a:t>l’homme</a:t>
            </a:r>
            <a:r>
              <a:rPr lang="en-GB" sz="3400" dirty="0"/>
              <a:t>, les élans </a:t>
            </a:r>
            <a:r>
              <a:rPr lang="en-GB" sz="3400" dirty="0" err="1"/>
              <a:t>caritatifs</a:t>
            </a:r>
            <a:r>
              <a:rPr lang="en-GB" sz="3400" dirty="0"/>
              <a:t>, le souci </a:t>
            </a:r>
            <a:r>
              <a:rPr lang="en-GB" sz="3400" dirty="0" err="1"/>
              <a:t>éthique</a:t>
            </a:r>
            <a:r>
              <a:rPr lang="en-GB" sz="3400" dirty="0"/>
              <a:t> </a:t>
            </a:r>
            <a:r>
              <a:rPr lang="en-GB" sz="3400" dirty="0" err="1"/>
              <a:t>dans</a:t>
            </a:r>
            <a:r>
              <a:rPr lang="en-GB" sz="3400" dirty="0"/>
              <a:t> la communication, la </a:t>
            </a:r>
            <a:r>
              <a:rPr lang="en-GB" sz="3400" dirty="0" err="1"/>
              <a:t>recherche</a:t>
            </a:r>
            <a:r>
              <a:rPr lang="en-GB" sz="3400" dirty="0"/>
              <a:t> bio-</a:t>
            </a:r>
            <a:r>
              <a:rPr lang="en-GB" sz="3400" dirty="0" err="1"/>
              <a:t>médicale</a:t>
            </a:r>
            <a:r>
              <a:rPr lang="en-GB" sz="3400" dirty="0"/>
              <a:t>, </a:t>
            </a:r>
            <a:r>
              <a:rPr lang="en-GB" sz="3400" dirty="0" err="1"/>
              <a:t>l’entreprise</a:t>
            </a:r>
            <a:r>
              <a:rPr lang="en-GB" sz="3400" dirty="0"/>
              <a:t>, </a:t>
            </a:r>
            <a:r>
              <a:rPr lang="en-GB" sz="3400" dirty="0" err="1"/>
              <a:t>l’environnement</a:t>
            </a:r>
            <a:r>
              <a:rPr lang="en-GB" sz="3400" dirty="0"/>
              <a:t>. Plus </a:t>
            </a:r>
            <a:r>
              <a:rPr lang="en-GB" sz="3400" dirty="0" err="1"/>
              <a:t>s’accentue</a:t>
            </a:r>
            <a:r>
              <a:rPr lang="en-GB" sz="3400" dirty="0"/>
              <a:t> le </a:t>
            </a:r>
            <a:r>
              <a:rPr lang="en-GB" sz="3400" dirty="0" err="1"/>
              <a:t>droit</a:t>
            </a:r>
            <a:r>
              <a:rPr lang="en-GB" sz="3400" dirty="0"/>
              <a:t> </a:t>
            </a:r>
            <a:r>
              <a:rPr lang="en-GB" sz="3400" dirty="0" err="1"/>
              <a:t>subjectif</a:t>
            </a:r>
            <a:r>
              <a:rPr lang="en-GB" sz="3400" dirty="0"/>
              <a:t> à vivre, plus </a:t>
            </a:r>
            <a:r>
              <a:rPr lang="en-GB" sz="3400" dirty="0" err="1"/>
              <a:t>s’impose</a:t>
            </a:r>
            <a:r>
              <a:rPr lang="en-GB" sz="3400" dirty="0"/>
              <a:t> </a:t>
            </a:r>
            <a:r>
              <a:rPr lang="en-GB" sz="3400" dirty="0" err="1"/>
              <a:t>socialement</a:t>
            </a:r>
            <a:r>
              <a:rPr lang="en-GB" sz="3400" dirty="0"/>
              <a:t> la </a:t>
            </a:r>
            <a:r>
              <a:rPr lang="en-GB" sz="3400" dirty="0" err="1"/>
              <a:t>thématique</a:t>
            </a:r>
            <a:r>
              <a:rPr lang="en-GB" sz="3400" dirty="0"/>
              <a:t> des </a:t>
            </a:r>
            <a:r>
              <a:rPr lang="en-GB" sz="3400" dirty="0" err="1"/>
              <a:t>valeurs</a:t>
            </a:r>
            <a:r>
              <a:rPr lang="en-GB" sz="3400" dirty="0"/>
              <a:t> et de la </a:t>
            </a:r>
            <a:r>
              <a:rPr lang="en-GB" sz="3400" dirty="0" err="1"/>
              <a:t>responsabilité</a:t>
            </a:r>
            <a:r>
              <a:rPr lang="en-GB" sz="3400" dirty="0"/>
              <a:t> : </a:t>
            </a:r>
            <a:r>
              <a:rPr lang="en-GB" sz="3400" dirty="0" err="1"/>
              <a:t>Narcisse</a:t>
            </a:r>
            <a:r>
              <a:rPr lang="en-GB" sz="3400" dirty="0"/>
              <a:t> </a:t>
            </a:r>
            <a:r>
              <a:rPr lang="en-GB" sz="3400" dirty="0" err="1"/>
              <a:t>est</a:t>
            </a:r>
            <a:r>
              <a:rPr lang="en-GB" sz="3400" dirty="0"/>
              <a:t> </a:t>
            </a:r>
            <a:r>
              <a:rPr lang="en-GB" sz="3400" dirty="0" err="1"/>
              <a:t>désormais</a:t>
            </a:r>
            <a:r>
              <a:rPr lang="en-GB" sz="3400" dirty="0"/>
              <a:t> en </a:t>
            </a:r>
            <a:r>
              <a:rPr lang="en-GB" sz="3400" dirty="0" err="1"/>
              <a:t>quête</a:t>
            </a:r>
            <a:r>
              <a:rPr lang="en-GB" sz="3400" dirty="0"/>
              <a:t> de </a:t>
            </a:r>
            <a:r>
              <a:rPr lang="en-GB" sz="3400" dirty="0" err="1"/>
              <a:t>limites</a:t>
            </a:r>
            <a:r>
              <a:rPr lang="en-GB" sz="3400" dirty="0"/>
              <a:t>, </a:t>
            </a:r>
            <a:r>
              <a:rPr lang="en-GB" sz="3400" dirty="0" err="1"/>
              <a:t>d’ordre</a:t>
            </a:r>
            <a:r>
              <a:rPr lang="en-GB" sz="3400" dirty="0"/>
              <a:t> et de </a:t>
            </a:r>
            <a:r>
              <a:rPr lang="en-GB" sz="3400" dirty="0" err="1"/>
              <a:t>responsabilité</a:t>
            </a:r>
            <a:r>
              <a:rPr lang="en-GB" sz="3400" dirty="0"/>
              <a:t> à </a:t>
            </a:r>
            <a:r>
              <a:rPr lang="en-GB" sz="3400" dirty="0" err="1"/>
              <a:t>sa</a:t>
            </a:r>
            <a:r>
              <a:rPr lang="en-GB" sz="3400" dirty="0"/>
              <a:t> </a:t>
            </a:r>
            <a:r>
              <a:rPr lang="en-GB" sz="3400" dirty="0" err="1"/>
              <a:t>mesure</a:t>
            </a:r>
            <a:r>
              <a:rPr lang="en-GB" sz="3400" dirty="0" smtClean="0"/>
              <a:t>.</a:t>
            </a:r>
          </a:p>
          <a:p>
            <a:pPr marL="0" indent="0">
              <a:buNone/>
            </a:pPr>
            <a:endParaRPr lang="en-GB" sz="3400" dirty="0" smtClean="0"/>
          </a:p>
          <a:p>
            <a:pPr marL="0" indent="0">
              <a:buNone/>
            </a:pPr>
            <a:r>
              <a:rPr lang="en-GB" sz="3400" dirty="0" smtClean="0"/>
              <a:t>Gilles </a:t>
            </a:r>
            <a:r>
              <a:rPr lang="en-GB" sz="3400" dirty="0" err="1"/>
              <a:t>Lipovetsky</a:t>
            </a:r>
            <a:r>
              <a:rPr lang="en-GB" sz="3400" dirty="0"/>
              <a:t>, </a:t>
            </a:r>
            <a:r>
              <a:rPr lang="en-GB" sz="3400" i="1" dirty="0" err="1"/>
              <a:t>L’ère</a:t>
            </a:r>
            <a:r>
              <a:rPr lang="en-GB" sz="3400" i="1" dirty="0"/>
              <a:t> du vide. </a:t>
            </a:r>
            <a:r>
              <a:rPr lang="en-GB" sz="3400" i="1" dirty="0" err="1"/>
              <a:t>Essais</a:t>
            </a:r>
            <a:r>
              <a:rPr lang="en-GB" sz="3400" i="1" dirty="0"/>
              <a:t> </a:t>
            </a:r>
            <a:r>
              <a:rPr lang="en-GB" sz="3400" i="1" dirty="0" err="1"/>
              <a:t>sur</a:t>
            </a:r>
            <a:r>
              <a:rPr lang="en-GB" sz="3400" i="1" dirty="0"/>
              <a:t> </a:t>
            </a:r>
            <a:r>
              <a:rPr lang="en-GB" sz="3400" i="1" dirty="0" err="1"/>
              <a:t>l’individualisme</a:t>
            </a:r>
            <a:r>
              <a:rPr lang="en-GB" sz="3400" i="1" dirty="0"/>
              <a:t> </a:t>
            </a:r>
            <a:r>
              <a:rPr lang="en-GB" sz="3400" i="1" dirty="0" err="1"/>
              <a:t>contemporain</a:t>
            </a:r>
            <a:r>
              <a:rPr lang="en-GB" sz="3400" dirty="0"/>
              <a:t>, 1983, p. </a:t>
            </a:r>
            <a:r>
              <a:rPr lang="en-GB" sz="3400" dirty="0" smtClean="0"/>
              <a:t>327</a:t>
            </a:r>
            <a:endParaRPr lang="en-GB" sz="3400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380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i="1" dirty="0" smtClean="0"/>
              <a:t>          Les</a:t>
            </a:r>
            <a:r>
              <a:rPr lang="en-GB" sz="3600" dirty="0" smtClean="0"/>
              <a:t> </a:t>
            </a:r>
            <a:r>
              <a:rPr lang="en-GB" sz="3600" i="1" dirty="0" smtClean="0"/>
              <a:t>Temps </a:t>
            </a:r>
            <a:r>
              <a:rPr lang="en-GB" sz="3600" i="1" dirty="0" err="1" smtClean="0"/>
              <a:t>hypermodernes</a:t>
            </a:r>
            <a:r>
              <a:rPr lang="en-GB" sz="3600" dirty="0" smtClean="0"/>
              <a:t>, 2004</a:t>
            </a:r>
            <a:endParaRPr lang="en-GB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err="1"/>
              <a:t>Ce</a:t>
            </a:r>
            <a:r>
              <a:rPr lang="en-GB" dirty="0"/>
              <a:t> qui </a:t>
            </a:r>
            <a:r>
              <a:rPr lang="en-GB" dirty="0" err="1"/>
              <a:t>définit</a:t>
            </a:r>
            <a:r>
              <a:rPr lang="en-GB" dirty="0"/>
              <a:t> </a:t>
            </a:r>
            <a:r>
              <a:rPr lang="en-GB" dirty="0" err="1"/>
              <a:t>l’hypermodernité</a:t>
            </a:r>
            <a:r>
              <a:rPr lang="en-GB" dirty="0"/>
              <a:t> </a:t>
            </a: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n’est</a:t>
            </a:r>
            <a:r>
              <a:rPr lang="en-GB" dirty="0"/>
              <a:t> pas </a:t>
            </a:r>
            <a:r>
              <a:rPr lang="en-GB" dirty="0" err="1"/>
              <a:t>exclusivement</a:t>
            </a:r>
            <a:r>
              <a:rPr lang="en-GB" dirty="0"/>
              <a:t> </a:t>
            </a:r>
            <a:r>
              <a:rPr lang="en-GB" dirty="0" err="1"/>
              <a:t>l’autocritique</a:t>
            </a:r>
            <a:r>
              <a:rPr lang="en-GB" dirty="0"/>
              <a:t> des </a:t>
            </a:r>
            <a:r>
              <a:rPr lang="en-GB" dirty="0" err="1"/>
              <a:t>savoirs</a:t>
            </a:r>
            <a:r>
              <a:rPr lang="en-GB" dirty="0"/>
              <a:t> et des institutions </a:t>
            </a:r>
            <a:r>
              <a:rPr lang="en-GB" dirty="0" err="1"/>
              <a:t>modernes</a:t>
            </a:r>
            <a:r>
              <a:rPr lang="en-GB" dirty="0"/>
              <a:t> </a:t>
            </a:r>
            <a:r>
              <a:rPr lang="en-GB" dirty="0" err="1"/>
              <a:t>mais</a:t>
            </a:r>
            <a:r>
              <a:rPr lang="en-GB" dirty="0"/>
              <a:t> </a:t>
            </a:r>
            <a:r>
              <a:rPr lang="en-GB" dirty="0" err="1"/>
              <a:t>aussi</a:t>
            </a:r>
            <a:r>
              <a:rPr lang="en-GB" dirty="0"/>
              <a:t> la </a:t>
            </a:r>
            <a:r>
              <a:rPr lang="en-GB" dirty="0" err="1"/>
              <a:t>mémoire</a:t>
            </a:r>
            <a:r>
              <a:rPr lang="en-GB" dirty="0"/>
              <a:t> </a:t>
            </a:r>
            <a:r>
              <a:rPr lang="en-GB" dirty="0" err="1"/>
              <a:t>revisitée</a:t>
            </a:r>
            <a:r>
              <a:rPr lang="en-GB" dirty="0"/>
              <a:t>, la remobilisation des </a:t>
            </a:r>
            <a:r>
              <a:rPr lang="en-GB" dirty="0" err="1"/>
              <a:t>croyances</a:t>
            </a:r>
            <a:r>
              <a:rPr lang="en-GB" dirty="0"/>
              <a:t> </a:t>
            </a:r>
            <a:r>
              <a:rPr lang="en-GB" dirty="0" err="1"/>
              <a:t>traditionnelles</a:t>
            </a:r>
            <a:r>
              <a:rPr lang="en-GB" dirty="0"/>
              <a:t>, </a:t>
            </a:r>
            <a:r>
              <a:rPr lang="en-GB" dirty="0" err="1"/>
              <a:t>l’hybridation</a:t>
            </a:r>
            <a:r>
              <a:rPr lang="en-GB" dirty="0"/>
              <a:t> </a:t>
            </a:r>
            <a:r>
              <a:rPr lang="en-GB" dirty="0" err="1"/>
              <a:t>individualiste</a:t>
            </a:r>
            <a:r>
              <a:rPr lang="en-GB" dirty="0"/>
              <a:t> du passé et du </a:t>
            </a:r>
            <a:r>
              <a:rPr lang="en-GB" dirty="0" err="1"/>
              <a:t>moderne</a:t>
            </a:r>
            <a:r>
              <a:rPr lang="en-GB" dirty="0"/>
              <a:t>. Non plus </a:t>
            </a:r>
            <a:r>
              <a:rPr lang="en-GB" dirty="0" err="1"/>
              <a:t>seulement</a:t>
            </a:r>
            <a:r>
              <a:rPr lang="en-GB" dirty="0"/>
              <a:t> la </a:t>
            </a:r>
            <a:r>
              <a:rPr lang="en-GB" dirty="0" err="1"/>
              <a:t>déconstruction</a:t>
            </a:r>
            <a:r>
              <a:rPr lang="en-GB" dirty="0"/>
              <a:t> des traditions </a:t>
            </a:r>
            <a:r>
              <a:rPr lang="en-GB" dirty="0" err="1"/>
              <a:t>mais</a:t>
            </a:r>
            <a:r>
              <a:rPr lang="en-GB" dirty="0"/>
              <a:t> </a:t>
            </a:r>
            <a:r>
              <a:rPr lang="en-GB" dirty="0" err="1"/>
              <a:t>leur</a:t>
            </a:r>
            <a:r>
              <a:rPr lang="en-GB" dirty="0"/>
              <a:t> </a:t>
            </a:r>
            <a:r>
              <a:rPr lang="en-GB" dirty="0" err="1"/>
              <a:t>réemploi</a:t>
            </a:r>
            <a:r>
              <a:rPr lang="en-GB" dirty="0"/>
              <a:t> sans imposition </a:t>
            </a:r>
            <a:r>
              <a:rPr lang="en-GB" dirty="0" err="1"/>
              <a:t>institutionnelle</a:t>
            </a:r>
            <a:r>
              <a:rPr lang="en-GB" dirty="0"/>
              <a:t>, </a:t>
            </a:r>
            <a:r>
              <a:rPr lang="en-GB" dirty="0" err="1"/>
              <a:t>leur</a:t>
            </a:r>
            <a:r>
              <a:rPr lang="en-GB" dirty="0"/>
              <a:t> </a:t>
            </a:r>
            <a:r>
              <a:rPr lang="en-GB" dirty="0" err="1"/>
              <a:t>réaménagement</a:t>
            </a:r>
            <a:r>
              <a:rPr lang="en-GB" dirty="0"/>
              <a:t> </a:t>
            </a:r>
            <a:r>
              <a:rPr lang="en-GB" dirty="0" err="1"/>
              <a:t>perpétuel</a:t>
            </a:r>
            <a:r>
              <a:rPr lang="en-GB" dirty="0"/>
              <a:t> en accord avec le </a:t>
            </a:r>
            <a:r>
              <a:rPr lang="en-GB" dirty="0" err="1"/>
              <a:t>principe</a:t>
            </a:r>
            <a:r>
              <a:rPr lang="en-GB" dirty="0"/>
              <a:t> de </a:t>
            </a:r>
            <a:r>
              <a:rPr lang="en-GB" dirty="0" err="1"/>
              <a:t>souveraineté</a:t>
            </a:r>
            <a:r>
              <a:rPr lang="en-GB" dirty="0"/>
              <a:t> </a:t>
            </a:r>
            <a:r>
              <a:rPr lang="en-GB" dirty="0" err="1"/>
              <a:t>individuelle</a:t>
            </a:r>
            <a:r>
              <a:rPr lang="en-GB" dirty="0"/>
              <a:t>. Si </a:t>
            </a:r>
            <a:r>
              <a:rPr lang="en-GB" dirty="0" err="1"/>
              <a:t>l’hypermodernité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métamodernité</a:t>
            </a:r>
            <a:r>
              <a:rPr lang="en-GB" dirty="0"/>
              <a:t>, </a:t>
            </a:r>
            <a:r>
              <a:rPr lang="en-GB" dirty="0" err="1"/>
              <a:t>elle</a:t>
            </a:r>
            <a:r>
              <a:rPr lang="en-GB" dirty="0"/>
              <a:t> se </a:t>
            </a:r>
            <a:r>
              <a:rPr lang="en-GB" dirty="0" err="1"/>
              <a:t>présente</a:t>
            </a:r>
            <a:r>
              <a:rPr lang="en-GB" dirty="0"/>
              <a:t> </a:t>
            </a:r>
            <a:r>
              <a:rPr lang="en-GB" dirty="0" err="1"/>
              <a:t>également</a:t>
            </a:r>
            <a:r>
              <a:rPr lang="en-GB" dirty="0"/>
              <a:t> sous les traits </a:t>
            </a:r>
            <a:r>
              <a:rPr lang="en-GB" dirty="0" err="1"/>
              <a:t>d’une</a:t>
            </a:r>
            <a:r>
              <a:rPr lang="en-GB" dirty="0"/>
              <a:t> </a:t>
            </a:r>
            <a:r>
              <a:rPr lang="en-GB" dirty="0" err="1"/>
              <a:t>métatraditionalité</a:t>
            </a:r>
            <a:r>
              <a:rPr lang="en-GB" dirty="0"/>
              <a:t>, </a:t>
            </a:r>
            <a:r>
              <a:rPr lang="en-GB" dirty="0" err="1"/>
              <a:t>d’une</a:t>
            </a:r>
            <a:r>
              <a:rPr lang="en-GB" dirty="0"/>
              <a:t> </a:t>
            </a:r>
            <a:r>
              <a:rPr lang="en-GB" dirty="0" err="1"/>
              <a:t>métareligiosité</a:t>
            </a:r>
            <a:r>
              <a:rPr lang="en-GB" dirty="0"/>
              <a:t> sans </a:t>
            </a:r>
            <a:r>
              <a:rPr lang="en-GB" dirty="0" err="1" smtClean="0"/>
              <a:t>frontières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Gilles </a:t>
            </a:r>
            <a:r>
              <a:rPr lang="en-GB" dirty="0" err="1" smtClean="0"/>
              <a:t>Lipovetsky</a:t>
            </a:r>
            <a:r>
              <a:rPr lang="en-GB" dirty="0" smtClean="0"/>
              <a:t>, </a:t>
            </a:r>
            <a:r>
              <a:rPr lang="en-GB" i="1" dirty="0" smtClean="0"/>
              <a:t>Les Temps </a:t>
            </a:r>
            <a:r>
              <a:rPr lang="en-GB" i="1" dirty="0" err="1" smtClean="0"/>
              <a:t>hypermodernes</a:t>
            </a:r>
            <a:r>
              <a:rPr lang="en-GB" dirty="0" smtClean="0"/>
              <a:t>, 2004, p. 96.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2333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i="1" dirty="0" smtClean="0"/>
              <a:t>          Les</a:t>
            </a:r>
            <a:r>
              <a:rPr lang="en-GB" sz="3600" dirty="0" smtClean="0"/>
              <a:t> </a:t>
            </a:r>
            <a:r>
              <a:rPr lang="en-GB" sz="3600" i="1" dirty="0" smtClean="0"/>
              <a:t>Temps </a:t>
            </a:r>
            <a:r>
              <a:rPr lang="en-GB" sz="3600" i="1" dirty="0" err="1" smtClean="0"/>
              <a:t>hypermodernes</a:t>
            </a:r>
            <a:r>
              <a:rPr lang="en-GB" sz="3600" dirty="0" smtClean="0"/>
              <a:t>, 2004</a:t>
            </a:r>
            <a:endParaRPr lang="en-GB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A </a:t>
            </a:r>
            <a:r>
              <a:rPr lang="en-GB" dirty="0" err="1"/>
              <a:t>l’évidence</a:t>
            </a:r>
            <a:r>
              <a:rPr lang="en-GB" dirty="0"/>
              <a:t> </a:t>
            </a:r>
            <a:r>
              <a:rPr lang="en-GB" dirty="0" err="1"/>
              <a:t>l’individu</a:t>
            </a:r>
            <a:r>
              <a:rPr lang="en-GB" dirty="0"/>
              <a:t> </a:t>
            </a:r>
            <a:r>
              <a:rPr lang="en-GB" dirty="0" err="1"/>
              <a:t>n’est</a:t>
            </a:r>
            <a:r>
              <a:rPr lang="en-GB" dirty="0"/>
              <a:t> pas le </a:t>
            </a:r>
            <a:r>
              <a:rPr lang="en-GB" dirty="0" err="1"/>
              <a:t>fidèle</a:t>
            </a:r>
            <a:r>
              <a:rPr lang="en-GB" dirty="0"/>
              <a:t> </a:t>
            </a:r>
            <a:r>
              <a:rPr lang="en-GB" dirty="0" err="1"/>
              <a:t>reflet</a:t>
            </a:r>
            <a:r>
              <a:rPr lang="en-GB" dirty="0"/>
              <a:t> des </a:t>
            </a:r>
            <a:r>
              <a:rPr lang="en-GB" dirty="0" err="1"/>
              <a:t>logiques</a:t>
            </a:r>
            <a:r>
              <a:rPr lang="en-GB" dirty="0"/>
              <a:t> </a:t>
            </a:r>
            <a:r>
              <a:rPr lang="en-GB" dirty="0" err="1"/>
              <a:t>hyperboliques</a:t>
            </a:r>
            <a:r>
              <a:rPr lang="en-GB" dirty="0"/>
              <a:t> </a:t>
            </a:r>
            <a:r>
              <a:rPr lang="en-GB" dirty="0" err="1"/>
              <a:t>médiatico-marchandes</a:t>
            </a:r>
            <a:r>
              <a:rPr lang="en-GB" dirty="0"/>
              <a:t>,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n’est</a:t>
            </a:r>
            <a:r>
              <a:rPr lang="en-GB" dirty="0"/>
              <a:t> pas </a:t>
            </a:r>
            <a:r>
              <a:rPr lang="en-GB"/>
              <a:t>plus </a:t>
            </a:r>
            <a:r>
              <a:rPr lang="en-GB" smtClean="0"/>
              <a:t>     &lt;&lt; </a:t>
            </a:r>
            <a:r>
              <a:rPr lang="en-GB" dirty="0" err="1"/>
              <a:t>l’esclave</a:t>
            </a:r>
            <a:r>
              <a:rPr lang="en-GB" dirty="0"/>
              <a:t> &gt;&gt; de </a:t>
            </a:r>
            <a:r>
              <a:rPr lang="en-GB" dirty="0" err="1"/>
              <a:t>l’ordre</a:t>
            </a:r>
            <a:r>
              <a:rPr lang="en-GB" dirty="0"/>
              <a:t> sexual </a:t>
            </a:r>
            <a:r>
              <a:rPr lang="en-GB" dirty="0" err="1"/>
              <a:t>performatif</a:t>
            </a:r>
            <a:r>
              <a:rPr lang="en-GB" dirty="0"/>
              <a:t> </a:t>
            </a:r>
            <a:r>
              <a:rPr lang="en-GB" dirty="0" err="1"/>
              <a:t>qu’il</a:t>
            </a:r>
            <a:r>
              <a:rPr lang="en-GB" dirty="0"/>
              <a:t> </a:t>
            </a:r>
            <a:r>
              <a:rPr lang="en-GB" dirty="0" err="1"/>
              <a:t>n’est</a:t>
            </a:r>
            <a:r>
              <a:rPr lang="en-GB" dirty="0"/>
              <a:t> le </a:t>
            </a:r>
            <a:r>
              <a:rPr lang="en-GB" dirty="0" err="1"/>
              <a:t>produit</a:t>
            </a:r>
            <a:r>
              <a:rPr lang="en-GB" dirty="0"/>
              <a:t> </a:t>
            </a:r>
            <a:r>
              <a:rPr lang="en-GB" dirty="0" err="1"/>
              <a:t>mécanique</a:t>
            </a:r>
            <a:r>
              <a:rPr lang="en-GB" dirty="0"/>
              <a:t> de la </a:t>
            </a:r>
            <a:r>
              <a:rPr lang="en-GB" dirty="0" err="1"/>
              <a:t>publicité</a:t>
            </a:r>
            <a:r>
              <a:rPr lang="en-GB" dirty="0"/>
              <a:t>. </a:t>
            </a:r>
            <a:r>
              <a:rPr lang="en-GB" dirty="0" err="1"/>
              <a:t>D’autres</a:t>
            </a:r>
            <a:r>
              <a:rPr lang="en-GB" dirty="0"/>
              <a:t> motivations, </a:t>
            </a:r>
            <a:r>
              <a:rPr lang="en-GB" dirty="0" err="1"/>
              <a:t>d’autres</a:t>
            </a:r>
            <a:r>
              <a:rPr lang="en-GB" dirty="0"/>
              <a:t> </a:t>
            </a:r>
            <a:r>
              <a:rPr lang="en-GB" dirty="0" err="1"/>
              <a:t>idéaux</a:t>
            </a:r>
            <a:r>
              <a:rPr lang="en-GB" dirty="0"/>
              <a:t> (</a:t>
            </a:r>
            <a:r>
              <a:rPr lang="en-GB" dirty="0" err="1"/>
              <a:t>relationnels</a:t>
            </a:r>
            <a:r>
              <a:rPr lang="en-GB" dirty="0"/>
              <a:t>, </a:t>
            </a:r>
            <a:r>
              <a:rPr lang="en-GB" dirty="0" err="1"/>
              <a:t>intimistes</a:t>
            </a:r>
            <a:r>
              <a:rPr lang="en-GB" dirty="0"/>
              <a:t>, </a:t>
            </a:r>
            <a:r>
              <a:rPr lang="en-GB" dirty="0" err="1"/>
              <a:t>amoureux</a:t>
            </a:r>
            <a:r>
              <a:rPr lang="en-GB" dirty="0"/>
              <a:t>, </a:t>
            </a:r>
            <a:r>
              <a:rPr lang="en-GB" dirty="0" err="1"/>
              <a:t>éthiques</a:t>
            </a:r>
            <a:r>
              <a:rPr lang="en-GB" dirty="0"/>
              <a:t>) ne </a:t>
            </a:r>
            <a:r>
              <a:rPr lang="en-GB" dirty="0" err="1"/>
              <a:t>cessent</a:t>
            </a:r>
            <a:r>
              <a:rPr lang="en-GB" dirty="0"/>
              <a:t> </a:t>
            </a:r>
            <a:r>
              <a:rPr lang="en-GB" dirty="0" err="1"/>
              <a:t>d’orienter</a:t>
            </a:r>
            <a:r>
              <a:rPr lang="en-GB" dirty="0"/>
              <a:t> </a:t>
            </a:r>
            <a:r>
              <a:rPr lang="en-GB" dirty="0" err="1"/>
              <a:t>l’hyperindividu</a:t>
            </a:r>
            <a:r>
              <a:rPr lang="en-GB" dirty="0"/>
              <a:t>. Le </a:t>
            </a:r>
            <a:r>
              <a:rPr lang="en-GB" dirty="0" err="1"/>
              <a:t>règne</a:t>
            </a:r>
            <a:r>
              <a:rPr lang="en-GB" dirty="0"/>
              <a:t> du </a:t>
            </a:r>
            <a:r>
              <a:rPr lang="en-GB" dirty="0" err="1"/>
              <a:t>présent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moins</a:t>
            </a:r>
            <a:r>
              <a:rPr lang="en-GB" dirty="0"/>
              <a:t> </a:t>
            </a:r>
            <a:r>
              <a:rPr lang="en-GB" dirty="0" err="1"/>
              <a:t>celui</a:t>
            </a:r>
            <a:r>
              <a:rPr lang="en-GB" dirty="0"/>
              <a:t> de la normalisation du </a:t>
            </a:r>
            <a:r>
              <a:rPr lang="en-GB" dirty="0" err="1"/>
              <a:t>bonheur</a:t>
            </a:r>
            <a:r>
              <a:rPr lang="en-GB" dirty="0"/>
              <a:t> </a:t>
            </a:r>
            <a:r>
              <a:rPr lang="en-GB" dirty="0" err="1"/>
              <a:t>que</a:t>
            </a:r>
            <a:r>
              <a:rPr lang="en-GB" dirty="0"/>
              <a:t> </a:t>
            </a:r>
            <a:r>
              <a:rPr lang="en-GB" dirty="0" err="1"/>
              <a:t>celui</a:t>
            </a:r>
            <a:r>
              <a:rPr lang="en-GB" dirty="0"/>
              <a:t> de la diversification des </a:t>
            </a:r>
            <a:r>
              <a:rPr lang="en-GB" dirty="0" err="1"/>
              <a:t>modèles</a:t>
            </a:r>
            <a:r>
              <a:rPr lang="en-GB" dirty="0"/>
              <a:t>, de </a:t>
            </a:r>
            <a:r>
              <a:rPr lang="en-GB" dirty="0" err="1"/>
              <a:t>l’érosion</a:t>
            </a:r>
            <a:r>
              <a:rPr lang="en-GB" dirty="0"/>
              <a:t> de la puissance </a:t>
            </a:r>
            <a:r>
              <a:rPr lang="en-GB" dirty="0" err="1"/>
              <a:t>organisatrice</a:t>
            </a:r>
            <a:r>
              <a:rPr lang="en-GB" dirty="0"/>
              <a:t> des </a:t>
            </a:r>
            <a:r>
              <a:rPr lang="en-GB" dirty="0" err="1"/>
              <a:t>normes</a:t>
            </a:r>
            <a:r>
              <a:rPr lang="en-GB" dirty="0"/>
              <a:t> collectives, de la </a:t>
            </a:r>
            <a:r>
              <a:rPr lang="en-GB" dirty="0" err="1"/>
              <a:t>déstandardisation</a:t>
            </a:r>
            <a:r>
              <a:rPr lang="en-GB" dirty="0"/>
              <a:t> des </a:t>
            </a:r>
            <a:r>
              <a:rPr lang="en-GB" dirty="0" err="1"/>
              <a:t>plaisirs</a:t>
            </a:r>
            <a:r>
              <a:rPr lang="en-GB" dirty="0"/>
              <a:t>. </a:t>
            </a:r>
            <a:r>
              <a:rPr lang="en-GB" dirty="0" err="1"/>
              <a:t>L’emprise</a:t>
            </a:r>
            <a:r>
              <a:rPr lang="en-GB" dirty="0"/>
              <a:t> des </a:t>
            </a:r>
            <a:r>
              <a:rPr lang="en-GB" dirty="0" err="1"/>
              <a:t>normes</a:t>
            </a:r>
            <a:r>
              <a:rPr lang="en-GB" dirty="0"/>
              <a:t> de la </a:t>
            </a:r>
            <a:r>
              <a:rPr lang="en-GB" dirty="0" err="1"/>
              <a:t>consommation</a:t>
            </a:r>
            <a:r>
              <a:rPr lang="en-GB" dirty="0"/>
              <a:t> et de la </a:t>
            </a:r>
            <a:r>
              <a:rPr lang="en-GB" dirty="0" err="1"/>
              <a:t>sexualité</a:t>
            </a:r>
            <a:r>
              <a:rPr lang="en-GB" dirty="0"/>
              <a:t> </a:t>
            </a:r>
            <a:r>
              <a:rPr lang="en-GB" dirty="0" err="1"/>
              <a:t>s’accroît</a:t>
            </a:r>
            <a:r>
              <a:rPr lang="en-GB" dirty="0"/>
              <a:t> </a:t>
            </a:r>
            <a:r>
              <a:rPr lang="en-GB" dirty="0" err="1"/>
              <a:t>d’autant</a:t>
            </a:r>
            <a:r>
              <a:rPr lang="en-GB" dirty="0"/>
              <a:t> plus </a:t>
            </a:r>
            <a:r>
              <a:rPr lang="en-GB" dirty="0" err="1"/>
              <a:t>qu’elles</a:t>
            </a:r>
            <a:r>
              <a:rPr lang="en-GB" dirty="0"/>
              <a:t> </a:t>
            </a:r>
            <a:r>
              <a:rPr lang="en-GB" dirty="0" err="1"/>
              <a:t>dirigent</a:t>
            </a:r>
            <a:r>
              <a:rPr lang="en-GB" dirty="0"/>
              <a:t> </a:t>
            </a:r>
            <a:r>
              <a:rPr lang="en-GB" dirty="0" err="1"/>
              <a:t>moins</a:t>
            </a:r>
            <a:r>
              <a:rPr lang="en-GB" dirty="0"/>
              <a:t> </a:t>
            </a:r>
            <a:r>
              <a:rPr lang="en-GB" dirty="0" err="1"/>
              <a:t>précisément</a:t>
            </a:r>
            <a:r>
              <a:rPr lang="en-GB" dirty="0"/>
              <a:t> les </a:t>
            </a:r>
            <a:r>
              <a:rPr lang="en-GB" dirty="0" err="1"/>
              <a:t>comportements</a:t>
            </a:r>
            <a:r>
              <a:rPr lang="en-GB" dirty="0"/>
              <a:t> </a:t>
            </a:r>
            <a:r>
              <a:rPr lang="en-GB" dirty="0" err="1"/>
              <a:t>individuels</a:t>
            </a:r>
            <a:r>
              <a:rPr lang="en-GB" dirty="0"/>
              <a:t>.</a:t>
            </a:r>
          </a:p>
          <a:p>
            <a:r>
              <a:rPr lang="en-GB" dirty="0"/>
              <a:t>Gilles </a:t>
            </a:r>
            <a:r>
              <a:rPr lang="en-GB" dirty="0" err="1"/>
              <a:t>Lipovetsky</a:t>
            </a:r>
            <a:r>
              <a:rPr lang="en-GB" dirty="0"/>
              <a:t>, </a:t>
            </a:r>
            <a:r>
              <a:rPr lang="en-GB" i="1" dirty="0"/>
              <a:t>Les Temps </a:t>
            </a:r>
            <a:r>
              <a:rPr lang="en-GB" i="1" dirty="0" err="1"/>
              <a:t>hypermodernes</a:t>
            </a:r>
            <a:r>
              <a:rPr lang="en-GB" dirty="0"/>
              <a:t>, 2004, p. 80.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406"/>
            <a:ext cx="1440160" cy="105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084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820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FR118 Strategies for Reading French Texts </vt:lpstr>
      <vt:lpstr>Our key general questions</vt:lpstr>
      <vt:lpstr>     Our key seminar questions I</vt:lpstr>
      <vt:lpstr>     Our key seminar questions II</vt:lpstr>
      <vt:lpstr>      L         L’ère du vide. Essais sur l’individualisme contemporain, 1983     </vt:lpstr>
      <vt:lpstr>      L         L’ère du vide. Essais sur l’individualisme contemporain, 1983     </vt:lpstr>
      <vt:lpstr>          Les Temps hypermodernes, 2004</vt:lpstr>
      <vt:lpstr>          Les Temps hypermodernes, 2004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FR118 Strategies for Reading French Texts</dc:title>
  <dc:creator>Sean</dc:creator>
  <cp:lastModifiedBy>Sean</cp:lastModifiedBy>
  <cp:revision>4</cp:revision>
  <dcterms:created xsi:type="dcterms:W3CDTF">2012-03-08T16:52:57Z</dcterms:created>
  <dcterms:modified xsi:type="dcterms:W3CDTF">2012-03-08T17:18:12Z</dcterms:modified>
</cp:coreProperties>
</file>