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65" r:id="rId5"/>
    <p:sldId id="266" r:id="rId6"/>
    <p:sldId id="267" r:id="rId7"/>
  </p:sldIdLst>
  <p:sldSz cx="9144000" cy="6858000" type="screen4x3"/>
  <p:notesSz cx="6834188" cy="99790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2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7BF90-010E-4BCC-AC51-12E4DEA941BF}" type="datetimeFigureOut">
              <a:rPr lang="en-GB" smtClean="0"/>
              <a:t>12/03/2012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5D038-3292-4135-AE68-C6C6C3662D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0312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7BF90-010E-4BCC-AC51-12E4DEA941BF}" type="datetimeFigureOut">
              <a:rPr lang="en-GB" smtClean="0"/>
              <a:t>12/03/2012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5D038-3292-4135-AE68-C6C6C3662D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3911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7BF90-010E-4BCC-AC51-12E4DEA941BF}" type="datetimeFigureOut">
              <a:rPr lang="en-GB" smtClean="0"/>
              <a:t>12/03/2012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5D038-3292-4135-AE68-C6C6C3662D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2152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7BF90-010E-4BCC-AC51-12E4DEA941BF}" type="datetimeFigureOut">
              <a:rPr lang="en-GB" smtClean="0"/>
              <a:t>12/03/2012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5D038-3292-4135-AE68-C6C6C3662D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2471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7BF90-010E-4BCC-AC51-12E4DEA941BF}" type="datetimeFigureOut">
              <a:rPr lang="en-GB" smtClean="0"/>
              <a:t>12/03/2012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5D038-3292-4135-AE68-C6C6C3662D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3427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7BF90-010E-4BCC-AC51-12E4DEA941BF}" type="datetimeFigureOut">
              <a:rPr lang="en-GB" smtClean="0"/>
              <a:t>12/03/2012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5D038-3292-4135-AE68-C6C6C3662D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7584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7BF90-010E-4BCC-AC51-12E4DEA941BF}" type="datetimeFigureOut">
              <a:rPr lang="en-GB" smtClean="0"/>
              <a:t>12/03/2012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5D038-3292-4135-AE68-C6C6C3662D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646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7BF90-010E-4BCC-AC51-12E4DEA941BF}" type="datetimeFigureOut">
              <a:rPr lang="en-GB" smtClean="0"/>
              <a:t>12/03/2012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5D038-3292-4135-AE68-C6C6C3662D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6613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7BF90-010E-4BCC-AC51-12E4DEA941BF}" type="datetimeFigureOut">
              <a:rPr lang="en-GB" smtClean="0"/>
              <a:t>12/03/2012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5D038-3292-4135-AE68-C6C6C3662D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0818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7BF90-010E-4BCC-AC51-12E4DEA941BF}" type="datetimeFigureOut">
              <a:rPr lang="en-GB" smtClean="0"/>
              <a:t>12/03/2012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5D038-3292-4135-AE68-C6C6C3662D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7402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7BF90-010E-4BCC-AC51-12E4DEA941BF}" type="datetimeFigureOut">
              <a:rPr lang="en-GB" smtClean="0"/>
              <a:t>12/03/2012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5D038-3292-4135-AE68-C6C6C3662D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2807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F7BF90-010E-4BCC-AC51-12E4DEA941BF}" type="datetimeFigureOut">
              <a:rPr lang="en-GB" smtClean="0"/>
              <a:t>12/03/2012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95D038-3292-4135-AE68-C6C6C3662D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8635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11560" y="234888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GB" sz="4900" dirty="0" smtClean="0"/>
              <a:t/>
            </a:r>
            <a:br>
              <a:rPr lang="en-GB" sz="4900" dirty="0" smtClean="0"/>
            </a:br>
            <a:r>
              <a:rPr lang="en-GB" sz="4900" dirty="0" smtClean="0"/>
              <a:t>FR118 </a:t>
            </a:r>
            <a:r>
              <a:rPr lang="en-GB" sz="4900" dirty="0"/>
              <a:t>Strategies for Reading French Texts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83568" y="3789040"/>
            <a:ext cx="7776864" cy="1849760"/>
          </a:xfrm>
        </p:spPr>
        <p:txBody>
          <a:bodyPr>
            <a:normAutofit fontScale="92500" lnSpcReduction="10000"/>
          </a:bodyPr>
          <a:lstStyle/>
          <a:p>
            <a:endParaRPr lang="en-GB" sz="4000" dirty="0" smtClean="0">
              <a:solidFill>
                <a:schemeClr val="tx1"/>
              </a:solidFill>
            </a:endParaRPr>
          </a:p>
          <a:p>
            <a:r>
              <a:rPr lang="en-GB" sz="4000" dirty="0" smtClean="0">
                <a:solidFill>
                  <a:schemeClr val="tx1"/>
                </a:solidFill>
              </a:rPr>
              <a:t>Gilles </a:t>
            </a:r>
            <a:r>
              <a:rPr lang="en-GB" sz="4000" dirty="0" err="1" smtClean="0">
                <a:solidFill>
                  <a:schemeClr val="tx1"/>
                </a:solidFill>
              </a:rPr>
              <a:t>Lipovetsky</a:t>
            </a:r>
            <a:r>
              <a:rPr lang="en-GB" sz="4000" dirty="0">
                <a:solidFill>
                  <a:schemeClr val="tx1"/>
                </a:solidFill>
              </a:rPr>
              <a:t>, </a:t>
            </a:r>
            <a:endParaRPr lang="en-GB" sz="4000" dirty="0" smtClean="0">
              <a:solidFill>
                <a:schemeClr val="tx1"/>
              </a:solidFill>
            </a:endParaRPr>
          </a:p>
          <a:p>
            <a:r>
              <a:rPr lang="en-GB" sz="4000" dirty="0" smtClean="0">
                <a:solidFill>
                  <a:schemeClr val="tx1"/>
                </a:solidFill>
              </a:rPr>
              <a:t>Les Temps </a:t>
            </a:r>
            <a:r>
              <a:rPr lang="en-GB" sz="4000" dirty="0" err="1" smtClean="0">
                <a:solidFill>
                  <a:schemeClr val="tx1"/>
                </a:solidFill>
              </a:rPr>
              <a:t>hypermodernes</a:t>
            </a:r>
            <a:endParaRPr lang="en-GB" sz="4000" dirty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228600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5647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i="1" dirty="0" smtClean="0"/>
              <a:t>          Les</a:t>
            </a:r>
            <a:r>
              <a:rPr lang="en-GB" sz="3600" dirty="0" smtClean="0"/>
              <a:t> </a:t>
            </a:r>
            <a:r>
              <a:rPr lang="en-GB" sz="3600" i="1" dirty="0" smtClean="0"/>
              <a:t>Temps </a:t>
            </a:r>
            <a:r>
              <a:rPr lang="en-GB" sz="3600" i="1" dirty="0" err="1" smtClean="0"/>
              <a:t>hypermodernes</a:t>
            </a:r>
            <a:r>
              <a:rPr lang="en-GB" sz="3600" dirty="0" smtClean="0"/>
              <a:t>, 2004</a:t>
            </a:r>
            <a:endParaRPr lang="en-GB" sz="36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FR" dirty="0"/>
              <a:t>Il y a vingt ans, le concept &lt;&lt; postmoderne &gt;&gt; donnait de l’oxygène, il suggérait le nouveau, une bifurcation majeure. Il fait maintenant vaguement désuet. Le cycle postmoderne s’est déployé sous le signe de la décompression &lt;&lt; cool &gt;&gt; du social ; nous avons de nos jours le sentiment que les temps se durcissent à nouveau, chargés qu’ils sont de sombres nuages. On a vécu un bref moment de réduction des contraintes et des impositions sociales, les voici que réapparaissent sur le devant de la scène, fût-ce sous de nouveaux traits. À l’heure où triomphent les technologies génétiques, la mondialisation libérale et les droits de l’homme, le label postmoderne a pris des rides, il a épuisé ses capacités à exprimer le monde qui s’annonce.</a:t>
            </a:r>
            <a:endParaRPr lang="en-GB" dirty="0" smtClean="0"/>
          </a:p>
          <a:p>
            <a:r>
              <a:rPr lang="en-GB" dirty="0" smtClean="0"/>
              <a:t>Gilles </a:t>
            </a:r>
            <a:r>
              <a:rPr lang="en-GB" dirty="0" err="1"/>
              <a:t>Lipovetsky</a:t>
            </a:r>
            <a:r>
              <a:rPr lang="en-GB" dirty="0"/>
              <a:t>, </a:t>
            </a:r>
            <a:r>
              <a:rPr lang="en-GB" i="1" dirty="0"/>
              <a:t>Les Temps </a:t>
            </a:r>
            <a:r>
              <a:rPr lang="en-GB" i="1" dirty="0" err="1"/>
              <a:t>hypermodernes</a:t>
            </a:r>
            <a:r>
              <a:rPr lang="en-GB" dirty="0"/>
              <a:t>, 2004, p. </a:t>
            </a:r>
            <a:r>
              <a:rPr lang="en-GB" dirty="0" smtClean="0"/>
              <a:t>50</a:t>
            </a:r>
            <a:endParaRPr lang="en-GB" dirty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43406"/>
            <a:ext cx="1440160" cy="1056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00849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i="1" dirty="0" smtClean="0"/>
              <a:t>          Les</a:t>
            </a:r>
            <a:r>
              <a:rPr lang="en-GB" sz="3600" dirty="0" smtClean="0"/>
              <a:t> </a:t>
            </a:r>
            <a:r>
              <a:rPr lang="en-GB" sz="3600" i="1" dirty="0" smtClean="0"/>
              <a:t>Temps </a:t>
            </a:r>
            <a:r>
              <a:rPr lang="en-GB" sz="3600" i="1" dirty="0" err="1" smtClean="0"/>
              <a:t>hypermodernes</a:t>
            </a:r>
            <a:r>
              <a:rPr lang="en-GB" sz="3600" dirty="0" smtClean="0"/>
              <a:t>, 2004</a:t>
            </a:r>
            <a:endParaRPr lang="en-GB" sz="36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err="1"/>
              <a:t>L’hypermodernité</a:t>
            </a:r>
            <a:r>
              <a:rPr lang="en-GB" dirty="0"/>
              <a:t> </a:t>
            </a:r>
            <a:r>
              <a:rPr lang="en-GB" dirty="0" err="1"/>
              <a:t>n’a</a:t>
            </a:r>
            <a:r>
              <a:rPr lang="en-GB" dirty="0"/>
              <a:t> pas </a:t>
            </a:r>
            <a:r>
              <a:rPr lang="en-GB" dirty="0" err="1"/>
              <a:t>remplacé</a:t>
            </a:r>
            <a:r>
              <a:rPr lang="en-GB" dirty="0"/>
              <a:t> la </a:t>
            </a:r>
            <a:r>
              <a:rPr lang="en-GB" dirty="0" err="1"/>
              <a:t>foi</a:t>
            </a:r>
            <a:r>
              <a:rPr lang="en-GB" dirty="0"/>
              <a:t> </a:t>
            </a:r>
            <a:r>
              <a:rPr lang="en-GB" dirty="0" err="1"/>
              <a:t>dans</a:t>
            </a:r>
            <a:r>
              <a:rPr lang="en-GB" dirty="0"/>
              <a:t> le </a:t>
            </a:r>
            <a:r>
              <a:rPr lang="en-GB" dirty="0" err="1"/>
              <a:t>progrès</a:t>
            </a:r>
            <a:r>
              <a:rPr lang="en-GB" dirty="0"/>
              <a:t> par le </a:t>
            </a:r>
            <a:r>
              <a:rPr lang="en-GB" dirty="0" err="1"/>
              <a:t>désespoir</a:t>
            </a:r>
            <a:r>
              <a:rPr lang="en-GB" dirty="0"/>
              <a:t> et le </a:t>
            </a:r>
            <a:r>
              <a:rPr lang="en-GB" dirty="0" err="1"/>
              <a:t>nihilisme</a:t>
            </a:r>
            <a:r>
              <a:rPr lang="en-GB" dirty="0"/>
              <a:t> </a:t>
            </a:r>
            <a:r>
              <a:rPr lang="en-GB" dirty="0" err="1"/>
              <a:t>mais</a:t>
            </a:r>
            <a:r>
              <a:rPr lang="en-GB" dirty="0"/>
              <a:t> par </a:t>
            </a:r>
            <a:r>
              <a:rPr lang="en-GB" dirty="0" err="1"/>
              <a:t>une</a:t>
            </a:r>
            <a:r>
              <a:rPr lang="en-GB" dirty="0"/>
              <a:t> </a:t>
            </a:r>
            <a:r>
              <a:rPr lang="en-GB" dirty="0" err="1"/>
              <a:t>confiance</a:t>
            </a:r>
            <a:r>
              <a:rPr lang="en-GB" dirty="0"/>
              <a:t> instable, </a:t>
            </a:r>
            <a:r>
              <a:rPr lang="en-GB" dirty="0" err="1"/>
              <a:t>fluctuante</a:t>
            </a:r>
            <a:r>
              <a:rPr lang="en-GB" dirty="0"/>
              <a:t>, variable en </a:t>
            </a:r>
            <a:r>
              <a:rPr lang="en-GB" dirty="0" err="1"/>
              <a:t>fonction</a:t>
            </a:r>
            <a:r>
              <a:rPr lang="en-GB" dirty="0"/>
              <a:t> des </a:t>
            </a:r>
            <a:r>
              <a:rPr lang="en-GB" dirty="0" err="1"/>
              <a:t>événements</a:t>
            </a:r>
            <a:r>
              <a:rPr lang="en-GB" dirty="0"/>
              <a:t> et des </a:t>
            </a:r>
            <a:r>
              <a:rPr lang="en-GB" dirty="0" err="1"/>
              <a:t>circonstances</a:t>
            </a:r>
            <a:r>
              <a:rPr lang="en-GB" dirty="0"/>
              <a:t>. </a:t>
            </a:r>
            <a:r>
              <a:rPr lang="en-GB" dirty="0" err="1"/>
              <a:t>Moteur</a:t>
            </a:r>
            <a:r>
              <a:rPr lang="en-GB" dirty="0"/>
              <a:t> de la </a:t>
            </a:r>
            <a:r>
              <a:rPr lang="en-GB" dirty="0" err="1"/>
              <a:t>dynamique</a:t>
            </a:r>
            <a:r>
              <a:rPr lang="en-GB" dirty="0"/>
              <a:t> des </a:t>
            </a:r>
            <a:r>
              <a:rPr lang="en-GB" dirty="0" err="1"/>
              <a:t>investissements</a:t>
            </a:r>
            <a:r>
              <a:rPr lang="en-GB" dirty="0"/>
              <a:t> et de la </a:t>
            </a:r>
            <a:r>
              <a:rPr lang="en-GB" dirty="0" err="1"/>
              <a:t>consommation</a:t>
            </a:r>
            <a:r>
              <a:rPr lang="en-GB" dirty="0"/>
              <a:t>, </a:t>
            </a:r>
            <a:r>
              <a:rPr lang="en-GB" dirty="0" err="1"/>
              <a:t>l’optimisme</a:t>
            </a:r>
            <a:r>
              <a:rPr lang="en-GB" dirty="0"/>
              <a:t> </a:t>
            </a:r>
            <a:r>
              <a:rPr lang="en-GB" dirty="0" err="1"/>
              <a:t>dans</a:t>
            </a:r>
            <a:r>
              <a:rPr lang="en-GB" dirty="0"/>
              <a:t> le </a:t>
            </a:r>
            <a:r>
              <a:rPr lang="en-GB" dirty="0" err="1"/>
              <a:t>devenir</a:t>
            </a:r>
            <a:r>
              <a:rPr lang="en-GB" dirty="0"/>
              <a:t> </a:t>
            </a:r>
            <a:r>
              <a:rPr lang="en-GB" dirty="0" err="1"/>
              <a:t>s’est</a:t>
            </a:r>
            <a:r>
              <a:rPr lang="en-GB" dirty="0"/>
              <a:t> </a:t>
            </a:r>
            <a:r>
              <a:rPr lang="en-GB" dirty="0" err="1"/>
              <a:t>rétréci</a:t>
            </a:r>
            <a:r>
              <a:rPr lang="en-GB" dirty="0"/>
              <a:t> : </a:t>
            </a:r>
            <a:r>
              <a:rPr lang="en-GB" dirty="0" err="1"/>
              <a:t>il</a:t>
            </a:r>
            <a:r>
              <a:rPr lang="en-GB" dirty="0"/>
              <a:t> </a:t>
            </a:r>
            <a:r>
              <a:rPr lang="en-GB" dirty="0" err="1"/>
              <a:t>n’est</a:t>
            </a:r>
            <a:r>
              <a:rPr lang="en-GB" dirty="0"/>
              <a:t> pas mort. </a:t>
            </a:r>
            <a:r>
              <a:rPr lang="en-GB" dirty="0" err="1"/>
              <a:t>Comme</a:t>
            </a:r>
            <a:r>
              <a:rPr lang="en-GB" dirty="0"/>
              <a:t> le </a:t>
            </a:r>
            <a:r>
              <a:rPr lang="en-GB" dirty="0" err="1"/>
              <a:t>reste</a:t>
            </a:r>
            <a:r>
              <a:rPr lang="en-GB" dirty="0"/>
              <a:t>, le sentiment de </a:t>
            </a:r>
            <a:r>
              <a:rPr lang="en-GB" dirty="0" err="1"/>
              <a:t>confiance</a:t>
            </a:r>
            <a:r>
              <a:rPr lang="en-GB" dirty="0"/>
              <a:t> </a:t>
            </a:r>
            <a:r>
              <a:rPr lang="en-GB" dirty="0" err="1"/>
              <a:t>s’est</a:t>
            </a:r>
            <a:r>
              <a:rPr lang="en-GB" dirty="0"/>
              <a:t> </a:t>
            </a:r>
            <a:r>
              <a:rPr lang="en-GB" dirty="0" err="1"/>
              <a:t>désinstitutionnalisé</a:t>
            </a:r>
            <a:r>
              <a:rPr lang="en-GB" dirty="0"/>
              <a:t>, </a:t>
            </a:r>
            <a:r>
              <a:rPr lang="en-GB" dirty="0" err="1"/>
              <a:t>dérégulé</a:t>
            </a:r>
            <a:r>
              <a:rPr lang="en-GB" dirty="0"/>
              <a:t>, </a:t>
            </a:r>
            <a:r>
              <a:rPr lang="en-GB" dirty="0" err="1"/>
              <a:t>il</a:t>
            </a:r>
            <a:r>
              <a:rPr lang="en-GB" dirty="0"/>
              <a:t> ne se </a:t>
            </a:r>
            <a:r>
              <a:rPr lang="en-GB" dirty="0" err="1"/>
              <a:t>manifeste</a:t>
            </a:r>
            <a:r>
              <a:rPr lang="en-GB" dirty="0"/>
              <a:t> plus </a:t>
            </a:r>
            <a:r>
              <a:rPr lang="en-GB" dirty="0" err="1"/>
              <a:t>qu’en</a:t>
            </a:r>
            <a:r>
              <a:rPr lang="en-GB" dirty="0"/>
              <a:t> dents de </a:t>
            </a:r>
            <a:r>
              <a:rPr lang="en-GB" dirty="0" err="1"/>
              <a:t>scie</a:t>
            </a:r>
            <a:r>
              <a:rPr lang="en-GB" dirty="0"/>
              <a:t>. 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Gilles </a:t>
            </a:r>
            <a:r>
              <a:rPr lang="en-GB" dirty="0" err="1"/>
              <a:t>Lipovetsky</a:t>
            </a:r>
            <a:r>
              <a:rPr lang="en-GB" dirty="0"/>
              <a:t>, </a:t>
            </a:r>
            <a:r>
              <a:rPr lang="en-GB" i="1" dirty="0"/>
              <a:t>Les Temps </a:t>
            </a:r>
            <a:r>
              <a:rPr lang="en-GB" i="1" dirty="0" err="1"/>
              <a:t>hypermodernes</a:t>
            </a:r>
            <a:r>
              <a:rPr lang="en-GB" dirty="0"/>
              <a:t>, 2004, p. </a:t>
            </a:r>
            <a:r>
              <a:rPr lang="en-GB" dirty="0" smtClean="0"/>
              <a:t>68</a:t>
            </a:r>
            <a:endParaRPr lang="en-GB" dirty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43406"/>
            <a:ext cx="1440160" cy="1056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5457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i="1" dirty="0" smtClean="0"/>
              <a:t>          Les</a:t>
            </a:r>
            <a:r>
              <a:rPr lang="en-GB" sz="3600" dirty="0" smtClean="0"/>
              <a:t> </a:t>
            </a:r>
            <a:r>
              <a:rPr lang="en-GB" sz="3600" i="1" dirty="0" smtClean="0"/>
              <a:t>Temps </a:t>
            </a:r>
            <a:r>
              <a:rPr lang="en-GB" sz="3600" i="1" dirty="0" err="1" smtClean="0"/>
              <a:t>hypermodernes</a:t>
            </a:r>
            <a:r>
              <a:rPr lang="en-GB" sz="3600" dirty="0" smtClean="0"/>
              <a:t>, 2004</a:t>
            </a:r>
            <a:endParaRPr lang="en-GB" sz="36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en-GB" dirty="0" smtClean="0"/>
          </a:p>
          <a:p>
            <a:r>
              <a:rPr lang="en-GB" dirty="0"/>
              <a:t>Et plus </a:t>
            </a:r>
            <a:r>
              <a:rPr lang="en-GB" dirty="0" err="1"/>
              <a:t>aucune</a:t>
            </a:r>
            <a:r>
              <a:rPr lang="en-GB" dirty="0"/>
              <a:t> </a:t>
            </a:r>
            <a:r>
              <a:rPr lang="en-GB" dirty="0" err="1"/>
              <a:t>catégorie</a:t>
            </a:r>
            <a:r>
              <a:rPr lang="en-GB" dirty="0"/>
              <a:t> </a:t>
            </a:r>
            <a:r>
              <a:rPr lang="en-GB" dirty="0" err="1"/>
              <a:t>d’âge</a:t>
            </a:r>
            <a:r>
              <a:rPr lang="en-GB" dirty="0"/>
              <a:t> ne </a:t>
            </a:r>
            <a:r>
              <a:rPr lang="en-GB" dirty="0" err="1"/>
              <a:t>semble</a:t>
            </a:r>
            <a:r>
              <a:rPr lang="en-GB" dirty="0"/>
              <a:t> </a:t>
            </a:r>
            <a:r>
              <a:rPr lang="en-GB" dirty="0" err="1"/>
              <a:t>échapper</a:t>
            </a:r>
            <a:r>
              <a:rPr lang="en-GB" dirty="0"/>
              <a:t> à </a:t>
            </a:r>
            <a:r>
              <a:rPr lang="en-GB" dirty="0" err="1"/>
              <a:t>cette</a:t>
            </a:r>
            <a:r>
              <a:rPr lang="en-GB" dirty="0"/>
              <a:t> </a:t>
            </a:r>
            <a:r>
              <a:rPr lang="en-GB" dirty="0" err="1"/>
              <a:t>fuite</a:t>
            </a:r>
            <a:r>
              <a:rPr lang="en-GB" dirty="0"/>
              <a:t> en </a:t>
            </a:r>
            <a:r>
              <a:rPr lang="en-GB" dirty="0" err="1"/>
              <a:t>avant</a:t>
            </a:r>
            <a:r>
              <a:rPr lang="en-GB" dirty="0"/>
              <a:t>, les </a:t>
            </a:r>
            <a:r>
              <a:rPr lang="en-GB" dirty="0" err="1"/>
              <a:t>retraités</a:t>
            </a:r>
            <a:r>
              <a:rPr lang="en-GB" dirty="0"/>
              <a:t> et les </a:t>
            </a:r>
            <a:r>
              <a:rPr lang="en-GB" dirty="0" err="1"/>
              <a:t>enfants</a:t>
            </a:r>
            <a:r>
              <a:rPr lang="en-GB" dirty="0"/>
              <a:t> </a:t>
            </a:r>
            <a:r>
              <a:rPr lang="en-GB" dirty="0" err="1"/>
              <a:t>ayant</a:t>
            </a:r>
            <a:r>
              <a:rPr lang="en-GB" dirty="0"/>
              <a:t> </a:t>
            </a:r>
            <a:r>
              <a:rPr lang="en-GB" dirty="0" err="1"/>
              <a:t>eux-mêmes</a:t>
            </a:r>
            <a:r>
              <a:rPr lang="en-GB" dirty="0"/>
              <a:t> </a:t>
            </a:r>
            <a:r>
              <a:rPr lang="en-GB" dirty="0" err="1"/>
              <a:t>maintenant</a:t>
            </a:r>
            <a:r>
              <a:rPr lang="en-GB" dirty="0"/>
              <a:t> un </a:t>
            </a:r>
            <a:r>
              <a:rPr lang="en-GB" dirty="0" err="1"/>
              <a:t>emploi</a:t>
            </a:r>
            <a:r>
              <a:rPr lang="en-GB" dirty="0"/>
              <a:t> du temps </a:t>
            </a:r>
            <a:r>
              <a:rPr lang="en-GB" dirty="0" err="1"/>
              <a:t>surchargé</a:t>
            </a:r>
            <a:r>
              <a:rPr lang="en-GB" dirty="0"/>
              <a:t>. Plus on </a:t>
            </a:r>
            <a:r>
              <a:rPr lang="en-GB" dirty="0" err="1"/>
              <a:t>va</a:t>
            </a:r>
            <a:r>
              <a:rPr lang="en-GB" dirty="0"/>
              <a:t> </a:t>
            </a:r>
            <a:r>
              <a:rPr lang="en-GB" dirty="0" err="1"/>
              <a:t>vite</a:t>
            </a:r>
            <a:r>
              <a:rPr lang="en-GB" dirty="0"/>
              <a:t>, </a:t>
            </a:r>
            <a:r>
              <a:rPr lang="en-GB" dirty="0" err="1"/>
              <a:t>moins</a:t>
            </a:r>
            <a:r>
              <a:rPr lang="en-GB" dirty="0"/>
              <a:t> on a le temps. La </a:t>
            </a:r>
            <a:r>
              <a:rPr lang="en-GB" dirty="0" err="1"/>
              <a:t>modernité</a:t>
            </a:r>
            <a:r>
              <a:rPr lang="en-GB" dirty="0"/>
              <a:t> </a:t>
            </a:r>
            <a:r>
              <a:rPr lang="en-GB" dirty="0" err="1"/>
              <a:t>s’est</a:t>
            </a:r>
            <a:r>
              <a:rPr lang="en-GB" dirty="0"/>
              <a:t> </a:t>
            </a:r>
            <a:r>
              <a:rPr lang="en-GB" dirty="0" err="1"/>
              <a:t>construite</a:t>
            </a:r>
            <a:r>
              <a:rPr lang="en-GB" dirty="0"/>
              <a:t> </a:t>
            </a:r>
            <a:r>
              <a:rPr lang="en-GB" dirty="0" err="1"/>
              <a:t>autour</a:t>
            </a:r>
            <a:r>
              <a:rPr lang="en-GB" dirty="0"/>
              <a:t> de la critique de </a:t>
            </a:r>
            <a:r>
              <a:rPr lang="en-GB" dirty="0" err="1"/>
              <a:t>l’exploitation</a:t>
            </a:r>
            <a:r>
              <a:rPr lang="en-GB" dirty="0"/>
              <a:t> du temps de travail, </a:t>
            </a:r>
            <a:r>
              <a:rPr lang="en-GB" dirty="0" err="1"/>
              <a:t>l’époque</a:t>
            </a:r>
            <a:r>
              <a:rPr lang="en-GB" dirty="0"/>
              <a:t> </a:t>
            </a:r>
            <a:r>
              <a:rPr lang="en-GB" dirty="0" err="1"/>
              <a:t>hypermoderne</a:t>
            </a:r>
            <a:r>
              <a:rPr lang="en-GB" dirty="0"/>
              <a:t> </a:t>
            </a:r>
            <a:r>
              <a:rPr lang="en-GB" dirty="0" err="1"/>
              <a:t>est</a:t>
            </a:r>
            <a:r>
              <a:rPr lang="en-GB" dirty="0"/>
              <a:t> </a:t>
            </a:r>
            <a:r>
              <a:rPr lang="en-GB" dirty="0" err="1"/>
              <a:t>contemporaine</a:t>
            </a:r>
            <a:r>
              <a:rPr lang="en-GB" dirty="0"/>
              <a:t> du sentiment de </a:t>
            </a:r>
            <a:r>
              <a:rPr lang="en-GB" dirty="0" err="1"/>
              <a:t>raréfaction</a:t>
            </a:r>
            <a:r>
              <a:rPr lang="en-GB" dirty="0"/>
              <a:t> du temps. À </a:t>
            </a:r>
            <a:r>
              <a:rPr lang="en-GB" dirty="0" err="1"/>
              <a:t>ce</a:t>
            </a:r>
            <a:r>
              <a:rPr lang="en-GB" dirty="0"/>
              <a:t> jour, nous </a:t>
            </a:r>
            <a:r>
              <a:rPr lang="en-GB" dirty="0" err="1"/>
              <a:t>sommes</a:t>
            </a:r>
            <a:r>
              <a:rPr lang="en-GB" dirty="0"/>
              <a:t> plus </a:t>
            </a:r>
            <a:r>
              <a:rPr lang="en-GB" dirty="0" err="1"/>
              <a:t>sensibles</a:t>
            </a:r>
            <a:r>
              <a:rPr lang="en-GB" dirty="0"/>
              <a:t> à la </a:t>
            </a:r>
            <a:r>
              <a:rPr lang="en-GB" dirty="0" err="1"/>
              <a:t>pénurie</a:t>
            </a:r>
            <a:r>
              <a:rPr lang="en-GB" dirty="0"/>
              <a:t> du temps </a:t>
            </a:r>
            <a:r>
              <a:rPr lang="en-GB" dirty="0" err="1"/>
              <a:t>qu’à</a:t>
            </a:r>
            <a:r>
              <a:rPr lang="en-GB" dirty="0"/>
              <a:t> </a:t>
            </a:r>
            <a:r>
              <a:rPr lang="en-GB" dirty="0" err="1"/>
              <a:t>l’élargissement</a:t>
            </a:r>
            <a:r>
              <a:rPr lang="en-GB" dirty="0"/>
              <a:t> du champ des </a:t>
            </a:r>
            <a:r>
              <a:rPr lang="en-GB" dirty="0" err="1"/>
              <a:t>possibles</a:t>
            </a:r>
            <a:r>
              <a:rPr lang="en-GB" dirty="0"/>
              <a:t> </a:t>
            </a:r>
            <a:r>
              <a:rPr lang="en-GB" dirty="0" err="1"/>
              <a:t>entraîné</a:t>
            </a:r>
            <a:r>
              <a:rPr lang="en-GB" dirty="0"/>
              <a:t> par la </a:t>
            </a:r>
            <a:r>
              <a:rPr lang="en-GB" dirty="0" err="1"/>
              <a:t>poussée</a:t>
            </a:r>
            <a:r>
              <a:rPr lang="en-GB" dirty="0"/>
              <a:t> de </a:t>
            </a:r>
            <a:r>
              <a:rPr lang="en-GB" dirty="0" err="1"/>
              <a:t>l’individualisation</a:t>
            </a:r>
            <a:r>
              <a:rPr lang="en-GB" dirty="0"/>
              <a:t> ; on se plaint </a:t>
            </a:r>
            <a:r>
              <a:rPr lang="en-GB" dirty="0" err="1"/>
              <a:t>moins</a:t>
            </a:r>
            <a:r>
              <a:rPr lang="en-GB" dirty="0"/>
              <a:t> de </a:t>
            </a:r>
            <a:r>
              <a:rPr lang="en-GB" dirty="0" err="1"/>
              <a:t>manquer</a:t>
            </a:r>
            <a:r>
              <a:rPr lang="en-GB" dirty="0"/>
              <a:t> </a:t>
            </a:r>
            <a:r>
              <a:rPr lang="en-GB" dirty="0" err="1"/>
              <a:t>d’argent</a:t>
            </a:r>
            <a:r>
              <a:rPr lang="en-GB" dirty="0"/>
              <a:t> </a:t>
            </a:r>
            <a:r>
              <a:rPr lang="en-GB" dirty="0" err="1"/>
              <a:t>ou</a:t>
            </a:r>
            <a:r>
              <a:rPr lang="en-GB" dirty="0"/>
              <a:t> de </a:t>
            </a:r>
            <a:r>
              <a:rPr lang="en-GB" dirty="0" err="1"/>
              <a:t>liberté</a:t>
            </a:r>
            <a:r>
              <a:rPr lang="en-GB" dirty="0"/>
              <a:t> </a:t>
            </a:r>
            <a:r>
              <a:rPr lang="en-GB" dirty="0" err="1"/>
              <a:t>que</a:t>
            </a:r>
            <a:r>
              <a:rPr lang="en-GB" dirty="0"/>
              <a:t> de temps. </a:t>
            </a:r>
          </a:p>
          <a:p>
            <a:endParaRPr lang="en-GB" dirty="0" smtClean="0"/>
          </a:p>
          <a:p>
            <a:r>
              <a:rPr lang="en-GB" dirty="0" smtClean="0"/>
              <a:t>Gilles </a:t>
            </a:r>
            <a:r>
              <a:rPr lang="en-GB" dirty="0" err="1"/>
              <a:t>Lipovetsky</a:t>
            </a:r>
            <a:r>
              <a:rPr lang="en-GB" dirty="0"/>
              <a:t>, </a:t>
            </a:r>
            <a:r>
              <a:rPr lang="en-GB" i="1" dirty="0"/>
              <a:t>Les Temps </a:t>
            </a:r>
            <a:r>
              <a:rPr lang="en-GB" i="1" dirty="0" err="1"/>
              <a:t>hypermodernes</a:t>
            </a:r>
            <a:r>
              <a:rPr lang="en-GB" dirty="0"/>
              <a:t>, 2004, p. </a:t>
            </a:r>
            <a:r>
              <a:rPr lang="en-GB" dirty="0" smtClean="0"/>
              <a:t>76</a:t>
            </a:r>
            <a:endParaRPr lang="en-GB" dirty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43406"/>
            <a:ext cx="1440160" cy="1056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61917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i="1" dirty="0" smtClean="0"/>
              <a:t>          Les</a:t>
            </a:r>
            <a:r>
              <a:rPr lang="en-GB" sz="3600" dirty="0" smtClean="0"/>
              <a:t> </a:t>
            </a:r>
            <a:r>
              <a:rPr lang="en-GB" sz="3600" i="1" dirty="0" smtClean="0"/>
              <a:t>Temps </a:t>
            </a:r>
            <a:r>
              <a:rPr lang="en-GB" sz="3600" i="1" dirty="0" err="1" smtClean="0"/>
              <a:t>hypermodernes</a:t>
            </a:r>
            <a:r>
              <a:rPr lang="en-GB" sz="3600" dirty="0" smtClean="0"/>
              <a:t>, 2004</a:t>
            </a:r>
            <a:endParaRPr lang="en-GB" sz="36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en-GB" dirty="0" smtClean="0"/>
          </a:p>
          <a:p>
            <a:endParaRPr lang="en-GB" dirty="0" smtClean="0"/>
          </a:p>
          <a:p>
            <a:r>
              <a:rPr lang="en-GB" dirty="0"/>
              <a:t>Les </a:t>
            </a:r>
            <a:r>
              <a:rPr lang="en-GB" dirty="0" err="1"/>
              <a:t>modernes</a:t>
            </a:r>
            <a:r>
              <a:rPr lang="en-GB" dirty="0"/>
              <a:t> </a:t>
            </a:r>
            <a:r>
              <a:rPr lang="en-GB" dirty="0" err="1"/>
              <a:t>voulaient</a:t>
            </a:r>
            <a:r>
              <a:rPr lang="en-GB" dirty="0"/>
              <a:t> faire table </a:t>
            </a:r>
            <a:r>
              <a:rPr lang="en-GB" dirty="0" err="1"/>
              <a:t>rase</a:t>
            </a:r>
            <a:r>
              <a:rPr lang="en-GB" dirty="0"/>
              <a:t> du passé, nous le </a:t>
            </a:r>
            <a:r>
              <a:rPr lang="en-GB" dirty="0" err="1"/>
              <a:t>réhabilitons</a:t>
            </a:r>
            <a:r>
              <a:rPr lang="en-GB" dirty="0"/>
              <a:t> ; </a:t>
            </a:r>
            <a:r>
              <a:rPr lang="en-GB" dirty="0" err="1"/>
              <a:t>l’idéal</a:t>
            </a:r>
            <a:r>
              <a:rPr lang="en-GB" dirty="0"/>
              <a:t> </a:t>
            </a:r>
            <a:r>
              <a:rPr lang="en-GB" dirty="0" err="1"/>
              <a:t>était</a:t>
            </a:r>
            <a:r>
              <a:rPr lang="en-GB" dirty="0"/>
              <a:t> de </a:t>
            </a:r>
            <a:r>
              <a:rPr lang="en-GB" dirty="0" err="1"/>
              <a:t>s’arracher</a:t>
            </a:r>
            <a:r>
              <a:rPr lang="en-GB" dirty="0"/>
              <a:t> aux traditions, </a:t>
            </a:r>
            <a:r>
              <a:rPr lang="en-GB" dirty="0" err="1"/>
              <a:t>elles</a:t>
            </a:r>
            <a:r>
              <a:rPr lang="en-GB" dirty="0"/>
              <a:t> </a:t>
            </a:r>
            <a:r>
              <a:rPr lang="en-GB" dirty="0" err="1"/>
              <a:t>regagnent</a:t>
            </a:r>
            <a:r>
              <a:rPr lang="en-GB" dirty="0"/>
              <a:t> </a:t>
            </a:r>
            <a:r>
              <a:rPr lang="en-GB" dirty="0" err="1"/>
              <a:t>une</a:t>
            </a:r>
            <a:r>
              <a:rPr lang="en-GB" dirty="0"/>
              <a:t> </a:t>
            </a:r>
            <a:r>
              <a:rPr lang="en-GB" dirty="0" err="1"/>
              <a:t>dignité</a:t>
            </a:r>
            <a:r>
              <a:rPr lang="en-GB" dirty="0"/>
              <a:t> </a:t>
            </a:r>
            <a:r>
              <a:rPr lang="en-GB" dirty="0" err="1"/>
              <a:t>sociale</a:t>
            </a:r>
            <a:r>
              <a:rPr lang="en-GB" dirty="0"/>
              <a:t>. </a:t>
            </a:r>
            <a:r>
              <a:rPr lang="en-GB" dirty="0" err="1"/>
              <a:t>Célébrant</a:t>
            </a:r>
            <a:r>
              <a:rPr lang="en-GB" dirty="0"/>
              <a:t> le </a:t>
            </a:r>
            <a:r>
              <a:rPr lang="en-GB" dirty="0" err="1"/>
              <a:t>moindre</a:t>
            </a:r>
            <a:r>
              <a:rPr lang="en-GB" dirty="0"/>
              <a:t> objet du passé, </a:t>
            </a:r>
            <a:r>
              <a:rPr lang="en-GB" dirty="0" err="1"/>
              <a:t>invoquant</a:t>
            </a:r>
            <a:r>
              <a:rPr lang="en-GB" dirty="0"/>
              <a:t> les devoirs de la </a:t>
            </a:r>
            <a:r>
              <a:rPr lang="en-GB" dirty="0" err="1"/>
              <a:t>mémoire</a:t>
            </a:r>
            <a:r>
              <a:rPr lang="en-GB" dirty="0"/>
              <a:t>, </a:t>
            </a:r>
            <a:r>
              <a:rPr lang="en-GB" dirty="0" err="1"/>
              <a:t>remobilisant</a:t>
            </a:r>
            <a:r>
              <a:rPr lang="en-GB" dirty="0"/>
              <a:t> les traditions </a:t>
            </a:r>
            <a:r>
              <a:rPr lang="en-GB" dirty="0" err="1"/>
              <a:t>religieuses</a:t>
            </a:r>
            <a:r>
              <a:rPr lang="en-GB" dirty="0"/>
              <a:t>, </a:t>
            </a:r>
            <a:r>
              <a:rPr lang="en-GB" dirty="0" err="1"/>
              <a:t>l’hypermodernité</a:t>
            </a:r>
            <a:r>
              <a:rPr lang="en-GB" dirty="0"/>
              <a:t> </a:t>
            </a:r>
            <a:r>
              <a:rPr lang="en-GB" dirty="0" err="1"/>
              <a:t>n’est</a:t>
            </a:r>
            <a:r>
              <a:rPr lang="en-GB" dirty="0"/>
              <a:t> pas </a:t>
            </a:r>
            <a:r>
              <a:rPr lang="en-GB" dirty="0" err="1"/>
              <a:t>structurée</a:t>
            </a:r>
            <a:r>
              <a:rPr lang="en-GB" dirty="0"/>
              <a:t> par un </a:t>
            </a:r>
            <a:r>
              <a:rPr lang="en-GB" dirty="0" err="1"/>
              <a:t>présent</a:t>
            </a:r>
            <a:r>
              <a:rPr lang="en-GB" dirty="0"/>
              <a:t> </a:t>
            </a:r>
            <a:r>
              <a:rPr lang="en-GB" dirty="0" err="1"/>
              <a:t>absolu</a:t>
            </a:r>
            <a:r>
              <a:rPr lang="en-GB" dirty="0"/>
              <a:t>, </a:t>
            </a:r>
            <a:r>
              <a:rPr lang="en-GB" dirty="0" err="1"/>
              <a:t>elle</a:t>
            </a:r>
            <a:r>
              <a:rPr lang="en-GB" dirty="0"/>
              <a:t> </a:t>
            </a:r>
            <a:r>
              <a:rPr lang="en-GB" dirty="0" err="1"/>
              <a:t>l’est</a:t>
            </a:r>
            <a:r>
              <a:rPr lang="en-GB" dirty="0"/>
              <a:t> par un </a:t>
            </a:r>
            <a:r>
              <a:rPr lang="en-GB" i="1" dirty="0" err="1"/>
              <a:t>présent</a:t>
            </a:r>
            <a:r>
              <a:rPr lang="en-GB" i="1" dirty="0"/>
              <a:t> </a:t>
            </a:r>
            <a:r>
              <a:rPr lang="en-GB" i="1" dirty="0" err="1"/>
              <a:t>paradoxal</a:t>
            </a:r>
            <a:r>
              <a:rPr lang="en-GB" dirty="0"/>
              <a:t>, un </a:t>
            </a:r>
            <a:r>
              <a:rPr lang="en-GB" dirty="0" err="1"/>
              <a:t>présent</a:t>
            </a:r>
            <a:r>
              <a:rPr lang="en-GB" dirty="0"/>
              <a:t> qui ne </a:t>
            </a:r>
            <a:r>
              <a:rPr lang="en-GB" dirty="0" err="1"/>
              <a:t>cesse</a:t>
            </a:r>
            <a:r>
              <a:rPr lang="en-GB" dirty="0"/>
              <a:t> </a:t>
            </a:r>
            <a:r>
              <a:rPr lang="en-GB" dirty="0" err="1"/>
              <a:t>d’exhumer</a:t>
            </a:r>
            <a:r>
              <a:rPr lang="en-GB" dirty="0"/>
              <a:t> et de  &lt;&lt; </a:t>
            </a:r>
            <a:r>
              <a:rPr lang="en-GB" dirty="0" err="1"/>
              <a:t>redécouvrir</a:t>
            </a:r>
            <a:r>
              <a:rPr lang="en-GB" dirty="0"/>
              <a:t> &gt;&gt; le passé. </a:t>
            </a:r>
          </a:p>
          <a:p>
            <a:endParaRPr lang="en-GB" dirty="0" smtClean="0"/>
          </a:p>
          <a:p>
            <a:r>
              <a:rPr lang="en-GB" dirty="0" smtClean="0"/>
              <a:t>Gilles </a:t>
            </a:r>
            <a:r>
              <a:rPr lang="en-GB" dirty="0" err="1"/>
              <a:t>Lipovetsky</a:t>
            </a:r>
            <a:r>
              <a:rPr lang="en-GB" dirty="0"/>
              <a:t>, </a:t>
            </a:r>
            <a:r>
              <a:rPr lang="en-GB" i="1" dirty="0"/>
              <a:t>Les Temps </a:t>
            </a:r>
            <a:r>
              <a:rPr lang="en-GB" i="1" dirty="0" err="1"/>
              <a:t>hypermodernes</a:t>
            </a:r>
            <a:r>
              <a:rPr lang="en-GB" dirty="0"/>
              <a:t>, 2004, p. </a:t>
            </a:r>
            <a:r>
              <a:rPr lang="en-GB" dirty="0" smtClean="0"/>
              <a:t>83</a:t>
            </a:r>
            <a:endParaRPr lang="en-GB" dirty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43406"/>
            <a:ext cx="1440160" cy="1056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39387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i="1" dirty="0" smtClean="0"/>
              <a:t>          Les</a:t>
            </a:r>
            <a:r>
              <a:rPr lang="en-GB" sz="3600" dirty="0" smtClean="0"/>
              <a:t> </a:t>
            </a:r>
            <a:r>
              <a:rPr lang="en-GB" sz="3600" i="1" dirty="0" smtClean="0"/>
              <a:t>Temps </a:t>
            </a:r>
            <a:r>
              <a:rPr lang="en-GB" sz="3600" i="1" dirty="0" err="1" smtClean="0"/>
              <a:t>hypermodernes</a:t>
            </a:r>
            <a:r>
              <a:rPr lang="en-GB" sz="3600" dirty="0" smtClean="0"/>
              <a:t>, 2004</a:t>
            </a:r>
            <a:endParaRPr lang="en-GB" sz="36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en-GB" dirty="0" smtClean="0"/>
          </a:p>
          <a:p>
            <a:endParaRPr lang="en-GB" dirty="0" smtClean="0"/>
          </a:p>
          <a:p>
            <a:r>
              <a:rPr lang="en-GB" dirty="0"/>
              <a:t>De fait, </a:t>
            </a:r>
            <a:r>
              <a:rPr lang="en-GB" dirty="0" err="1"/>
              <a:t>c’est</a:t>
            </a:r>
            <a:r>
              <a:rPr lang="en-GB" dirty="0"/>
              <a:t> de </a:t>
            </a:r>
            <a:r>
              <a:rPr lang="en-GB" dirty="0" err="1"/>
              <a:t>l’intérieur</a:t>
            </a:r>
            <a:r>
              <a:rPr lang="en-GB" dirty="0"/>
              <a:t> </a:t>
            </a:r>
            <a:r>
              <a:rPr lang="en-GB" dirty="0" err="1"/>
              <a:t>même</a:t>
            </a:r>
            <a:r>
              <a:rPr lang="en-GB" dirty="0"/>
              <a:t> du cosmos </a:t>
            </a:r>
            <a:r>
              <a:rPr lang="en-GB" dirty="0" err="1"/>
              <a:t>hypermoderne</a:t>
            </a:r>
            <a:r>
              <a:rPr lang="en-GB" dirty="0"/>
              <a:t> </a:t>
            </a:r>
            <a:r>
              <a:rPr lang="en-GB" dirty="0" err="1"/>
              <a:t>que</a:t>
            </a:r>
            <a:r>
              <a:rPr lang="en-GB" dirty="0"/>
              <a:t> se </a:t>
            </a:r>
            <a:r>
              <a:rPr lang="en-GB" dirty="0" err="1"/>
              <a:t>reproduit</a:t>
            </a:r>
            <a:r>
              <a:rPr lang="en-GB" dirty="0"/>
              <a:t> le </a:t>
            </a:r>
            <a:r>
              <a:rPr lang="en-GB" dirty="0" err="1"/>
              <a:t>religieux</a:t>
            </a:r>
            <a:r>
              <a:rPr lang="en-GB" dirty="0"/>
              <a:t> pour </a:t>
            </a:r>
            <a:r>
              <a:rPr lang="en-GB" dirty="0" err="1"/>
              <a:t>autant</a:t>
            </a:r>
            <a:r>
              <a:rPr lang="en-GB" dirty="0"/>
              <a:t> </a:t>
            </a:r>
            <a:r>
              <a:rPr lang="en-GB" dirty="0" err="1"/>
              <a:t>que</a:t>
            </a:r>
            <a:r>
              <a:rPr lang="en-GB" dirty="0"/>
              <a:t> </a:t>
            </a:r>
            <a:r>
              <a:rPr lang="en-GB" dirty="0" err="1"/>
              <a:t>celui</a:t>
            </a:r>
            <a:r>
              <a:rPr lang="en-GB" dirty="0"/>
              <a:t>-ci </a:t>
            </a:r>
            <a:r>
              <a:rPr lang="en-GB" dirty="0" err="1"/>
              <a:t>génère</a:t>
            </a:r>
            <a:r>
              <a:rPr lang="en-GB" dirty="0"/>
              <a:t> </a:t>
            </a:r>
            <a:r>
              <a:rPr lang="en-GB" dirty="0" err="1"/>
              <a:t>insécurité</a:t>
            </a:r>
            <a:r>
              <a:rPr lang="en-GB" dirty="0"/>
              <a:t>, </a:t>
            </a:r>
            <a:r>
              <a:rPr lang="en-GB" dirty="0" err="1"/>
              <a:t>brouillage</a:t>
            </a:r>
            <a:r>
              <a:rPr lang="en-GB" dirty="0"/>
              <a:t> des </a:t>
            </a:r>
            <a:r>
              <a:rPr lang="en-GB" dirty="0" err="1"/>
              <a:t>repères</a:t>
            </a:r>
            <a:r>
              <a:rPr lang="en-GB" dirty="0"/>
              <a:t>, </a:t>
            </a:r>
            <a:r>
              <a:rPr lang="en-GB" dirty="0" err="1"/>
              <a:t>disparition</a:t>
            </a:r>
            <a:r>
              <a:rPr lang="en-GB" dirty="0"/>
              <a:t> des </a:t>
            </a:r>
            <a:r>
              <a:rPr lang="en-GB" dirty="0" err="1"/>
              <a:t>utopies</a:t>
            </a:r>
            <a:r>
              <a:rPr lang="en-GB" dirty="0"/>
              <a:t> </a:t>
            </a:r>
            <a:r>
              <a:rPr lang="en-GB" dirty="0" err="1"/>
              <a:t>séculières</a:t>
            </a:r>
            <a:r>
              <a:rPr lang="en-GB" dirty="0"/>
              <a:t>, </a:t>
            </a:r>
            <a:r>
              <a:rPr lang="en-GB" dirty="0" err="1"/>
              <a:t>éclatement</a:t>
            </a:r>
            <a:r>
              <a:rPr lang="en-GB" dirty="0"/>
              <a:t> </a:t>
            </a:r>
            <a:r>
              <a:rPr lang="en-GB" dirty="0" err="1"/>
              <a:t>individualiste</a:t>
            </a:r>
            <a:r>
              <a:rPr lang="en-GB" dirty="0"/>
              <a:t> du lien social. </a:t>
            </a:r>
            <a:r>
              <a:rPr lang="en-GB" dirty="0" err="1" smtClean="0"/>
              <a:t>Dans</a:t>
            </a:r>
            <a:r>
              <a:rPr lang="en-GB" dirty="0" smtClean="0"/>
              <a:t> </a:t>
            </a:r>
            <a:r>
              <a:rPr lang="en-GB" dirty="0" err="1"/>
              <a:t>l’univers</a:t>
            </a:r>
            <a:r>
              <a:rPr lang="en-GB" dirty="0"/>
              <a:t> </a:t>
            </a:r>
            <a:r>
              <a:rPr lang="en-GB" dirty="0" err="1"/>
              <a:t>incertain</a:t>
            </a:r>
            <a:r>
              <a:rPr lang="en-GB" dirty="0"/>
              <a:t>, </a:t>
            </a:r>
            <a:r>
              <a:rPr lang="en-GB" dirty="0" err="1"/>
              <a:t>chaotique</a:t>
            </a:r>
            <a:r>
              <a:rPr lang="en-GB" dirty="0"/>
              <a:t> </a:t>
            </a:r>
            <a:r>
              <a:rPr lang="en-GB" dirty="0" err="1"/>
              <a:t>atomisé</a:t>
            </a:r>
            <a:r>
              <a:rPr lang="en-GB" dirty="0"/>
              <a:t> de </a:t>
            </a:r>
            <a:r>
              <a:rPr lang="en-GB" dirty="0" err="1"/>
              <a:t>l’hypermodernité</a:t>
            </a:r>
            <a:r>
              <a:rPr lang="en-GB" dirty="0"/>
              <a:t> </a:t>
            </a:r>
            <a:r>
              <a:rPr lang="en-GB" dirty="0" err="1"/>
              <a:t>montent</a:t>
            </a:r>
            <a:r>
              <a:rPr lang="en-GB" dirty="0"/>
              <a:t> </a:t>
            </a:r>
            <a:r>
              <a:rPr lang="en-GB" dirty="0" err="1"/>
              <a:t>ainsi</a:t>
            </a:r>
            <a:r>
              <a:rPr lang="en-GB" dirty="0"/>
              <a:t> des </a:t>
            </a:r>
            <a:r>
              <a:rPr lang="en-GB" dirty="0" err="1"/>
              <a:t>besoins</a:t>
            </a:r>
            <a:r>
              <a:rPr lang="en-GB" dirty="0"/>
              <a:t> </a:t>
            </a:r>
            <a:r>
              <a:rPr lang="en-GB" dirty="0" err="1"/>
              <a:t>d’unité</a:t>
            </a:r>
            <a:r>
              <a:rPr lang="en-GB" dirty="0"/>
              <a:t> et de </a:t>
            </a:r>
            <a:r>
              <a:rPr lang="en-GB" dirty="0" err="1"/>
              <a:t>sens</a:t>
            </a:r>
            <a:r>
              <a:rPr lang="en-GB" dirty="0"/>
              <a:t>, de </a:t>
            </a:r>
            <a:r>
              <a:rPr lang="en-GB" dirty="0" err="1"/>
              <a:t>sécurité</a:t>
            </a:r>
            <a:r>
              <a:rPr lang="en-GB" dirty="0"/>
              <a:t>, </a:t>
            </a:r>
            <a:r>
              <a:rPr lang="en-GB" dirty="0" err="1" smtClean="0"/>
              <a:t>d’identité</a:t>
            </a:r>
            <a:r>
              <a:rPr lang="en-GB" dirty="0" smtClean="0"/>
              <a:t> </a:t>
            </a:r>
            <a:r>
              <a:rPr lang="en-GB" dirty="0" err="1"/>
              <a:t>communautaire</a:t>
            </a:r>
            <a:r>
              <a:rPr lang="en-GB" dirty="0"/>
              <a:t> : </a:t>
            </a:r>
            <a:r>
              <a:rPr lang="en-GB" dirty="0" err="1"/>
              <a:t>c’est</a:t>
            </a:r>
            <a:r>
              <a:rPr lang="en-GB" dirty="0"/>
              <a:t> la nouvelle chance des religions.</a:t>
            </a:r>
            <a:endParaRPr lang="en-GB" dirty="0" smtClean="0"/>
          </a:p>
          <a:p>
            <a:r>
              <a:rPr lang="en-GB" dirty="0" smtClean="0"/>
              <a:t>Gilles </a:t>
            </a:r>
            <a:r>
              <a:rPr lang="en-GB" dirty="0" err="1"/>
              <a:t>Lipovetsky</a:t>
            </a:r>
            <a:r>
              <a:rPr lang="en-GB" dirty="0"/>
              <a:t>, </a:t>
            </a:r>
            <a:r>
              <a:rPr lang="en-GB" i="1" dirty="0"/>
              <a:t>Les Temps </a:t>
            </a:r>
            <a:r>
              <a:rPr lang="en-GB" i="1" dirty="0" err="1"/>
              <a:t>hypermodernes</a:t>
            </a:r>
            <a:r>
              <a:rPr lang="en-GB" dirty="0"/>
              <a:t>, 2004, p. </a:t>
            </a:r>
            <a:r>
              <a:rPr lang="en-GB" dirty="0" smtClean="0"/>
              <a:t>92</a:t>
            </a:r>
            <a:endParaRPr lang="en-GB" dirty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43406"/>
            <a:ext cx="1440160" cy="1056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36995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559</Words>
  <Application>Microsoft Office PowerPoint</Application>
  <PresentationFormat>On-screen Show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 FR118 Strategies for Reading French Texts </vt:lpstr>
      <vt:lpstr>          Les Temps hypermodernes, 2004</vt:lpstr>
      <vt:lpstr>          Les Temps hypermodernes, 2004</vt:lpstr>
      <vt:lpstr>          Les Temps hypermodernes, 2004</vt:lpstr>
      <vt:lpstr>          Les Temps hypermodernes, 2004</vt:lpstr>
      <vt:lpstr>          Les Temps hypermodernes, 2004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FR118 Strategies for Reading French Texts</dc:title>
  <dc:creator>Sean</dc:creator>
  <cp:lastModifiedBy>Sean</cp:lastModifiedBy>
  <cp:revision>10</cp:revision>
  <cp:lastPrinted>2012-03-09T08:11:02Z</cp:lastPrinted>
  <dcterms:created xsi:type="dcterms:W3CDTF">2012-03-08T16:52:57Z</dcterms:created>
  <dcterms:modified xsi:type="dcterms:W3CDTF">2012-03-12T13:26:46Z</dcterms:modified>
</cp:coreProperties>
</file>