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1" r:id="rId4"/>
    <p:sldId id="263" r:id="rId5"/>
    <p:sldId id="274" r:id="rId6"/>
    <p:sldId id="275" r:id="rId7"/>
    <p:sldId id="276" r:id="rId8"/>
    <p:sldId id="267" r:id="rId9"/>
    <p:sldId id="277" r:id="rId10"/>
    <p:sldId id="278" r:id="rId11"/>
    <p:sldId id="279" r:id="rId12"/>
    <p:sldId id="280" r:id="rId13"/>
    <p:sldId id="281" r:id="rId14"/>
    <p:sldId id="282" r:id="rId15"/>
    <p:sldId id="283" r:id="rId16"/>
    <p:sldId id="28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224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19/02/2013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19/02/2013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19/02/2013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F98583E-658A-6C4D-96AD-3E0404B55988}" type="datetimeFigureOut">
              <a:rPr lang="en-US" smtClean="0"/>
              <a:t>19/02/2013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F98583E-658A-6C4D-96AD-3E0404B55988}" type="datetimeFigureOut">
              <a:rPr lang="en-US" smtClean="0"/>
              <a:t>19/02/2013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F98583E-658A-6C4D-96AD-3E0404B55988}" type="datetimeFigureOut">
              <a:rPr lang="en-US" smtClean="0"/>
              <a:t>19/02/2013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F98583E-658A-6C4D-96AD-3E0404B55988}" type="datetimeFigureOut">
              <a:rPr lang="en-US" smtClean="0"/>
              <a:t>19/02/2013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F98583E-658A-6C4D-96AD-3E0404B55988}" type="datetimeFigureOut">
              <a:rPr lang="en-US" smtClean="0"/>
              <a:t>19/02/2013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8583E-658A-6C4D-96AD-3E0404B55988}" type="datetimeFigureOut">
              <a:rPr lang="en-US" smtClean="0"/>
              <a:t>19/02/2013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98583E-658A-6C4D-96AD-3E0404B55988}" type="datetimeFigureOut">
              <a:rPr lang="en-US" smtClean="0"/>
              <a:t>19/02/2013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F98583E-658A-6C4D-96AD-3E0404B55988}" type="datetimeFigureOut">
              <a:rPr lang="en-US" smtClean="0"/>
              <a:t>19/02/2013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4F8E76-7F7E-3643-BF80-C86DA73CBB5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8583E-658A-6C4D-96AD-3E0404B55988}" type="datetimeFigureOut">
              <a:rPr lang="en-US" smtClean="0"/>
              <a:t>19/02/2013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4F8E76-7F7E-3643-BF80-C86DA73CBB5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 Id="rId3"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Unconscious of the Text</a:t>
            </a:r>
            <a:endParaRPr lang="en-US" dirty="0"/>
          </a:p>
        </p:txBody>
      </p:sp>
      <p:sp>
        <p:nvSpPr>
          <p:cNvPr id="3" name="Subtitle 2"/>
          <p:cNvSpPr>
            <a:spLocks noGrp="1"/>
          </p:cNvSpPr>
          <p:nvPr>
            <p:ph type="subTitle" idx="1"/>
          </p:nvPr>
        </p:nvSpPr>
        <p:spPr/>
        <p:txBody>
          <a:bodyPr/>
          <a:lstStyle/>
          <a:p>
            <a:r>
              <a:rPr lang="en-US" dirty="0" err="1" smtClean="0"/>
              <a:t>Dr</a:t>
            </a:r>
            <a:r>
              <a:rPr lang="en-US" dirty="0" smtClean="0"/>
              <a:t> Susannah Wilson</a:t>
            </a:r>
          </a:p>
          <a:p>
            <a:r>
              <a:rPr lang="en-US" dirty="0" err="1" smtClean="0"/>
              <a:t>s.m.wilson@warwick.ac.uk</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718142"/>
            <a:ext cx="8229600" cy="4525963"/>
          </a:xfrm>
        </p:spPr>
        <p:txBody>
          <a:bodyPr/>
          <a:lstStyle/>
          <a:p>
            <a:pPr marL="0" indent="0">
              <a:buNone/>
            </a:pPr>
            <a:r>
              <a:rPr lang="en-US" dirty="0" smtClean="0"/>
              <a:t>The Freudian psychology is the only systematic account of the human mind which, in point of subtlety and complexity, of interest and tragic power, deserves to stand beside the chaotic mass of psychological insights which literature has accumulated through the centuries. […] The human nature of Freudian psychology is exactly the stuff upon which the poet has always exercised his art.</a:t>
            </a:r>
          </a:p>
          <a:p>
            <a:pPr marL="0" indent="0">
              <a:buNone/>
            </a:pPr>
            <a:endParaRPr lang="en-US" dirty="0"/>
          </a:p>
        </p:txBody>
      </p:sp>
      <p:sp>
        <p:nvSpPr>
          <p:cNvPr id="4" name="TextBox 3"/>
          <p:cNvSpPr txBox="1"/>
          <p:nvPr/>
        </p:nvSpPr>
        <p:spPr>
          <a:xfrm>
            <a:off x="723229" y="5571966"/>
            <a:ext cx="7743846" cy="400110"/>
          </a:xfrm>
          <a:prstGeom prst="rect">
            <a:avLst/>
          </a:prstGeom>
          <a:noFill/>
        </p:spPr>
        <p:txBody>
          <a:bodyPr wrap="square" rtlCol="0">
            <a:spAutoFit/>
          </a:bodyPr>
          <a:lstStyle/>
          <a:p>
            <a:pPr algn="r"/>
            <a:r>
              <a:rPr lang="en-US" sz="2000" dirty="0" smtClean="0"/>
              <a:t>Lionel Trilling, ‘Freud and Literature’, in </a:t>
            </a:r>
            <a:r>
              <a:rPr lang="en-US" sz="2000" i="1" dirty="0" smtClean="0"/>
              <a:t>The Liberal Imagination</a:t>
            </a:r>
            <a:r>
              <a:rPr lang="en-US" sz="2000" dirty="0" smtClean="0"/>
              <a:t> (1951)</a:t>
            </a:r>
            <a:endParaRPr lang="en-US" sz="2000" dirty="0"/>
          </a:p>
        </p:txBody>
      </p:sp>
    </p:spTree>
    <p:extLst>
      <p:ext uri="{BB962C8B-B14F-4D97-AF65-F5344CB8AC3E}">
        <p14:creationId xmlns:p14="http://schemas.microsoft.com/office/powerpoint/2010/main" val="259025485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Psychoanalysis and Literature</a:t>
            </a:r>
            <a:endParaRPr lang="en-US" dirty="0"/>
          </a:p>
        </p:txBody>
      </p:sp>
      <p:sp>
        <p:nvSpPr>
          <p:cNvPr id="3" name="Content Placeholder 2"/>
          <p:cNvSpPr>
            <a:spLocks noGrp="1"/>
          </p:cNvSpPr>
          <p:nvPr>
            <p:ph idx="1"/>
          </p:nvPr>
        </p:nvSpPr>
        <p:spPr/>
        <p:txBody>
          <a:bodyPr/>
          <a:lstStyle/>
          <a:p>
            <a:r>
              <a:rPr lang="en-US" dirty="0" smtClean="0"/>
              <a:t>Freud, ‘The Uncanny’ (1919)</a:t>
            </a:r>
          </a:p>
          <a:p>
            <a:r>
              <a:rPr lang="en-US" dirty="0" smtClean="0"/>
              <a:t>E. T. A. Hoffmann, ‘The Sandman’ (1817)</a:t>
            </a:r>
          </a:p>
          <a:p>
            <a:r>
              <a:rPr lang="en-US" dirty="0" smtClean="0"/>
              <a:t>Freud and Romanticism: ‘the perception of the hidden element of human nature and of the opposition between the hidden and the visible.’ (Trilling).</a:t>
            </a:r>
          </a:p>
          <a:p>
            <a:r>
              <a:rPr lang="en-US" dirty="0" smtClean="0"/>
              <a:t>Harold Bloom, </a:t>
            </a:r>
            <a:r>
              <a:rPr lang="en-US" i="1" dirty="0" smtClean="0"/>
              <a:t>The Anxiety of Influence</a:t>
            </a:r>
            <a:r>
              <a:rPr lang="en-US" dirty="0" smtClean="0"/>
              <a:t> (1973)</a:t>
            </a:r>
            <a:endParaRPr lang="en-US" dirty="0"/>
          </a:p>
        </p:txBody>
      </p:sp>
    </p:spTree>
    <p:extLst>
      <p:ext uri="{BB962C8B-B14F-4D97-AF65-F5344CB8AC3E}">
        <p14:creationId xmlns:p14="http://schemas.microsoft.com/office/powerpoint/2010/main" val="35291109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7" name="Picture Placeholder 6" descr="Picture1.jp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2064" t="-8757" r="-17317" b="-117"/>
          <a:stretch/>
        </p:blipFill>
        <p:spPr>
          <a:xfrm>
            <a:off x="2487203" y="-205057"/>
            <a:ext cx="4480495" cy="6090447"/>
          </a:xfrm>
        </p:spPr>
      </p:pic>
      <p:sp>
        <p:nvSpPr>
          <p:cNvPr id="6" name="Text Placeholder 5"/>
          <p:cNvSpPr>
            <a:spLocks noGrp="1"/>
          </p:cNvSpPr>
          <p:nvPr>
            <p:ph type="body" sz="half" idx="2"/>
          </p:nvPr>
        </p:nvSpPr>
        <p:spPr>
          <a:xfrm>
            <a:off x="1922732" y="6172198"/>
            <a:ext cx="5355956" cy="573617"/>
          </a:xfrm>
        </p:spPr>
        <p:txBody>
          <a:bodyPr>
            <a:normAutofit fontScale="77500" lnSpcReduction="20000"/>
          </a:bodyPr>
          <a:lstStyle/>
          <a:p>
            <a:pPr algn="ctr"/>
            <a:r>
              <a:rPr lang="en-US" sz="2400" dirty="0" smtClean="0"/>
              <a:t>Laura </a:t>
            </a:r>
            <a:r>
              <a:rPr lang="en-US" sz="2400" dirty="0" err="1" smtClean="0"/>
              <a:t>Mulvey</a:t>
            </a:r>
            <a:r>
              <a:rPr lang="en-US" sz="2400" dirty="0" smtClean="0"/>
              <a:t>, ‘Visual Pleasure and Narrative Cinema’ (1973)</a:t>
            </a:r>
            <a:endParaRPr lang="en-US" sz="2400" dirty="0"/>
          </a:p>
        </p:txBody>
      </p:sp>
    </p:spTree>
    <p:extLst>
      <p:ext uri="{BB962C8B-B14F-4D97-AF65-F5344CB8AC3E}">
        <p14:creationId xmlns:p14="http://schemas.microsoft.com/office/powerpoint/2010/main" val="19206158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Psychoanalysis and Feminism</a:t>
            </a:r>
            <a:endParaRPr lang="en-US" dirty="0"/>
          </a:p>
        </p:txBody>
      </p:sp>
      <p:sp>
        <p:nvSpPr>
          <p:cNvPr id="6" name="Content Placeholder 5"/>
          <p:cNvSpPr>
            <a:spLocks noGrp="1"/>
          </p:cNvSpPr>
          <p:nvPr>
            <p:ph idx="1"/>
          </p:nvPr>
        </p:nvSpPr>
        <p:spPr>
          <a:xfrm>
            <a:off x="457200" y="1975810"/>
            <a:ext cx="8229600" cy="4150353"/>
          </a:xfrm>
        </p:spPr>
        <p:txBody>
          <a:bodyPr>
            <a:normAutofit lnSpcReduction="10000"/>
          </a:bodyPr>
          <a:lstStyle/>
          <a:p>
            <a:r>
              <a:rPr lang="en-US" sz="3600" dirty="0" smtClean="0"/>
              <a:t>Is psychoanalysis </a:t>
            </a:r>
            <a:r>
              <a:rPr lang="en-US" sz="3600" i="1" dirty="0" smtClean="0"/>
              <a:t>descriptive</a:t>
            </a:r>
            <a:r>
              <a:rPr lang="en-US" sz="3600" dirty="0" smtClean="0"/>
              <a:t> or </a:t>
            </a:r>
            <a:r>
              <a:rPr lang="en-US" sz="3600" i="1" dirty="0" smtClean="0"/>
              <a:t>prescriptive</a:t>
            </a:r>
            <a:r>
              <a:rPr lang="en-US" sz="3600" dirty="0" smtClean="0"/>
              <a:t>?</a:t>
            </a:r>
          </a:p>
          <a:p>
            <a:r>
              <a:rPr lang="en-US" sz="3600" dirty="0" smtClean="0"/>
              <a:t>Kate Millett, </a:t>
            </a:r>
            <a:r>
              <a:rPr lang="en-US" sz="3600" i="1" dirty="0" smtClean="0"/>
              <a:t>Sexual Politics</a:t>
            </a:r>
            <a:r>
              <a:rPr lang="en-US" sz="3600" dirty="0" smtClean="0"/>
              <a:t> (1970)</a:t>
            </a:r>
          </a:p>
          <a:p>
            <a:r>
              <a:rPr lang="en-US" sz="3600" dirty="0" err="1" smtClean="0"/>
              <a:t>Criticises</a:t>
            </a:r>
            <a:r>
              <a:rPr lang="en-US" sz="3600" dirty="0" smtClean="0"/>
              <a:t> Freud alongside Henry Miller, D. H. Lawrence and Norman Mailer</a:t>
            </a:r>
          </a:p>
          <a:p>
            <a:r>
              <a:rPr lang="en-US" sz="3600" dirty="0" smtClean="0"/>
              <a:t>Juliet Mitchell, </a:t>
            </a:r>
            <a:r>
              <a:rPr lang="en-US" sz="3600" i="1" dirty="0" smtClean="0"/>
              <a:t>Psychoanalysis and Feminism</a:t>
            </a:r>
            <a:r>
              <a:rPr lang="en-US" sz="3600" dirty="0" smtClean="0"/>
              <a:t> (1974)</a:t>
            </a:r>
          </a:p>
          <a:p>
            <a:pPr marL="0" indent="0">
              <a:buNone/>
            </a:pPr>
            <a:endParaRPr lang="en-US" dirty="0" smtClean="0"/>
          </a:p>
        </p:txBody>
      </p:sp>
    </p:spTree>
    <p:extLst>
      <p:ext uri="{BB962C8B-B14F-4D97-AF65-F5344CB8AC3E}">
        <p14:creationId xmlns:p14="http://schemas.microsoft.com/office/powerpoint/2010/main" val="39925237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5464" y="987905"/>
            <a:ext cx="7302853" cy="5109091"/>
          </a:xfrm>
          <a:prstGeom prst="rect">
            <a:avLst/>
          </a:prstGeom>
          <a:noFill/>
        </p:spPr>
        <p:txBody>
          <a:bodyPr wrap="square" rtlCol="0">
            <a:spAutoFit/>
          </a:bodyPr>
          <a:lstStyle/>
          <a:p>
            <a:r>
              <a:rPr lang="en-US" sz="2800" dirty="0" smtClean="0"/>
              <a:t>Freudian psychoanalysis in fact sees sexual identity as an unstable subject position which is culturally and socially constructed in the process of the child’s insertion into human society. […] Millett’s theory of sexual ideology as a set of false beliefs deployed against women by a conscious, well-</a:t>
            </a:r>
            <a:r>
              <a:rPr lang="en-US" sz="2800" dirty="0" err="1" smtClean="0"/>
              <a:t>organised</a:t>
            </a:r>
            <a:r>
              <a:rPr lang="en-US" sz="2800" dirty="0" smtClean="0"/>
              <a:t> male conspiracy ignores the fact that not all misogyny is conscious, and that even women may unconsciously </a:t>
            </a:r>
            <a:r>
              <a:rPr lang="en-US" sz="2800" dirty="0" err="1" smtClean="0"/>
              <a:t>internalise</a:t>
            </a:r>
            <a:r>
              <a:rPr lang="en-US" sz="2800" dirty="0" smtClean="0"/>
              <a:t> sexist attitudes and desires.</a:t>
            </a:r>
          </a:p>
          <a:p>
            <a:pPr algn="r"/>
            <a:r>
              <a:rPr lang="en-US" dirty="0"/>
              <a:t>	</a:t>
            </a:r>
            <a:r>
              <a:rPr lang="en-US" dirty="0" smtClean="0"/>
              <a:t>	</a:t>
            </a:r>
            <a:r>
              <a:rPr lang="en-US" dirty="0" err="1" smtClean="0"/>
              <a:t>Toril</a:t>
            </a:r>
            <a:r>
              <a:rPr lang="en-US" dirty="0" smtClean="0"/>
              <a:t> </a:t>
            </a:r>
            <a:r>
              <a:rPr lang="en-US" dirty="0" err="1" smtClean="0"/>
              <a:t>Moi</a:t>
            </a:r>
            <a:r>
              <a:rPr lang="en-US" dirty="0" smtClean="0"/>
              <a:t>, </a:t>
            </a:r>
            <a:r>
              <a:rPr lang="en-US" i="1" dirty="0" smtClean="0"/>
              <a:t>Sexual/Textual Politics</a:t>
            </a:r>
            <a:r>
              <a:rPr lang="en-US" dirty="0" smtClean="0"/>
              <a:t> (1985)</a:t>
            </a:r>
            <a:endParaRPr lang="en-US" dirty="0"/>
          </a:p>
        </p:txBody>
      </p:sp>
    </p:spTree>
    <p:extLst>
      <p:ext uri="{BB962C8B-B14F-4D97-AF65-F5344CB8AC3E}">
        <p14:creationId xmlns:p14="http://schemas.microsoft.com/office/powerpoint/2010/main" val="246653157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443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189" y="882058"/>
            <a:ext cx="3122430" cy="5057624"/>
          </a:xfrm>
          <a:prstGeom prst="rect">
            <a:avLst/>
          </a:prstGeom>
        </p:spPr>
      </p:pic>
      <p:pic>
        <p:nvPicPr>
          <p:cNvPr id="3" name="Picture 2" descr="The-Reproduction-of-Mothering-978052003892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4964" y="882058"/>
            <a:ext cx="3350675" cy="5057624"/>
          </a:xfrm>
          <a:prstGeom prst="rect">
            <a:avLst/>
          </a:prstGeom>
        </p:spPr>
      </p:pic>
    </p:spTree>
    <p:extLst>
      <p:ext uri="{BB962C8B-B14F-4D97-AF65-F5344CB8AC3E}">
        <p14:creationId xmlns:p14="http://schemas.microsoft.com/office/powerpoint/2010/main" val="81923536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freud.jp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1185" t="-16879" r="-20836" b="-21181"/>
          <a:stretch/>
        </p:blipFill>
        <p:spPr>
          <a:xfrm>
            <a:off x="1792288" y="-211694"/>
            <a:ext cx="5486400" cy="7215234"/>
          </a:xfrm>
        </p:spPr>
      </p:pic>
      <p:sp>
        <p:nvSpPr>
          <p:cNvPr id="4" name="Text Placeholder 3"/>
          <p:cNvSpPr>
            <a:spLocks noGrp="1"/>
          </p:cNvSpPr>
          <p:nvPr>
            <p:ph type="body" sz="half" idx="2"/>
          </p:nvPr>
        </p:nvSpPr>
        <p:spPr>
          <a:xfrm>
            <a:off x="1792288" y="6123687"/>
            <a:ext cx="5486400" cy="579953"/>
          </a:xfrm>
        </p:spPr>
        <p:txBody>
          <a:bodyPr>
            <a:normAutofit fontScale="92500"/>
          </a:bodyPr>
          <a:lstStyle/>
          <a:p>
            <a:r>
              <a:rPr lang="en-US" sz="2400" dirty="0" smtClean="0"/>
              <a:t>‘Gentlemen, sometimes a cigar is just a cigar…’</a:t>
            </a:r>
            <a:endParaRPr lang="en-US" sz="2400" dirty="0"/>
          </a:p>
        </p:txBody>
      </p:sp>
    </p:spTree>
    <p:extLst>
      <p:ext uri="{BB962C8B-B14F-4D97-AF65-F5344CB8AC3E}">
        <p14:creationId xmlns:p14="http://schemas.microsoft.com/office/powerpoint/2010/main" val="25152423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Today’s lecture</a:t>
            </a:r>
            <a:endParaRPr lang="en-US" dirty="0"/>
          </a:p>
        </p:txBody>
      </p:sp>
      <p:sp>
        <p:nvSpPr>
          <p:cNvPr id="3" name="Content Placeholder 2"/>
          <p:cNvSpPr>
            <a:spLocks noGrp="1"/>
          </p:cNvSpPr>
          <p:nvPr>
            <p:ph idx="1"/>
          </p:nvPr>
        </p:nvSpPr>
        <p:spPr/>
        <p:txBody>
          <a:bodyPr>
            <a:normAutofit/>
          </a:bodyPr>
          <a:lstStyle/>
          <a:p>
            <a:pPr marL="742950" indent="-742950">
              <a:buFont typeface="+mj-lt"/>
              <a:buAutoNum type="arabicPeriod"/>
            </a:pPr>
            <a:r>
              <a:rPr lang="en-US" sz="4000" dirty="0" smtClean="0"/>
              <a:t>The concept of the ‘unconscious’</a:t>
            </a:r>
          </a:p>
          <a:p>
            <a:pPr marL="742950" indent="-742950">
              <a:buFont typeface="+mj-lt"/>
              <a:buAutoNum type="arabicPeriod"/>
            </a:pPr>
            <a:r>
              <a:rPr lang="en-US" sz="4000" dirty="0" smtClean="0"/>
              <a:t>The critical implications of psychoanalysis</a:t>
            </a:r>
          </a:p>
          <a:p>
            <a:pPr marL="742950" indent="-742950">
              <a:buFont typeface="+mj-lt"/>
              <a:buAutoNum type="arabicPeriod"/>
            </a:pPr>
            <a:r>
              <a:rPr lang="en-US" sz="4000" dirty="0" smtClean="0"/>
              <a:t>Some limitations of psychoanalytical theory</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54930" y="5370123"/>
            <a:ext cx="7822649" cy="400110"/>
          </a:xfrm>
          <a:prstGeom prst="rect">
            <a:avLst/>
          </a:prstGeom>
          <a:noFill/>
        </p:spPr>
        <p:txBody>
          <a:bodyPr wrap="square" rtlCol="0">
            <a:spAutoFit/>
          </a:bodyPr>
          <a:lstStyle/>
          <a:p>
            <a:pPr algn="ctr"/>
            <a:r>
              <a:rPr lang="en-US" sz="2000" dirty="0" smtClean="0"/>
              <a:t>Jean-Martin Charcot, at the </a:t>
            </a:r>
            <a:r>
              <a:rPr lang="en-US" sz="2000" dirty="0" err="1" smtClean="0"/>
              <a:t>Salpêtrière</a:t>
            </a:r>
            <a:r>
              <a:rPr lang="en-US" sz="2000" dirty="0" smtClean="0"/>
              <a:t> hospital in Paris (1880s)</a:t>
            </a:r>
            <a:endParaRPr lang="en-US" sz="2000" dirty="0"/>
          </a:p>
        </p:txBody>
      </p:sp>
      <p:pic>
        <p:nvPicPr>
          <p:cNvPr id="4" name="Content Placeholder 3" descr="charcotdemonstratinghistechnique.jpg"/>
          <p:cNvPicPr>
            <a:picLocks noGrp="1" noChangeAspect="1"/>
          </p:cNvPicPr>
          <p:nvPr>
            <p:ph idx="1"/>
          </p:nvPr>
        </p:nvPicPr>
        <p:blipFill>
          <a:blip r:embed="rId2">
            <a:extLst>
              <a:ext uri="{28A0092B-C50C-407E-A947-70E740481C1C}">
                <a14:useLocalDpi xmlns:a14="http://schemas.microsoft.com/office/drawing/2010/main" val="0"/>
              </a:ext>
            </a:extLst>
          </a:blip>
          <a:srcRect t="10472" b="10472"/>
          <a:stretch>
            <a:fillRect/>
          </a:stretch>
        </p:blipFill>
        <p:spPr>
          <a:xfrm>
            <a:off x="457200" y="541731"/>
            <a:ext cx="8229600" cy="4525963"/>
          </a:xfr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56036" y="5536272"/>
            <a:ext cx="4811785" cy="523220"/>
          </a:xfrm>
          <a:prstGeom prst="rect">
            <a:avLst/>
          </a:prstGeom>
          <a:noFill/>
        </p:spPr>
        <p:txBody>
          <a:bodyPr wrap="square" rtlCol="0">
            <a:spAutoFit/>
          </a:bodyPr>
          <a:lstStyle/>
          <a:p>
            <a:pPr algn="ctr"/>
            <a:r>
              <a:rPr lang="en-US" sz="2800" dirty="0" smtClean="0"/>
              <a:t>The psychoanalyst’s couch</a:t>
            </a:r>
            <a:endParaRPr lang="en-US" sz="2800" dirty="0"/>
          </a:p>
        </p:txBody>
      </p:sp>
      <p:pic>
        <p:nvPicPr>
          <p:cNvPr id="6" name="Content Placeholder 5" descr="psychoanalytic-couch.jpg"/>
          <p:cNvPicPr>
            <a:picLocks noGrp="1" noChangeAspect="1"/>
          </p:cNvPicPr>
          <p:nvPr>
            <p:ph idx="1"/>
          </p:nvPr>
        </p:nvPicPr>
        <p:blipFill>
          <a:blip r:embed="rId2">
            <a:extLst>
              <a:ext uri="{28A0092B-C50C-407E-A947-70E740481C1C}">
                <a14:useLocalDpi xmlns:a14="http://schemas.microsoft.com/office/drawing/2010/main" val="0"/>
              </a:ext>
            </a:extLst>
          </a:blip>
          <a:srcRect t="15151" b="15151"/>
          <a:stretch>
            <a:fillRect/>
          </a:stretch>
        </p:blipFill>
        <p:spPr>
          <a:xfrm>
            <a:off x="457200" y="435883"/>
            <a:ext cx="8229600" cy="4525963"/>
          </a:xfr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Freud’s ‘structural’ model</a:t>
            </a:r>
            <a:endParaRPr lang="en-US" dirty="0"/>
          </a:p>
        </p:txBody>
      </p:sp>
      <p:sp>
        <p:nvSpPr>
          <p:cNvPr id="3" name="Content Placeholder 2"/>
          <p:cNvSpPr>
            <a:spLocks noGrp="1"/>
          </p:cNvSpPr>
          <p:nvPr>
            <p:ph idx="1"/>
          </p:nvPr>
        </p:nvSpPr>
        <p:spPr/>
        <p:txBody>
          <a:bodyPr>
            <a:normAutofit/>
          </a:bodyPr>
          <a:lstStyle/>
          <a:p>
            <a:r>
              <a:rPr lang="en-US" sz="4000" i="1" dirty="0" smtClean="0"/>
              <a:t>ego</a:t>
            </a:r>
            <a:r>
              <a:rPr lang="en-US" sz="4000" dirty="0" smtClean="0"/>
              <a:t>	= conscious self</a:t>
            </a:r>
            <a:endParaRPr lang="en-US" sz="4000" i="1" dirty="0" smtClean="0"/>
          </a:p>
          <a:p>
            <a:r>
              <a:rPr lang="en-US" sz="4000" i="1" dirty="0"/>
              <a:t>s</a:t>
            </a:r>
            <a:r>
              <a:rPr lang="en-US" sz="4000" i="1" dirty="0" smtClean="0"/>
              <a:t>uperego = 	</a:t>
            </a:r>
            <a:r>
              <a:rPr lang="en-US" sz="4000" dirty="0" smtClean="0"/>
              <a:t>repressive, paternal authority (unconscious)</a:t>
            </a:r>
            <a:endParaRPr lang="en-US" sz="4000" i="1" dirty="0" smtClean="0"/>
          </a:p>
          <a:p>
            <a:r>
              <a:rPr lang="en-US" sz="4000" i="1" dirty="0" smtClean="0"/>
              <a:t>id</a:t>
            </a:r>
            <a:r>
              <a:rPr lang="en-US" sz="4000" dirty="0" smtClean="0"/>
              <a:t> 	= drives and instincts (unconscious)</a:t>
            </a:r>
            <a:endParaRPr lang="en-US" sz="4000" i="1" dirty="0" smtClean="0"/>
          </a:p>
          <a:p>
            <a:endParaRPr lang="en-US" sz="4000" i="1" dirty="0" smtClean="0"/>
          </a:p>
        </p:txBody>
      </p:sp>
    </p:spTree>
    <p:extLst>
      <p:ext uri="{BB962C8B-B14F-4D97-AF65-F5344CB8AC3E}">
        <p14:creationId xmlns:p14="http://schemas.microsoft.com/office/powerpoint/2010/main" val="17197635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Psychosexual development</a:t>
            </a:r>
            <a:endParaRPr lang="en-US" dirty="0"/>
          </a:p>
        </p:txBody>
      </p:sp>
      <p:sp>
        <p:nvSpPr>
          <p:cNvPr id="3" name="Content Placeholder 2"/>
          <p:cNvSpPr>
            <a:spLocks noGrp="1"/>
          </p:cNvSpPr>
          <p:nvPr>
            <p:ph idx="1"/>
          </p:nvPr>
        </p:nvSpPr>
        <p:spPr>
          <a:xfrm>
            <a:off x="457200" y="1887604"/>
            <a:ext cx="8229600" cy="4238559"/>
          </a:xfrm>
        </p:spPr>
        <p:txBody>
          <a:bodyPr/>
          <a:lstStyle/>
          <a:p>
            <a:r>
              <a:rPr lang="en-US" sz="3600" dirty="0" smtClean="0"/>
              <a:t>Oral, anal and phallic stages</a:t>
            </a:r>
          </a:p>
          <a:p>
            <a:r>
              <a:rPr lang="en-US" sz="3600" dirty="0" smtClean="0"/>
              <a:t>Oedipus complex</a:t>
            </a:r>
          </a:p>
          <a:p>
            <a:r>
              <a:rPr lang="en-US" sz="3600" dirty="0"/>
              <a:t>N</a:t>
            </a:r>
            <a:r>
              <a:rPr lang="en-US" sz="3600" dirty="0" smtClean="0"/>
              <a:t>eurosis and psychosis</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991424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i="1" dirty="0" smtClean="0"/>
              <a:t>The Interpretation of Dreams</a:t>
            </a:r>
            <a:r>
              <a:rPr lang="en-US" dirty="0" smtClean="0"/>
              <a:t> (1900)</a:t>
            </a:r>
            <a:endParaRPr lang="en-US" dirty="0"/>
          </a:p>
        </p:txBody>
      </p:sp>
      <p:sp>
        <p:nvSpPr>
          <p:cNvPr id="3" name="Content Placeholder 2"/>
          <p:cNvSpPr>
            <a:spLocks noGrp="1"/>
          </p:cNvSpPr>
          <p:nvPr>
            <p:ph idx="1"/>
          </p:nvPr>
        </p:nvSpPr>
        <p:spPr>
          <a:xfrm>
            <a:off x="457200" y="1975810"/>
            <a:ext cx="8229600" cy="4150353"/>
          </a:xfrm>
        </p:spPr>
        <p:txBody>
          <a:bodyPr/>
          <a:lstStyle/>
          <a:p>
            <a:r>
              <a:rPr lang="en-US" sz="3600" dirty="0" smtClean="0"/>
              <a:t>Dreams are the ‘royal road’ to the unconscious</a:t>
            </a:r>
          </a:p>
          <a:p>
            <a:r>
              <a:rPr lang="en-US" sz="3600" dirty="0" smtClean="0"/>
              <a:t>The ‘</a:t>
            </a:r>
            <a:r>
              <a:rPr lang="en-US" sz="3600" dirty="0" err="1" smtClean="0"/>
              <a:t>dreamwork</a:t>
            </a:r>
            <a:r>
              <a:rPr lang="en-US" sz="3600" dirty="0" smtClean="0"/>
              <a:t>’</a:t>
            </a:r>
          </a:p>
          <a:p>
            <a:r>
              <a:rPr lang="en-US" sz="3600" dirty="0" smtClean="0"/>
              <a:t>Condensation and displacement</a:t>
            </a:r>
          </a:p>
          <a:p>
            <a:r>
              <a:rPr lang="en-US" sz="3600" dirty="0" smtClean="0"/>
              <a:t>Metaphor and metonymy</a:t>
            </a:r>
          </a:p>
          <a:p>
            <a:endParaRPr lang="en-US" dirty="0"/>
          </a:p>
        </p:txBody>
      </p:sp>
    </p:spTree>
    <p:extLst>
      <p:ext uri="{BB962C8B-B14F-4D97-AF65-F5344CB8AC3E}">
        <p14:creationId xmlns:p14="http://schemas.microsoft.com/office/powerpoint/2010/main" val="15988880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cbzxp31cwkj3bokbrne0.jpeg"/>
          <p:cNvPicPr>
            <a:picLocks noGrp="1" noChangeAspect="1"/>
          </p:cNvPicPr>
          <p:nvPr>
            <p:ph idx="1"/>
          </p:nvPr>
        </p:nvPicPr>
        <p:blipFill>
          <a:blip r:embed="rId2">
            <a:extLst>
              <a:ext uri="{28A0092B-C50C-407E-A947-70E740481C1C}">
                <a14:useLocalDpi xmlns:a14="http://schemas.microsoft.com/office/drawing/2010/main" val="0"/>
              </a:ext>
            </a:extLst>
          </a:blip>
          <a:srcRect t="8462" b="8462"/>
          <a:stretch>
            <a:fillRect/>
          </a:stretch>
        </p:blipFill>
        <p:spPr>
          <a:xfrm>
            <a:off x="457200" y="717550"/>
            <a:ext cx="8229600" cy="4525963"/>
          </a:xfrm>
        </p:spPr>
      </p:pic>
      <p:sp>
        <p:nvSpPr>
          <p:cNvPr id="10" name="TextBox 9"/>
          <p:cNvSpPr txBox="1"/>
          <p:nvPr/>
        </p:nvSpPr>
        <p:spPr>
          <a:xfrm>
            <a:off x="582111" y="5733376"/>
            <a:ext cx="8104689" cy="523220"/>
          </a:xfrm>
          <a:prstGeom prst="rect">
            <a:avLst/>
          </a:prstGeom>
          <a:noFill/>
        </p:spPr>
        <p:txBody>
          <a:bodyPr wrap="square" rtlCol="0">
            <a:spAutoFit/>
          </a:bodyPr>
          <a:lstStyle/>
          <a:p>
            <a:pPr algn="ctr"/>
            <a:r>
              <a:rPr lang="en-US" sz="2800" dirty="0" smtClean="0"/>
              <a:t>Jacques </a:t>
            </a:r>
            <a:r>
              <a:rPr lang="en-US" sz="2800" dirty="0" err="1" smtClean="0"/>
              <a:t>Lacan</a:t>
            </a:r>
            <a:r>
              <a:rPr lang="en-US" sz="2800" dirty="0" smtClean="0"/>
              <a:t>, </a:t>
            </a:r>
            <a:r>
              <a:rPr lang="en-US" sz="2800" i="1" dirty="0" err="1" smtClean="0"/>
              <a:t>Ecrits</a:t>
            </a:r>
            <a:r>
              <a:rPr lang="en-US" sz="2800" dirty="0" smtClean="0"/>
              <a:t> (1966)</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Lacan</a:t>
            </a:r>
            <a:endParaRPr lang="en-US" dirty="0"/>
          </a:p>
        </p:txBody>
      </p:sp>
      <p:sp>
        <p:nvSpPr>
          <p:cNvPr id="3" name="Content Placeholder 2"/>
          <p:cNvSpPr>
            <a:spLocks noGrp="1"/>
          </p:cNvSpPr>
          <p:nvPr>
            <p:ph idx="1"/>
          </p:nvPr>
        </p:nvSpPr>
        <p:spPr/>
        <p:txBody>
          <a:bodyPr/>
          <a:lstStyle/>
          <a:p>
            <a:r>
              <a:rPr lang="en-US" dirty="0" smtClean="0"/>
              <a:t>A return to Freud</a:t>
            </a:r>
          </a:p>
          <a:p>
            <a:r>
              <a:rPr lang="en-US" dirty="0" smtClean="0"/>
              <a:t>‘The mirror stage’ (1936)</a:t>
            </a:r>
          </a:p>
          <a:p>
            <a:r>
              <a:rPr lang="en-US" i="1" dirty="0" smtClean="0"/>
              <a:t>Imaginary</a:t>
            </a:r>
          </a:p>
          <a:p>
            <a:r>
              <a:rPr lang="en-US" i="1" dirty="0" smtClean="0"/>
              <a:t>Symbolic</a:t>
            </a:r>
          </a:p>
          <a:p>
            <a:r>
              <a:rPr lang="en-US" i="1" dirty="0" smtClean="0"/>
              <a:t>Real</a:t>
            </a:r>
          </a:p>
          <a:p>
            <a:r>
              <a:rPr lang="en-US" dirty="0" smtClean="0"/>
              <a:t>Challenges the Enlightenment view of human subjectivity (Descartes, ‘cogito ergo sum’)</a:t>
            </a:r>
          </a:p>
          <a:p>
            <a:endParaRPr lang="en-US" dirty="0"/>
          </a:p>
        </p:txBody>
      </p:sp>
    </p:spTree>
    <p:extLst>
      <p:ext uri="{BB962C8B-B14F-4D97-AF65-F5344CB8AC3E}">
        <p14:creationId xmlns:p14="http://schemas.microsoft.com/office/powerpoint/2010/main" val="110574155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5572</TotalTime>
  <Words>418</Words>
  <Application>Microsoft Macintosh PowerPoint</Application>
  <PresentationFormat>On-screen Show (4:3)</PresentationFormat>
  <Paragraphs>47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The Unconscious of the Text</vt:lpstr>
      <vt:lpstr>Today’s lecture</vt:lpstr>
      <vt:lpstr>PowerPoint Presentation</vt:lpstr>
      <vt:lpstr>PowerPoint Presentation</vt:lpstr>
      <vt:lpstr>Freud’s ‘structural’ model</vt:lpstr>
      <vt:lpstr>Psychosexual development</vt:lpstr>
      <vt:lpstr> The Interpretation of Dreams (1900)</vt:lpstr>
      <vt:lpstr>PowerPoint Presentation</vt:lpstr>
      <vt:lpstr>Lacan</vt:lpstr>
      <vt:lpstr>PowerPoint Presentation</vt:lpstr>
      <vt:lpstr>Psychoanalysis and Literature</vt:lpstr>
      <vt:lpstr>PowerPoint Presentation</vt:lpstr>
      <vt:lpstr>Psychoanalysis and Feminism</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Michel Foucault, Surveiller et punir (1975)</dc:title>
  <dc:creator>Oliver Davis</dc:creator>
  <cp:lastModifiedBy>Susannah Wilson</cp:lastModifiedBy>
  <cp:revision>44</cp:revision>
  <dcterms:created xsi:type="dcterms:W3CDTF">2012-02-21T13:32:00Z</dcterms:created>
  <dcterms:modified xsi:type="dcterms:W3CDTF">2013-02-19T14:49:20Z</dcterms:modified>
</cp:coreProperties>
</file>