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76" r:id="rId8"/>
    <p:sldId id="267" r:id="rId9"/>
    <p:sldId id="274" r:id="rId10"/>
    <p:sldId id="268" r:id="rId11"/>
    <p:sldId id="269" r:id="rId12"/>
    <p:sldId id="275" r:id="rId13"/>
    <p:sldId id="262" r:id="rId14"/>
    <p:sldId id="263" r:id="rId15"/>
    <p:sldId id="264" r:id="rId16"/>
    <p:sldId id="265" r:id="rId17"/>
    <p:sldId id="266" r:id="rId18"/>
    <p:sldId id="270" r:id="rId19"/>
    <p:sldId id="271" r:id="rId20"/>
    <p:sldId id="273" r:id="rId21"/>
    <p:sldId id="272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3112B5-24A5-5344-8B95-AEB423BC6C27}" type="datetimeFigureOut">
              <a:rPr lang="en-US" smtClean="0"/>
              <a:t>5/6/2016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83E8B2-63A0-3741-953D-5585D18C6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8438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EC88-E6A3-489D-B22B-6E9DF97DC6BC}" type="datetimeFigureOut">
              <a:rPr lang="en-GB" smtClean="0"/>
              <a:t>06/05/2016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1132-53BD-43B5-9D96-E66E76D685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802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EC88-E6A3-489D-B22B-6E9DF97DC6BC}" type="datetimeFigureOut">
              <a:rPr lang="en-GB" smtClean="0"/>
              <a:t>06/05/2016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1132-53BD-43B5-9D96-E66E76D685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90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EC88-E6A3-489D-B22B-6E9DF97DC6BC}" type="datetimeFigureOut">
              <a:rPr lang="en-GB" smtClean="0"/>
              <a:t>06/05/2016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1132-53BD-43B5-9D96-E66E76D685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068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EC88-E6A3-489D-B22B-6E9DF97DC6BC}" type="datetimeFigureOut">
              <a:rPr lang="en-GB" smtClean="0"/>
              <a:t>06/05/2016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1132-53BD-43B5-9D96-E66E76D685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466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EC88-E6A3-489D-B22B-6E9DF97DC6BC}" type="datetimeFigureOut">
              <a:rPr lang="en-GB" smtClean="0"/>
              <a:t>06/05/2016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1132-53BD-43B5-9D96-E66E76D685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6374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EC88-E6A3-489D-B22B-6E9DF97DC6BC}" type="datetimeFigureOut">
              <a:rPr lang="en-GB" smtClean="0"/>
              <a:t>06/05/2016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1132-53BD-43B5-9D96-E66E76D685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092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EC88-E6A3-489D-B22B-6E9DF97DC6BC}" type="datetimeFigureOut">
              <a:rPr lang="en-GB" smtClean="0"/>
              <a:t>06/05/2016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1132-53BD-43B5-9D96-E66E76D685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183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EC88-E6A3-489D-B22B-6E9DF97DC6BC}" type="datetimeFigureOut">
              <a:rPr lang="en-GB" smtClean="0"/>
              <a:t>06/05/2016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1132-53BD-43B5-9D96-E66E76D685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30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EC88-E6A3-489D-B22B-6E9DF97DC6BC}" type="datetimeFigureOut">
              <a:rPr lang="en-GB" smtClean="0"/>
              <a:t>06/05/2016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1132-53BD-43B5-9D96-E66E76D685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018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EC88-E6A3-489D-B22B-6E9DF97DC6BC}" type="datetimeFigureOut">
              <a:rPr lang="en-GB" smtClean="0"/>
              <a:t>06/05/2016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1132-53BD-43B5-9D96-E66E76D685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725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EC88-E6A3-489D-B22B-6E9DF97DC6BC}" type="datetimeFigureOut">
              <a:rPr lang="en-GB" smtClean="0"/>
              <a:t>06/05/2016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1132-53BD-43B5-9D96-E66E76D685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293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DEC88-E6A3-489D-B22B-6E9DF97DC6BC}" type="datetimeFigureOut">
              <a:rPr lang="en-GB" smtClean="0"/>
              <a:t>06/05/2016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E1132-53BD-43B5-9D96-E66E76D685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695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phirnews.com/Abd-Al-Malik-Ma-force-personnelle-me-vient-de-l-Islam_a4052.html" TargetMode="External"/><Relationship Id="rId2" Type="http://schemas.openxmlformats.org/officeDocument/2006/relationships/hyperlink" Target="http://www2.warwick.ac.uk/fac/arts/french/current/ug/modules/firstyear/strategies/lectureprog/conde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0-fiaf.chadwyck.com.pugwash.lib.warwick.ac.uk/fulltext/indexFullText.do?id=005/986662831&amp;area=index&amp;fromToC=yes&amp;jid=006/0000306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Strategies </a:t>
            </a:r>
            <a:r>
              <a:rPr lang="en-GB" smtClean="0"/>
              <a:t>advice </a:t>
            </a:r>
            <a:r>
              <a:rPr lang="en-GB" smtClean="0"/>
              <a:t>2016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09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Reader-Centred Approach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Montaigne: Au </a:t>
            </a:r>
            <a:r>
              <a:rPr lang="en-GB" dirty="0" err="1" smtClean="0"/>
              <a:t>Lecteur</a:t>
            </a:r>
            <a:endParaRPr lang="en-GB" dirty="0" smtClean="0"/>
          </a:p>
          <a:p>
            <a:r>
              <a:rPr lang="en-GB" dirty="0" smtClean="0"/>
              <a:t>La </a:t>
            </a:r>
            <a:r>
              <a:rPr lang="en-GB" dirty="0" err="1" smtClean="0"/>
              <a:t>Châtelaine</a:t>
            </a:r>
            <a:r>
              <a:rPr lang="en-GB" dirty="0" smtClean="0"/>
              <a:t>?</a:t>
            </a:r>
          </a:p>
          <a:p>
            <a:r>
              <a:rPr lang="en-GB" dirty="0" smtClean="0"/>
              <a:t>Malik?</a:t>
            </a:r>
          </a:p>
          <a:p>
            <a:r>
              <a:rPr lang="en-GB" i="1" dirty="0" smtClean="0"/>
              <a:t>Un </a:t>
            </a:r>
            <a:r>
              <a:rPr lang="en-GB" i="1" dirty="0" err="1" smtClean="0"/>
              <a:t>Héros</a:t>
            </a:r>
            <a:endParaRPr lang="en-GB" i="1" dirty="0" smtClean="0"/>
          </a:p>
          <a:p>
            <a:r>
              <a:rPr lang="en-GB" i="1" dirty="0" err="1" smtClean="0"/>
              <a:t>Candide</a:t>
            </a:r>
            <a:r>
              <a:rPr lang="en-GB" i="1" dirty="0" smtClean="0"/>
              <a:t> </a:t>
            </a:r>
          </a:p>
          <a:p>
            <a:pPr marL="0" indent="0">
              <a:buNone/>
            </a:pP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463440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Reading with history / context in mind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i="1" dirty="0" smtClean="0"/>
              <a:t>La </a:t>
            </a:r>
            <a:r>
              <a:rPr lang="en-GB" i="1" dirty="0" err="1" smtClean="0"/>
              <a:t>Châtelaine</a:t>
            </a:r>
            <a:endParaRPr lang="en-GB" i="1" dirty="0" smtClean="0"/>
          </a:p>
          <a:p>
            <a:r>
              <a:rPr lang="en-GB" dirty="0" smtClean="0"/>
              <a:t>Montaigne</a:t>
            </a:r>
          </a:p>
          <a:p>
            <a:r>
              <a:rPr lang="en-GB" i="1" dirty="0" err="1" smtClean="0"/>
              <a:t>Candide</a:t>
            </a:r>
            <a:endParaRPr lang="en-GB" i="1" dirty="0" smtClean="0"/>
          </a:p>
          <a:p>
            <a:r>
              <a:rPr lang="en-GB" i="1" dirty="0" smtClean="0"/>
              <a:t>Le Coeur </a:t>
            </a:r>
            <a:r>
              <a:rPr lang="en-GB" i="1" dirty="0" err="1" smtClean="0"/>
              <a:t>à</a:t>
            </a:r>
            <a:r>
              <a:rPr lang="en-GB" i="1" dirty="0" smtClean="0"/>
              <a:t> </a:t>
            </a:r>
            <a:r>
              <a:rPr lang="en-GB" i="1" dirty="0" err="1" smtClean="0"/>
              <a:t>rire</a:t>
            </a:r>
            <a:endParaRPr lang="en-GB" i="1" dirty="0" smtClean="0"/>
          </a:p>
          <a:p>
            <a:r>
              <a:rPr lang="en-GB" i="1" dirty="0" smtClean="0"/>
              <a:t>La Bête </a:t>
            </a:r>
            <a:r>
              <a:rPr lang="en-GB" i="1" dirty="0" err="1" smtClean="0"/>
              <a:t>humaine</a:t>
            </a:r>
            <a:endParaRPr lang="en-GB" i="1" dirty="0" smtClean="0"/>
          </a:p>
          <a:p>
            <a:r>
              <a:rPr lang="en-GB" i="1" dirty="0" smtClean="0"/>
              <a:t>Un </a:t>
            </a:r>
            <a:r>
              <a:rPr lang="en-GB" i="1" dirty="0" err="1" smtClean="0"/>
              <a:t>héros</a:t>
            </a:r>
            <a:endParaRPr lang="en-GB" i="1" dirty="0" smtClean="0"/>
          </a:p>
          <a:p>
            <a:r>
              <a:rPr lang="en-GB" dirty="0" smtClean="0"/>
              <a:t>Malik</a:t>
            </a:r>
          </a:p>
          <a:p>
            <a:r>
              <a:rPr lang="en-GB" dirty="0" smtClean="0"/>
              <a:t>Foucault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To consider: </a:t>
            </a:r>
          </a:p>
          <a:p>
            <a:pPr lvl="1"/>
            <a:r>
              <a:rPr lang="en-GB" dirty="0" smtClean="0"/>
              <a:t>How can history / context profitably be used?</a:t>
            </a:r>
          </a:p>
          <a:p>
            <a:pPr lvl="1"/>
            <a:r>
              <a:rPr lang="en-GB" dirty="0" smtClean="0"/>
              <a:t>What are the limitations?</a:t>
            </a:r>
          </a:p>
          <a:p>
            <a:pPr lvl="1"/>
            <a:r>
              <a:rPr lang="en-GB" dirty="0" smtClean="0"/>
              <a:t>The notion of progress / change?</a:t>
            </a:r>
          </a:p>
        </p:txBody>
      </p:sp>
    </p:spTree>
    <p:extLst>
      <p:ext uri="{BB962C8B-B14F-4D97-AF65-F5344CB8AC3E}">
        <p14:creationId xmlns:p14="http://schemas.microsoft.com/office/powerpoint/2010/main" val="6730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Our </a:t>
            </a:r>
            <a:r>
              <a:rPr lang="en-GB" dirty="0">
                <a:solidFill>
                  <a:srgbClr val="FF0000"/>
                </a:solidFill>
              </a:rPr>
              <a:t>reading…</a:t>
            </a:r>
          </a:p>
          <a:p>
            <a:pPr lvl="1"/>
            <a:r>
              <a:rPr lang="en-GB" dirty="0"/>
              <a:t>Montaigne: </a:t>
            </a:r>
            <a:r>
              <a:rPr lang="en-GB" dirty="0" err="1"/>
              <a:t>Léry</a:t>
            </a:r>
            <a:r>
              <a:rPr lang="en-GB" dirty="0"/>
              <a:t> and other sources / </a:t>
            </a:r>
            <a:r>
              <a:rPr lang="en-GB" dirty="0" err="1"/>
              <a:t>intertexts</a:t>
            </a:r>
            <a:r>
              <a:rPr lang="en-GB" dirty="0"/>
              <a:t> available</a:t>
            </a:r>
          </a:p>
          <a:p>
            <a:pPr lvl="1"/>
            <a:r>
              <a:rPr lang="en-GB" dirty="0"/>
              <a:t>Interviews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39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err="1" smtClean="0"/>
              <a:t>structuralist</a:t>
            </a:r>
            <a:r>
              <a:rPr lang="en-GB" dirty="0" smtClean="0"/>
              <a:t> approach - ideas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See Barry, pp. 68 - 70</a:t>
            </a:r>
          </a:p>
          <a:p>
            <a:r>
              <a:rPr lang="en-GB" dirty="0" smtClean="0"/>
              <a:t>Text has ‘unity of purpose’</a:t>
            </a:r>
          </a:p>
          <a:p>
            <a:r>
              <a:rPr lang="en-GB" dirty="0" smtClean="0"/>
              <a:t>Look for:</a:t>
            </a:r>
          </a:p>
          <a:p>
            <a:pPr lvl="1"/>
            <a:r>
              <a:rPr lang="en-GB" dirty="0" smtClean="0"/>
              <a:t>Binaries</a:t>
            </a:r>
          </a:p>
          <a:p>
            <a:pPr lvl="1"/>
            <a:r>
              <a:rPr lang="en-GB" dirty="0" smtClean="0"/>
              <a:t>Oppositions</a:t>
            </a:r>
          </a:p>
          <a:p>
            <a:pPr lvl="1"/>
            <a:r>
              <a:rPr lang="en-GB" dirty="0" smtClean="0"/>
              <a:t>Symmetries </a:t>
            </a:r>
          </a:p>
          <a:p>
            <a:pPr lvl="1"/>
            <a:r>
              <a:rPr lang="en-GB" dirty="0" smtClean="0"/>
              <a:t>Patterns</a:t>
            </a:r>
          </a:p>
          <a:p>
            <a:r>
              <a:rPr lang="en-GB" dirty="0" smtClean="0"/>
              <a:t>Relevant to … questions of context; questions of intentionality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91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</a:t>
            </a:r>
            <a:r>
              <a:rPr lang="en-GB" dirty="0" err="1" smtClean="0"/>
              <a:t>Structuralist</a:t>
            </a:r>
            <a:r>
              <a:rPr lang="en-GB" dirty="0" smtClean="0"/>
              <a:t> Approach -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Candide</a:t>
            </a:r>
            <a:r>
              <a:rPr lang="en-GB" dirty="0" smtClean="0"/>
              <a:t> – insider debate</a:t>
            </a:r>
          </a:p>
          <a:p>
            <a:r>
              <a:rPr lang="en-GB" dirty="0" smtClean="0"/>
              <a:t>Montaigne – ‘them and us’ contrast; binary         			opposition</a:t>
            </a:r>
          </a:p>
          <a:p>
            <a:r>
              <a:rPr lang="en-GB" i="1" dirty="0" smtClean="0"/>
              <a:t>La Bête </a:t>
            </a:r>
            <a:r>
              <a:rPr lang="en-GB" i="1" dirty="0" err="1" smtClean="0"/>
              <a:t>humaine</a:t>
            </a:r>
            <a:r>
              <a:rPr lang="en-GB" i="1" dirty="0" smtClean="0"/>
              <a:t> </a:t>
            </a:r>
            <a:r>
              <a:rPr lang="en-GB" dirty="0" smtClean="0"/>
              <a:t>– love triangle</a:t>
            </a:r>
          </a:p>
          <a:p>
            <a:r>
              <a:rPr lang="en-GB" dirty="0" smtClean="0"/>
              <a:t>Condé – the fairy tale / fable… (</a:t>
            </a:r>
            <a:r>
              <a:rPr lang="en-GB" dirty="0" err="1" smtClean="0"/>
              <a:t>conte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1305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post-</a:t>
            </a:r>
            <a:r>
              <a:rPr lang="en-GB" dirty="0" err="1" smtClean="0"/>
              <a:t>structuralist</a:t>
            </a:r>
            <a:r>
              <a:rPr lang="en-GB" dirty="0" smtClean="0"/>
              <a:t> approach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See Barry, p. 70.</a:t>
            </a:r>
          </a:p>
          <a:p>
            <a:r>
              <a:rPr lang="en-GB" dirty="0" smtClean="0"/>
              <a:t>Texts interested in revealing the slippery nature of language and structures</a:t>
            </a:r>
          </a:p>
          <a:p>
            <a:pPr marL="0" indent="0">
              <a:buNone/>
            </a:pPr>
            <a:r>
              <a:rPr lang="en-GB" dirty="0" smtClean="0"/>
              <a:t>Look for:</a:t>
            </a:r>
          </a:p>
          <a:p>
            <a:pPr lvl="1"/>
            <a:r>
              <a:rPr lang="en-GB" dirty="0"/>
              <a:t>	</a:t>
            </a:r>
            <a:r>
              <a:rPr lang="en-GB" dirty="0" smtClean="0"/>
              <a:t>playfulness</a:t>
            </a:r>
          </a:p>
          <a:p>
            <a:pPr lvl="1"/>
            <a:r>
              <a:rPr lang="en-GB" dirty="0" smtClean="0"/>
              <a:t>Contradictions / paradoxes</a:t>
            </a:r>
          </a:p>
          <a:p>
            <a:pPr lvl="1"/>
            <a:r>
              <a:rPr lang="en-GB" dirty="0" smtClean="0"/>
              <a:t>‘Reading the text against itself’ (Barry)</a:t>
            </a:r>
          </a:p>
          <a:p>
            <a:pPr lvl="1"/>
            <a:r>
              <a:rPr lang="en-GB" dirty="0" err="1" smtClean="0"/>
              <a:t>Aporia</a:t>
            </a:r>
            <a:r>
              <a:rPr lang="en-GB" dirty="0" smtClean="0"/>
              <a:t> (gaps in meaning that the reader has to bridge)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019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post-</a:t>
            </a:r>
            <a:r>
              <a:rPr lang="en-GB" dirty="0" err="1" smtClean="0"/>
              <a:t>structuralist</a:t>
            </a:r>
            <a:r>
              <a:rPr lang="en-GB" dirty="0" smtClean="0"/>
              <a:t> approach -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Texts playing with sources…</a:t>
            </a:r>
          </a:p>
          <a:p>
            <a:pPr lvl="1"/>
            <a:r>
              <a:rPr lang="en-GB" i="1" dirty="0" smtClean="0"/>
              <a:t>Un </a:t>
            </a:r>
            <a:r>
              <a:rPr lang="en-GB" i="1" dirty="0" err="1" smtClean="0"/>
              <a:t>Héros</a:t>
            </a:r>
            <a:r>
              <a:rPr lang="en-GB" i="1" dirty="0" smtClean="0"/>
              <a:t> </a:t>
            </a:r>
            <a:r>
              <a:rPr lang="en-GB" dirty="0" smtClean="0"/>
              <a:t>– contemporary clips</a:t>
            </a:r>
          </a:p>
          <a:p>
            <a:pPr lvl="1"/>
            <a:r>
              <a:rPr lang="en-GB" dirty="0" smtClean="0"/>
              <a:t>Foucault – various historical documents…</a:t>
            </a:r>
          </a:p>
          <a:p>
            <a:pPr lvl="1"/>
            <a:r>
              <a:rPr lang="en-GB" dirty="0" smtClean="0"/>
              <a:t>Montaigne – oral vs written</a:t>
            </a:r>
          </a:p>
          <a:p>
            <a:pPr lvl="1"/>
            <a:r>
              <a:rPr lang="en-GB" i="1" dirty="0" smtClean="0"/>
              <a:t>La </a:t>
            </a:r>
            <a:r>
              <a:rPr lang="en-GB" i="1" dirty="0" err="1" smtClean="0"/>
              <a:t>Châtelaine</a:t>
            </a:r>
            <a:r>
              <a:rPr lang="en-GB" i="1" dirty="0" smtClean="0"/>
              <a:t> </a:t>
            </a:r>
            <a:r>
              <a:rPr lang="en-GB" dirty="0" smtClean="0"/>
              <a:t>– </a:t>
            </a:r>
            <a:r>
              <a:rPr lang="en-GB" dirty="0" err="1" smtClean="0"/>
              <a:t>intertexts</a:t>
            </a:r>
            <a:r>
              <a:rPr lang="en-GB" dirty="0" smtClean="0"/>
              <a:t>; notions of different ‘readers’ / interpreters of ‘facts’</a:t>
            </a:r>
          </a:p>
          <a:p>
            <a:pPr lvl="1"/>
            <a:r>
              <a:rPr lang="en-GB" dirty="0" smtClean="0"/>
              <a:t>Condé – </a:t>
            </a:r>
            <a:r>
              <a:rPr lang="en-GB" dirty="0" err="1" smtClean="0"/>
              <a:t>intertextual</a:t>
            </a:r>
            <a:r>
              <a:rPr lang="en-GB" dirty="0" smtClean="0"/>
              <a:t> play / ‘</a:t>
            </a:r>
            <a:r>
              <a:rPr lang="en-GB" dirty="0" err="1" smtClean="0"/>
              <a:t>conte</a:t>
            </a:r>
            <a:r>
              <a:rPr lang="en-GB" dirty="0" smtClean="0"/>
              <a:t> </a:t>
            </a:r>
            <a:r>
              <a:rPr lang="en-GB" dirty="0" err="1" smtClean="0"/>
              <a:t>vrai</a:t>
            </a:r>
            <a:r>
              <a:rPr lang="en-GB" dirty="0" smtClean="0"/>
              <a:t>’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53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post-</a:t>
            </a:r>
            <a:r>
              <a:rPr lang="en-GB" dirty="0" err="1" smtClean="0"/>
              <a:t>structuralist</a:t>
            </a:r>
            <a:r>
              <a:rPr lang="en-GB" dirty="0" smtClean="0"/>
              <a:t> approach -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i="1" dirty="0" smtClean="0"/>
              <a:t>Intentionality?</a:t>
            </a:r>
            <a:endParaRPr lang="en-GB" b="1" i="1" dirty="0" smtClean="0"/>
          </a:p>
          <a:p>
            <a:r>
              <a:rPr lang="en-GB" dirty="0" smtClean="0"/>
              <a:t>Death of the Author / birth of the reader</a:t>
            </a:r>
          </a:p>
          <a:p>
            <a:pPr lvl="1"/>
            <a:r>
              <a:rPr lang="en-GB" dirty="0" smtClean="0"/>
              <a:t>Montaigne: playful narrator. See Catherine Randall’s article</a:t>
            </a:r>
          </a:p>
          <a:p>
            <a:pPr lvl="1"/>
            <a:r>
              <a:rPr lang="en-GB" i="1" dirty="0" err="1" smtClean="0"/>
              <a:t>Châtelaine</a:t>
            </a:r>
            <a:r>
              <a:rPr lang="en-GB" i="1" dirty="0" smtClean="0"/>
              <a:t>:</a:t>
            </a:r>
            <a:r>
              <a:rPr lang="en-GB" dirty="0" smtClean="0"/>
              <a:t> text ‘against itself’ (frame and centre). See Ben </a:t>
            </a:r>
            <a:r>
              <a:rPr lang="en-GB" dirty="0" err="1" smtClean="0"/>
              <a:t>Ramm’s</a:t>
            </a:r>
            <a:r>
              <a:rPr lang="en-GB" dirty="0" smtClean="0"/>
              <a:t> article</a:t>
            </a:r>
          </a:p>
          <a:p>
            <a:pPr lvl="1"/>
            <a:r>
              <a:rPr lang="en-GB" i="1" dirty="0" smtClean="0"/>
              <a:t>Un </a:t>
            </a:r>
            <a:r>
              <a:rPr lang="en-GB" i="1" dirty="0" err="1" smtClean="0"/>
              <a:t>Héros</a:t>
            </a:r>
            <a:r>
              <a:rPr lang="en-GB" dirty="0" smtClean="0"/>
              <a:t>  : plays with questions of interpretation</a:t>
            </a:r>
          </a:p>
          <a:p>
            <a:pPr lvl="1"/>
            <a:r>
              <a:rPr lang="en-GB" dirty="0" smtClean="0"/>
              <a:t>Malik, read by </a:t>
            </a:r>
            <a:r>
              <a:rPr lang="en-GB" dirty="0" err="1" smtClean="0"/>
              <a:t>Ryad</a:t>
            </a:r>
            <a:r>
              <a:rPr lang="en-GB" dirty="0" smtClean="0"/>
              <a:t> (see intentionality lecture materials)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8816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Reading with gender / sexuality in mind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Is a female author necessarily feminist? </a:t>
            </a:r>
          </a:p>
          <a:p>
            <a:r>
              <a:rPr lang="en-GB" dirty="0" smtClean="0"/>
              <a:t>Can a male author be feminist?</a:t>
            </a:r>
          </a:p>
          <a:p>
            <a:pPr lvl="1"/>
            <a:r>
              <a:rPr lang="en-GB" dirty="0" smtClean="0"/>
              <a:t>Essentialist and constructivist views of gender</a:t>
            </a:r>
          </a:p>
          <a:p>
            <a:r>
              <a:rPr lang="en-GB" dirty="0" smtClean="0"/>
              <a:t>Theme and character</a:t>
            </a:r>
          </a:p>
          <a:p>
            <a:pPr lvl="1"/>
            <a:r>
              <a:rPr lang="en-GB" dirty="0" smtClean="0"/>
              <a:t>Power relations</a:t>
            </a:r>
          </a:p>
          <a:p>
            <a:pPr lvl="1"/>
            <a:r>
              <a:rPr lang="en-GB" dirty="0" smtClean="0"/>
              <a:t>Female voice silenced?</a:t>
            </a:r>
          </a:p>
          <a:p>
            <a:pPr lvl="1"/>
            <a:r>
              <a:rPr lang="en-GB" dirty="0" smtClean="0"/>
              <a:t>Masculinity?</a:t>
            </a:r>
          </a:p>
          <a:p>
            <a:pPr lvl="1"/>
            <a:r>
              <a:rPr lang="en-GB" dirty="0" smtClean="0"/>
              <a:t>Binary oppositions </a:t>
            </a:r>
          </a:p>
          <a:p>
            <a:pPr lvl="1"/>
            <a:r>
              <a:rPr lang="en-GB" dirty="0" smtClean="0"/>
              <a:t>Centre and margins – what is normal?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5604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Reading with gender in mind -examples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i="1" dirty="0" smtClean="0"/>
              <a:t>La </a:t>
            </a:r>
            <a:r>
              <a:rPr lang="en-GB" i="1" dirty="0" err="1" smtClean="0"/>
              <a:t>Châtelaine</a:t>
            </a:r>
            <a:r>
              <a:rPr lang="en-GB" i="1" dirty="0" smtClean="0"/>
              <a:t> </a:t>
            </a:r>
            <a:r>
              <a:rPr lang="en-GB" dirty="0" smtClean="0"/>
              <a:t>– </a:t>
            </a:r>
            <a:r>
              <a:rPr lang="en-GB" dirty="0" err="1" smtClean="0"/>
              <a:t>homosocial</a:t>
            </a:r>
            <a:r>
              <a:rPr lang="en-GB" dirty="0" smtClean="0"/>
              <a:t> bond</a:t>
            </a:r>
          </a:p>
          <a:p>
            <a:r>
              <a:rPr lang="en-GB" i="1" dirty="0" err="1" smtClean="0"/>
              <a:t>Candide</a:t>
            </a:r>
            <a:r>
              <a:rPr lang="en-GB" dirty="0" smtClean="0"/>
              <a:t> – treatment of female chars; sexual violence</a:t>
            </a:r>
          </a:p>
          <a:p>
            <a:r>
              <a:rPr lang="en-GB" i="1" dirty="0" smtClean="0"/>
              <a:t>Le Coeur </a:t>
            </a:r>
            <a:r>
              <a:rPr lang="en-GB" i="1" dirty="0" err="1" smtClean="0"/>
              <a:t>à</a:t>
            </a:r>
            <a:r>
              <a:rPr lang="en-GB" i="1" dirty="0" smtClean="0"/>
              <a:t> </a:t>
            </a:r>
            <a:r>
              <a:rPr lang="en-GB" i="1" dirty="0" err="1" smtClean="0"/>
              <a:t>rire</a:t>
            </a:r>
            <a:r>
              <a:rPr lang="en-GB" i="1" dirty="0" smtClean="0"/>
              <a:t> – </a:t>
            </a:r>
            <a:r>
              <a:rPr lang="en-GB" dirty="0" smtClean="0"/>
              <a:t>mother-daughter bond; education; gender stereotypes and literature</a:t>
            </a:r>
          </a:p>
          <a:p>
            <a:r>
              <a:rPr lang="en-GB" i="1" dirty="0" smtClean="0"/>
              <a:t>La Bête </a:t>
            </a:r>
            <a:r>
              <a:rPr lang="en-GB" i="1" dirty="0" err="1" smtClean="0"/>
              <a:t>humaine</a:t>
            </a:r>
            <a:r>
              <a:rPr lang="en-GB" dirty="0" smtClean="0"/>
              <a:t> – sexual violence; woman as temptress </a:t>
            </a:r>
          </a:p>
          <a:p>
            <a:r>
              <a:rPr lang="en-GB" i="1" dirty="0" smtClean="0"/>
              <a:t>Un </a:t>
            </a:r>
            <a:r>
              <a:rPr lang="en-GB" i="1" dirty="0" err="1" smtClean="0"/>
              <a:t>héros</a:t>
            </a:r>
            <a:r>
              <a:rPr lang="en-GB" i="1" dirty="0" smtClean="0"/>
              <a:t> </a:t>
            </a:r>
            <a:r>
              <a:rPr lang="en-GB" dirty="0" smtClean="0"/>
              <a:t>– provocative? Gay relationships (note WW2context; bigamy…)? Macho – hero idea…</a:t>
            </a:r>
          </a:p>
          <a:p>
            <a:r>
              <a:rPr lang="en-GB" dirty="0" smtClean="0"/>
              <a:t>Malik – macho rap artist? Seeks to break down binaries re strength / weakness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093718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approach the exam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Manage your time well.</a:t>
            </a:r>
          </a:p>
          <a:p>
            <a:endParaRPr lang="en-GB" dirty="0"/>
          </a:p>
          <a:p>
            <a:r>
              <a:rPr lang="en-GB" dirty="0" smtClean="0"/>
              <a:t>Plan your answer in your answer booklet. Put a line through your planning when you submit your booklet. As a guide, plan for 5 – 10 minutes before you begin writing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74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Reading with psychoanalysis in mind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b="1" i="1" dirty="0" smtClean="0"/>
              <a:t>Reading:</a:t>
            </a:r>
          </a:p>
          <a:p>
            <a:r>
              <a:rPr lang="en-GB" dirty="0" smtClean="0"/>
              <a:t>Reader as analyst: text as patient (reader centred)</a:t>
            </a:r>
          </a:p>
          <a:p>
            <a:r>
              <a:rPr lang="en-GB" dirty="0" smtClean="0"/>
              <a:t>Text as analyst : reader as patient– prompts our (unconscious?) preoccupations?</a:t>
            </a:r>
          </a:p>
          <a:p>
            <a:r>
              <a:rPr lang="en-GB" dirty="0" smtClean="0"/>
              <a:t>Author as subject to be analysed? Context / biography (author centred)</a:t>
            </a:r>
            <a:endParaRPr lang="en-GB" dirty="0"/>
          </a:p>
          <a:p>
            <a:r>
              <a:rPr lang="en-GB" dirty="0" smtClean="0"/>
              <a:t>Characters / relationships: analysable according to ‘drives’ established by Freud?</a:t>
            </a:r>
          </a:p>
          <a:p>
            <a:r>
              <a:rPr lang="en-GB" dirty="0" smtClean="0"/>
              <a:t>Textual features: metaphor / metonymy / symbol – </a:t>
            </a:r>
            <a:r>
              <a:rPr lang="en-GB" dirty="0" err="1" smtClean="0"/>
              <a:t>overdetermined</a:t>
            </a:r>
            <a:r>
              <a:rPr lang="en-GB" dirty="0" smtClean="0"/>
              <a:t>?</a:t>
            </a:r>
          </a:p>
          <a:p>
            <a:r>
              <a:rPr lang="en-GB" dirty="0" smtClean="0"/>
              <a:t>Contradictions / ‘uncanny’: text analysing itself / reflexive</a:t>
            </a:r>
          </a:p>
        </p:txBody>
      </p:sp>
    </p:spTree>
    <p:extLst>
      <p:ext uri="{BB962C8B-B14F-4D97-AF65-F5344CB8AC3E}">
        <p14:creationId xmlns:p14="http://schemas.microsoft.com/office/powerpoint/2010/main" val="964669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Reading with psychoanalysis in mind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The Unconscious</a:t>
            </a:r>
          </a:p>
          <a:p>
            <a:pPr lvl="1"/>
            <a:r>
              <a:rPr lang="en-GB" dirty="0" smtClean="0"/>
              <a:t>Accessed through dreams; play; slips of tongue; signs and symbols</a:t>
            </a:r>
          </a:p>
          <a:p>
            <a:pPr lvl="1"/>
            <a:r>
              <a:rPr lang="en-GB" dirty="0" smtClean="0"/>
              <a:t>Psychological turmoil part of human existence</a:t>
            </a:r>
          </a:p>
          <a:p>
            <a:pPr lvl="1"/>
            <a:r>
              <a:rPr lang="en-GB" dirty="0" smtClean="0"/>
              <a:t>Condensation – metaphor – significance?</a:t>
            </a:r>
          </a:p>
          <a:p>
            <a:pPr lvl="1"/>
            <a:r>
              <a:rPr lang="en-GB" dirty="0" smtClean="0"/>
              <a:t>Displacement – metonymy – significance?</a:t>
            </a:r>
          </a:p>
          <a:p>
            <a:pPr lvl="1"/>
            <a:r>
              <a:rPr lang="en-GB" dirty="0" smtClean="0"/>
              <a:t>Authorial Intention – is it possible to know? </a:t>
            </a:r>
          </a:p>
          <a:p>
            <a:pPr lvl="1"/>
            <a:r>
              <a:rPr lang="en-GB" dirty="0" smtClean="0"/>
              <a:t>Madness? Celebrated? Reason denigrated?</a:t>
            </a:r>
          </a:p>
          <a:p>
            <a:pPr lvl="1"/>
            <a:r>
              <a:rPr lang="en-GB" dirty="0" smtClean="0"/>
              <a:t>Unconscious internalisation of patriarchal structures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2253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Read the question carefully!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Which theory (theories) constitute the main focus of your question?</a:t>
            </a:r>
          </a:p>
          <a:p>
            <a:endParaRPr lang="en-GB" dirty="0"/>
          </a:p>
          <a:p>
            <a:r>
              <a:rPr lang="en-GB" dirty="0" smtClean="0"/>
              <a:t>Take 5 minutes to establish which theory you would discuss in each of the question from past exam papers.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Past paper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 fontScale="40000" lnSpcReduction="20000"/>
          </a:bodyPr>
          <a:lstStyle/>
          <a:p>
            <a:pPr hangingPunct="0"/>
            <a:r>
              <a:rPr lang="en-GB" dirty="0"/>
              <a:t> </a:t>
            </a:r>
            <a:endParaRPr lang="en-GB" sz="4500" dirty="0"/>
          </a:p>
          <a:p>
            <a:pPr marL="914400" indent="-914400" hangingPunct="0">
              <a:buAutoNum type="arabicPeriod"/>
            </a:pPr>
            <a:r>
              <a:rPr lang="en-GB" sz="4500" dirty="0" smtClean="0"/>
              <a:t>To </a:t>
            </a:r>
            <a:r>
              <a:rPr lang="en-GB" sz="4500" dirty="0"/>
              <a:t>what extent and in what ways does knowing what a writer, musician, </a:t>
            </a:r>
            <a:r>
              <a:rPr lang="en-GB" sz="4500" dirty="0" smtClean="0"/>
              <a:t>film</a:t>
            </a:r>
            <a:r>
              <a:rPr lang="en-GB" sz="4500" dirty="0"/>
              <a:t>-maker or theorist </a:t>
            </a:r>
            <a:r>
              <a:rPr lang="en-GB" sz="4500" i="1" dirty="0"/>
              <a:t>intended</a:t>
            </a:r>
            <a:r>
              <a:rPr lang="en-GB" sz="4500" dirty="0"/>
              <a:t> to say matter?</a:t>
            </a:r>
          </a:p>
          <a:p>
            <a:pPr marL="914400" indent="-914400" hangingPunct="0">
              <a:buAutoNum type="arabicPeriod"/>
            </a:pPr>
            <a:endParaRPr lang="en-GB" sz="4500" dirty="0"/>
          </a:p>
          <a:p>
            <a:pPr marL="0" indent="0" hangingPunct="0">
              <a:buNone/>
            </a:pPr>
            <a:r>
              <a:rPr lang="en-GB" sz="4500" dirty="0"/>
              <a:t> </a:t>
            </a:r>
          </a:p>
          <a:p>
            <a:pPr marL="0" indent="0" hangingPunct="0">
              <a:buNone/>
            </a:pPr>
            <a:r>
              <a:rPr lang="en-GB" sz="4500" dirty="0"/>
              <a:t>2.	How important is it for a reader / viewer / listener to understand the society </a:t>
            </a:r>
            <a:r>
              <a:rPr lang="en-GB" sz="4500" dirty="0" smtClean="0"/>
              <a:t>	and culture </a:t>
            </a:r>
            <a:r>
              <a:rPr lang="en-GB" sz="4500" dirty="0"/>
              <a:t>from which a text emerged? Justify your answer.</a:t>
            </a:r>
          </a:p>
          <a:p>
            <a:pPr marL="0" indent="0" hangingPunct="0">
              <a:buNone/>
            </a:pPr>
            <a:r>
              <a:rPr lang="en-GB" sz="4500" dirty="0"/>
              <a:t> </a:t>
            </a:r>
          </a:p>
          <a:p>
            <a:pPr marL="0" indent="0" hangingPunct="0">
              <a:buNone/>
            </a:pPr>
            <a:r>
              <a:rPr lang="en-GB" sz="4500" dirty="0"/>
              <a:t> </a:t>
            </a:r>
          </a:p>
          <a:p>
            <a:pPr marL="0" indent="0" hangingPunct="0">
              <a:buNone/>
            </a:pPr>
            <a:r>
              <a:rPr lang="en-GB" sz="4500" dirty="0"/>
              <a:t>3.	‘The study of authorial biography is a necessary element of the reading of </a:t>
            </a:r>
            <a:r>
              <a:rPr lang="en-GB" sz="4500" dirty="0" smtClean="0"/>
              <a:t>	texts</a:t>
            </a:r>
            <a:r>
              <a:rPr lang="en-GB" sz="4500" dirty="0"/>
              <a:t>’ (</a:t>
            </a:r>
            <a:r>
              <a:rPr lang="en-GB" sz="4500" dirty="0" err="1"/>
              <a:t>McCAW</a:t>
            </a:r>
            <a:r>
              <a:rPr lang="en-GB" sz="4500" dirty="0"/>
              <a:t>, adapted). To what extent do you agree? Justify your answer.</a:t>
            </a:r>
          </a:p>
          <a:p>
            <a:pPr marL="0" indent="0" hangingPunct="0">
              <a:buNone/>
            </a:pPr>
            <a:r>
              <a:rPr lang="en-GB" sz="4500" dirty="0"/>
              <a:t> </a:t>
            </a:r>
          </a:p>
          <a:p>
            <a:pPr marL="0" indent="0" hangingPunct="0">
              <a:buNone/>
            </a:pPr>
            <a:r>
              <a:rPr lang="en-GB" sz="4500" dirty="0"/>
              <a:t> </a:t>
            </a:r>
          </a:p>
          <a:p>
            <a:pPr marL="0" indent="0" hangingPunct="0">
              <a:buNone/>
            </a:pPr>
            <a:r>
              <a:rPr lang="en-GB" sz="4500" dirty="0"/>
              <a:t>4.	</a:t>
            </a:r>
            <a:r>
              <a:rPr lang="en-GB" sz="4500" dirty="0" smtClean="0"/>
              <a:t>What are the consequences of reading a text with gender in mind?</a:t>
            </a:r>
            <a:endParaRPr lang="en-GB" sz="4500" dirty="0"/>
          </a:p>
          <a:p>
            <a:pPr marL="0" indent="0" hangingPunct="0">
              <a:buNone/>
            </a:pPr>
            <a:r>
              <a:rPr lang="en-GB" sz="4500" dirty="0"/>
              <a:t> </a:t>
            </a:r>
          </a:p>
          <a:p>
            <a:pPr marL="0" indent="0" hangingPunct="0">
              <a:buNone/>
            </a:pPr>
            <a:r>
              <a:rPr lang="en-GB" sz="4500" dirty="0"/>
              <a:t> </a:t>
            </a:r>
          </a:p>
          <a:p>
            <a:pPr marL="0" indent="0" hangingPunct="0">
              <a:buNone/>
            </a:pPr>
            <a:r>
              <a:rPr lang="en-GB" sz="4500" dirty="0"/>
              <a:t>5. 	Assess the benefits and risks of using psychoanalytic criticism to interpret a </a:t>
            </a:r>
            <a:r>
              <a:rPr lang="en-GB" sz="4500" dirty="0" smtClean="0"/>
              <a:t>	text</a:t>
            </a:r>
            <a:r>
              <a:rPr lang="en-GB" sz="4500" dirty="0"/>
              <a:t>.</a:t>
            </a:r>
          </a:p>
          <a:p>
            <a:pPr marL="0" indent="0" hangingPunct="0">
              <a:buNone/>
            </a:pPr>
            <a:r>
              <a:rPr lang="en-GB" sz="4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82775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Theory and 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Now think about which texts you might use to illustrate your argument. Be prepared to defend your choice of text.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392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Explain the following to your neighbour, giving one example from the texts set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Focus on the author / narrator</a:t>
            </a:r>
            <a:endParaRPr lang="en-GB" dirty="0" smtClean="0"/>
          </a:p>
          <a:p>
            <a:r>
              <a:rPr lang="en-GB" dirty="0" smtClean="0"/>
              <a:t>A reader-centred </a:t>
            </a:r>
            <a:r>
              <a:rPr lang="en-GB" dirty="0" smtClean="0"/>
              <a:t>approach</a:t>
            </a:r>
            <a:endParaRPr lang="en-GB" dirty="0" smtClean="0"/>
          </a:p>
          <a:p>
            <a:r>
              <a:rPr lang="en-GB" dirty="0" smtClean="0"/>
              <a:t>Reading with history and context in mind</a:t>
            </a:r>
          </a:p>
          <a:p>
            <a:r>
              <a:rPr lang="en-GB" dirty="0" smtClean="0"/>
              <a:t>Reading with gender and sexuality in mind</a:t>
            </a:r>
          </a:p>
          <a:p>
            <a:r>
              <a:rPr lang="en-GB" dirty="0" smtClean="0"/>
              <a:t>Reading with psychoanalysis in mind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862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Structuralism and post-structuralism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do you know about these terms?</a:t>
            </a:r>
          </a:p>
          <a:p>
            <a:r>
              <a:rPr lang="en-GB" dirty="0" smtClean="0"/>
              <a:t>What do they say to you? </a:t>
            </a:r>
          </a:p>
          <a:p>
            <a:r>
              <a:rPr lang="en-GB" dirty="0" smtClean="0"/>
              <a:t>How might we apply them?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9783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Focus </a:t>
            </a:r>
            <a:r>
              <a:rPr lang="en-GB" dirty="0"/>
              <a:t>on the author / narrator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i="1" dirty="0" smtClean="0"/>
              <a:t>Intentionality</a:t>
            </a:r>
            <a:r>
              <a:rPr lang="en-GB" dirty="0" smtClean="0"/>
              <a:t> </a:t>
            </a:r>
          </a:p>
          <a:p>
            <a:r>
              <a:rPr lang="en-GB" dirty="0" smtClean="0"/>
              <a:t>Condé: </a:t>
            </a:r>
            <a:r>
              <a:rPr lang="en-GB" dirty="0" smtClean="0">
                <a:hlinkClick r:id="rId2"/>
              </a:rPr>
              <a:t>interviews about life and work</a:t>
            </a:r>
            <a:endParaRPr lang="en-GB" dirty="0" smtClean="0"/>
          </a:p>
          <a:p>
            <a:r>
              <a:rPr lang="en-GB" dirty="0" smtClean="0"/>
              <a:t>Malik – </a:t>
            </a:r>
            <a:r>
              <a:rPr lang="en-GB" dirty="0" smtClean="0">
                <a:hlinkClick r:id="rId3"/>
              </a:rPr>
              <a:t>interviews about the album / (auto)biography</a:t>
            </a:r>
            <a:endParaRPr lang="en-GB" dirty="0" smtClean="0"/>
          </a:p>
          <a:p>
            <a:r>
              <a:rPr lang="en-GB" dirty="0" err="1" smtClean="0"/>
              <a:t>Audiard</a:t>
            </a:r>
            <a:r>
              <a:rPr lang="en-GB" dirty="0" smtClean="0"/>
              <a:t> – </a:t>
            </a:r>
            <a:r>
              <a:rPr lang="en-GB" dirty="0" smtClean="0">
                <a:hlinkClick r:id="rId4"/>
              </a:rPr>
              <a:t>interviews about the film…</a:t>
            </a:r>
            <a:endParaRPr lang="en-GB" dirty="0" smtClean="0"/>
          </a:p>
          <a:p>
            <a:r>
              <a:rPr lang="en-GB" dirty="0" smtClean="0"/>
              <a:t>Montaigne: intentions of narrator?</a:t>
            </a:r>
          </a:p>
          <a:p>
            <a:r>
              <a:rPr lang="en-GB" dirty="0" err="1" smtClean="0"/>
              <a:t>Châtelaine</a:t>
            </a:r>
            <a:r>
              <a:rPr lang="en-GB" dirty="0" smtClean="0"/>
              <a:t>: intentions of narrator?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4949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Differentiation of author and narrator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Barry, p. 225</a:t>
            </a:r>
          </a:p>
          <a:p>
            <a:r>
              <a:rPr lang="en-US" dirty="0" smtClean="0"/>
              <a:t>Narrator can take different forms, but is the </a:t>
            </a:r>
            <a:r>
              <a:rPr lang="en-US" dirty="0" err="1" smtClean="0"/>
              <a:t>organising</a:t>
            </a:r>
            <a:r>
              <a:rPr lang="en-US" dirty="0" smtClean="0"/>
              <a:t> voice within the story</a:t>
            </a:r>
          </a:p>
          <a:p>
            <a:r>
              <a:rPr lang="en-US" dirty="0" smtClean="0"/>
              <a:t>Can be a ‘je’ (persona), another character, an apparently omniscient voice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46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849</TotalTime>
  <Words>797</Words>
  <Application>Microsoft Office PowerPoint</Application>
  <PresentationFormat>On-screen Show (4:3)</PresentationFormat>
  <Paragraphs>143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Strategies advice 2016</vt:lpstr>
      <vt:lpstr>How to approach the exam</vt:lpstr>
      <vt:lpstr>Read the question carefully!</vt:lpstr>
      <vt:lpstr>Past paper questions</vt:lpstr>
      <vt:lpstr>Theory and text</vt:lpstr>
      <vt:lpstr>Explain the following to your neighbour, giving one example from the texts set</vt:lpstr>
      <vt:lpstr>Structuralism and post-structuralism</vt:lpstr>
      <vt:lpstr>Focus on the author / narrator</vt:lpstr>
      <vt:lpstr>Differentiation of author and narrator</vt:lpstr>
      <vt:lpstr>The Reader-Centred Approach</vt:lpstr>
      <vt:lpstr>Reading with history / context in mind</vt:lpstr>
      <vt:lpstr>Sources:</vt:lpstr>
      <vt:lpstr>The structuralist approach - ideas</vt:lpstr>
      <vt:lpstr>The Structuralist Approach - examples</vt:lpstr>
      <vt:lpstr>The post-structuralist approach</vt:lpstr>
      <vt:lpstr>The post-structuralist approach - examples</vt:lpstr>
      <vt:lpstr>The post-structuralist approach - examples</vt:lpstr>
      <vt:lpstr>Reading with gender / sexuality in mind</vt:lpstr>
      <vt:lpstr>Reading with gender in mind -examples</vt:lpstr>
      <vt:lpstr>Reading with psychoanalysis in mind</vt:lpstr>
      <vt:lpstr>Reading with psychoanalysis in mind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Strategies advice 2013</dc:title>
  <dc:creator>Cathy</dc:creator>
  <cp:lastModifiedBy>Hampton, Cathy</cp:lastModifiedBy>
  <cp:revision>30</cp:revision>
  <cp:lastPrinted>2015-04-30T17:59:36Z</cp:lastPrinted>
  <dcterms:created xsi:type="dcterms:W3CDTF">2013-05-28T08:51:08Z</dcterms:created>
  <dcterms:modified xsi:type="dcterms:W3CDTF">2016-05-06T11:14:32Z</dcterms:modified>
</cp:coreProperties>
</file>