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0" r:id="rId4"/>
    <p:sldId id="258" r:id="rId5"/>
    <p:sldId id="261" r:id="rId6"/>
    <p:sldId id="259" r:id="rId7"/>
    <p:sldId id="270" r:id="rId8"/>
    <p:sldId id="273" r:id="rId9"/>
    <p:sldId id="279" r:id="rId10"/>
    <p:sldId id="280" r:id="rId11"/>
    <p:sldId id="262" r:id="rId12"/>
    <p:sldId id="276" r:id="rId13"/>
    <p:sldId id="263" r:id="rId14"/>
    <p:sldId id="277" r:id="rId15"/>
    <p:sldId id="265" r:id="rId16"/>
    <p:sldId id="264" r:id="rId17"/>
    <p:sldId id="278" r:id="rId18"/>
    <p:sldId id="281" r:id="rId19"/>
    <p:sldId id="282" r:id="rId20"/>
    <p:sldId id="283" r:id="rId21"/>
    <p:sldId id="267" r:id="rId22"/>
    <p:sldId id="266" r:id="rId23"/>
    <p:sldId id="268" r:id="rId24"/>
    <p:sldId id="275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31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9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72E99-C1C5-A74D-B728-96B2655A6255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60FB2-87A8-354E-A510-5795E725A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017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Rich not</a:t>
            </a:r>
            <a:r>
              <a:rPr lang="en-US" baseline="0" dirty="0" smtClean="0"/>
              <a:t> the ones who instigated invention of printing press : had access to manuscripts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60FB2-87A8-354E-A510-5795E725A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880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1221A6BE-4EB3-284D-85B6-8C264E7937DD}" type="slidenum">
              <a:rPr lang="en-GB"/>
              <a:pPr/>
              <a:t>15</a:t>
            </a:fld>
            <a:endParaRPr lang="en-GB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06774BDA-E0AA-C74B-8B8E-D906B44CEA39}" type="slidenum">
              <a:rPr lang="en-GB"/>
              <a:pPr/>
              <a:t>16</a:t>
            </a:fld>
            <a:endParaRPr lang="en-GB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Influential since 1960s but composed in 30s in Russia</a:t>
            </a:r>
            <a:r>
              <a:rPr lang="en-US" baseline="0" dirty="0" smtClean="0"/>
              <a:t> of Stalin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60FB2-87A8-354E-A510-5795E725A55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075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460EC6B3-E3EE-F44B-8CE5-78C676DF7CF7}" type="slidenum">
              <a:rPr lang="en-GB"/>
              <a:pPr/>
              <a:t>21</a:t>
            </a:fld>
            <a:endParaRPr lang="en-GB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0550FC1A-C760-0A45-9283-3802CBA242E5}" type="slidenum">
              <a:rPr lang="en-GB"/>
              <a:pPr/>
              <a:t>22</a:t>
            </a:fld>
            <a:endParaRPr lang="en-GB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247BA7D1-7211-E243-8B35-28B9653291C2}" type="slidenum">
              <a:rPr lang="en-GB"/>
              <a:pPr/>
              <a:t>23</a:t>
            </a:fld>
            <a:endParaRPr lang="en-GB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Lyon</a:t>
            </a:r>
            <a:r>
              <a:rPr lang="en-US" baseline="0" dirty="0" smtClean="0"/>
              <a:t> has no university – educated but not necessarily scholarly clientele</a:t>
            </a:r>
          </a:p>
          <a:p>
            <a:r>
              <a:rPr lang="en-US" baseline="0" dirty="0" smtClean="0"/>
              <a:t>	law, medicine, theology, books in French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60FB2-87A8-354E-A510-5795E725A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50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Rich not</a:t>
            </a:r>
            <a:r>
              <a:rPr lang="en-US" baseline="0" dirty="0" smtClean="0"/>
              <a:t> the ones who instigated invention of printing press : had access to manuscripts </a:t>
            </a:r>
          </a:p>
          <a:p>
            <a:r>
              <a:rPr lang="en-US" baseline="0" dirty="0" smtClean="0"/>
              <a:t>‘In the manuscript era books had characteristically announced their subject in the first lines of the text, often with the formula incipit (literally, ‘here begins’)…’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off books followed this practice, but as they were transported, </a:t>
            </a:r>
            <a:r>
              <a:rPr lang="en-US" baseline="0" dirty="0" err="1" smtClean="0"/>
              <a:t>grter</a:t>
            </a:r>
            <a:r>
              <a:rPr lang="en-US" baseline="0" dirty="0" smtClean="0"/>
              <a:t> need to project work itself. Hence title page appears </a:t>
            </a:r>
          </a:p>
          <a:p>
            <a:r>
              <a:rPr lang="en-US" baseline="0" dirty="0" smtClean="0"/>
              <a:t>Different kind of relationship between reader and narrator / author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60FB2-87A8-354E-A510-5795E725A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912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A01DF24-49A3-A34B-96FC-356C63880FD7}" type="slidenum">
              <a:rPr lang="en-GB"/>
              <a:pPr eaLnBrk="1" hangingPunct="1"/>
              <a:t>7</a:t>
            </a:fld>
            <a:endParaRPr lang="en-GB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Tease</a:t>
            </a:r>
            <a:r>
              <a:rPr lang="en-US" baseline="0" dirty="0" smtClean="0"/>
              <a:t> out meaning of humanism…</a:t>
            </a:r>
          </a:p>
          <a:p>
            <a:pPr eaLnBrk="1" hangingPunct="1"/>
            <a:r>
              <a:rPr lang="en-US" baseline="0" dirty="0" err="1" smtClean="0"/>
              <a:t>Rab</a:t>
            </a:r>
            <a:r>
              <a:rPr lang="en-US" baseline="0" dirty="0" smtClean="0"/>
              <a:t> immersed in worlds of books and words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A01DF24-49A3-A34B-96FC-356C63880FD7}" type="slidenum">
              <a:rPr lang="en-GB"/>
              <a:pPr eaLnBrk="1" hangingPunct="1"/>
              <a:t>8</a:t>
            </a:fld>
            <a:endParaRPr lang="en-GB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Polarisation</a:t>
            </a:r>
            <a:r>
              <a:rPr lang="en-US" baseline="0" dirty="0" smtClean="0"/>
              <a:t> of print: title page :celebrates book with a view to selling it, but also leads inquisitors to the author / publisher: place of danger…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60FB2-87A8-354E-A510-5795E725A55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80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printing</a:t>
            </a:r>
            <a:r>
              <a:rPr lang="en-US" baseline="0" dirty="0" smtClean="0"/>
              <a:t> press offers to Rabelais (see </a:t>
            </a:r>
            <a:r>
              <a:rPr lang="en-US" baseline="0" dirty="0" err="1" smtClean="0"/>
              <a:t>Kinser</a:t>
            </a:r>
            <a:r>
              <a:rPr lang="en-US" baseline="0" dirty="0" smtClean="0"/>
              <a:t>): communion with a diverse audience. </a:t>
            </a:r>
            <a:r>
              <a:rPr lang="en-US" baseline="0" dirty="0" err="1" smtClean="0"/>
              <a:t>Orality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60FB2-87A8-354E-A510-5795E725A5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569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27593F55-6303-7E43-A9D5-320FA0F53670}" type="slidenum">
              <a:rPr lang="en-GB"/>
              <a:pPr/>
              <a:t>13</a:t>
            </a:fld>
            <a:endParaRPr lang="en-GB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Laughter to</a:t>
            </a:r>
            <a:r>
              <a:rPr lang="en-US" baseline="0" dirty="0" smtClean="0"/>
              <a:t> dispel fear…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Why</a:t>
            </a:r>
            <a:r>
              <a:rPr lang="en-US" baseline="0" dirty="0" smtClean="0"/>
              <a:t> is this important given censorship?  Laughter dispelling fear…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60FB2-87A8-354E-A510-5795E725A55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962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2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00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561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985FCD-3F70-0F49-8C0B-40EB6B0AC59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39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25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12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90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72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7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597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4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EB0F3-F1F1-0E4B-B8ED-3673E3B3AFD1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07A1F-97EA-1A48-A4FF-EB9C4F72F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73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chaeologicalmuseum.jhu.edu/the-collection/object-stories/the-roman-house-at-hopkins/the-art-of-light/wreathed-silenus/" TargetMode="External"/><Relationship Id="rId3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gallica.bnf.fr/ark:/12148/btv1b2200059z/f1.planchecontact.r=rabelais%20gargantu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core.lib.warwick.ac.uk/iii/encore/record/C__Rb2233917__Skinser%20rabelais's%20carnival__Orightresult__U__X2?lang=eng&amp;suite=cobalt" TargetMode="Externa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Rabelais, print and polemic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4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Unique moment in history of French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/>
              <a:t>« </a:t>
            </a:r>
            <a:r>
              <a:rPr lang="fr-FR" i="1" dirty="0" smtClean="0"/>
              <a:t>Marot et Rabelais sont inexcusables d’avoir sem</a:t>
            </a:r>
            <a:r>
              <a:rPr lang="fr-FR" i="1" dirty="0" smtClean="0"/>
              <a:t>é l’ordure dans leurs écrits; tous deux avaient assez de génie et de naturel pour pouvoir s’en passer, même à l’égard de ceux qui cherchent moins à admirer qu’à rire dans un auteur. Rabelais surtout est incompréhensible: son livre est une énigme, quoiqu’on veuille dire, inexplicable; […] c’est un monstrueux assemblage d’une morale fine et ingénieuse et d’une sale corruption. </a:t>
            </a:r>
            <a:r>
              <a:rPr lang="fr-FR" dirty="0" smtClean="0"/>
              <a:t>» </a:t>
            </a:r>
            <a:r>
              <a:rPr lang="fr-FR" sz="2200" dirty="0" smtClean="0"/>
              <a:t>La Bruyère, Les Caractères, 1688. 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1030589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Rabelais and print… </a:t>
            </a:r>
            <a:endParaRPr lang="en-US" dirty="0"/>
          </a:p>
        </p:txBody>
      </p:sp>
      <p:pic>
        <p:nvPicPr>
          <p:cNvPr id="6" name="Content Placeholder 5" descr="1542 Gargantua.jpe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807" r="-21807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Alcofribas</a:t>
            </a:r>
            <a:r>
              <a:rPr lang="en-US" dirty="0" smtClean="0"/>
              <a:t> (</a:t>
            </a:r>
            <a:r>
              <a:rPr lang="en-US" dirty="0" err="1" smtClean="0"/>
              <a:t>Nasier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Pseudonym </a:t>
            </a:r>
          </a:p>
          <a:p>
            <a:r>
              <a:rPr lang="en-US" dirty="0" smtClean="0"/>
              <a:t>Also used in </a:t>
            </a:r>
            <a:r>
              <a:rPr lang="en-US" i="1" dirty="0" err="1" smtClean="0"/>
              <a:t>Pantagruel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620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dolet ed 1542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00" b="301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7072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400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A word about language and style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435100" y="1524000"/>
            <a:ext cx="2708275" cy="46640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800">
              <a:latin typeface="Gill Sans MT" charset="0"/>
            </a:endParaRPr>
          </a:p>
        </p:txBody>
      </p:sp>
      <p:sp>
        <p:nvSpPr>
          <p:cNvPr id="10244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429125" y="1125538"/>
            <a:ext cx="4505325" cy="50625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i="1">
                <a:latin typeface="Gill Sans MT" charset="0"/>
              </a:rPr>
              <a:t>Dear readers: hereon cast your eyes;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i="1">
                <a:latin typeface="Gill Sans MT" charset="0"/>
              </a:rPr>
              <a:t>All sterile passions lay aside.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i="1">
                <a:latin typeface="Gill Sans MT" charset="0"/>
              </a:rPr>
              <a:t>No offence here to scandalize;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i="1">
                <a:latin typeface="Gill Sans MT" charset="0"/>
              </a:rPr>
              <a:t>Nothing corrupting lurks inside.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i="1">
                <a:latin typeface="Gill Sans MT" charset="0"/>
              </a:rPr>
              <a:t>Little perfection here may hide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i="1">
                <a:latin typeface="Gill Sans MT" charset="0"/>
              </a:rPr>
              <a:t>Save laughter: little else you’ll find.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i="1">
                <a:latin typeface="Gill Sans MT" charset="0"/>
              </a:rPr>
              <a:t>No other theme comes to my mind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i="1">
                <a:latin typeface="Gill Sans MT" charset="0"/>
              </a:rPr>
              <a:t>Seeing such gloom your joy doth ban.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i="1">
                <a:latin typeface="Gill Sans MT" charset="0"/>
              </a:rPr>
              <a:t>My pen’s to laughs not tears assigned.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i="1">
                <a:latin typeface="Gill Sans MT" charset="0"/>
              </a:rPr>
              <a:t>Laughter’s the property of Man.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i="1">
                <a:latin typeface="Gill Sans MT" charset="0"/>
              </a:rPr>
              <a:t>LIVE JOYFULLY</a:t>
            </a:r>
            <a:r>
              <a:rPr lang="en-GB" sz="2400">
                <a:latin typeface="Gill Sans MT" charset="0"/>
              </a:rPr>
              <a:t>!</a:t>
            </a:r>
          </a:p>
        </p:txBody>
      </p:sp>
      <p:pic>
        <p:nvPicPr>
          <p:cNvPr id="10245" name="Picture 7" descr="704gar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12875"/>
            <a:ext cx="2466975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9282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Paratextual</a:t>
            </a:r>
            <a:r>
              <a:rPr lang="en-US" dirty="0" smtClean="0"/>
              <a:t> material: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Prologue</a:t>
            </a:r>
          </a:p>
          <a:p>
            <a:pPr lvl="1"/>
            <a:r>
              <a:rPr lang="en-US" dirty="0" smtClean="0"/>
              <a:t>Title page</a:t>
            </a:r>
          </a:p>
          <a:p>
            <a:pPr lvl="1"/>
            <a:r>
              <a:rPr lang="en-US" dirty="0" smtClean="0"/>
              <a:t>Plays with ‘author-reader connection’ (</a:t>
            </a:r>
            <a:r>
              <a:rPr lang="en-US" dirty="0" err="1" smtClean="0"/>
              <a:t>Kinser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‘</a:t>
            </a:r>
            <a:r>
              <a:rPr lang="en-US" dirty="0" err="1" smtClean="0"/>
              <a:t>Paratext</a:t>
            </a:r>
            <a:r>
              <a:rPr lang="en-US" dirty="0" smtClean="0"/>
              <a:t> is a linking place between elements proper to a book’s composition and elements related to a book’s reception.’ (</a:t>
            </a:r>
            <a:r>
              <a:rPr lang="en-US" dirty="0" err="1" smtClean="0"/>
              <a:t>Kinser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Good-</a:t>
            </a:r>
            <a:r>
              <a:rPr lang="en-US" dirty="0" err="1" smtClean="0"/>
              <a:t>humoured</a:t>
            </a:r>
            <a:r>
              <a:rPr lang="en-US" dirty="0" smtClean="0"/>
              <a:t> but more serious side?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143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360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Rabelais</a:t>
            </a:r>
            <a:r>
              <a:rPr lang="ja-JP" altLang="en-GB" sz="360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’</a:t>
            </a:r>
            <a:r>
              <a:rPr lang="en-GB" sz="360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s language: some characteristics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Abundant: energetic</a:t>
            </a:r>
          </a:p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Amplification</a:t>
            </a:r>
          </a:p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Repetition</a:t>
            </a:r>
          </a:p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Enumeration</a:t>
            </a:r>
          </a:p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Colloquial expressions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Vulgar</a:t>
            </a:r>
          </a:p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Jovial</a:t>
            </a:r>
          </a:p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Riddles &amp; puns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Alliteration &amp; assonance</a:t>
            </a:r>
          </a:p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Hyperbole</a:t>
            </a:r>
          </a:p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Word-play &amp; made-up words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>
                <a:latin typeface="Gill Sans MT" charset="0"/>
              </a:rPr>
              <a:t>Mock precision</a:t>
            </a:r>
          </a:p>
        </p:txBody>
      </p:sp>
    </p:spTree>
    <p:extLst>
      <p:ext uri="{BB962C8B-B14F-4D97-AF65-F5344CB8AC3E}">
        <p14:creationId xmlns:p14="http://schemas.microsoft.com/office/powerpoint/2010/main" val="194208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Forms of laughter in Gargantua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12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12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12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12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12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12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1200">
                <a:latin typeface="Gill Sans MT" charset="0"/>
              </a:rPr>
              <a:t>Image taken from: http://www.fll.vt.edu/Johnson/330503/Qrabelais1.html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>
                <a:latin typeface="Gill Sans MT" charset="0"/>
              </a:rPr>
              <a:t>Popular vernacular: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>
                <a:latin typeface="Gill Sans MT" charset="0"/>
              </a:rPr>
              <a:t>Dialect words; oaths, etc</a:t>
            </a:r>
          </a:p>
          <a:p>
            <a:pPr eaLnBrk="1" hangingPunct="1">
              <a:lnSpc>
                <a:spcPct val="80000"/>
              </a:lnSpc>
            </a:pPr>
            <a:r>
              <a:rPr lang="en-GB" sz="2000">
                <a:latin typeface="Gill Sans MT" charset="0"/>
              </a:rPr>
              <a:t>Language of the body: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>
                <a:latin typeface="Gill Sans MT" charset="0"/>
              </a:rPr>
              <a:t>Scatology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>
                <a:latin typeface="Gill Sans MT" charset="0"/>
              </a:rPr>
              <a:t>Mock medical precision</a:t>
            </a:r>
          </a:p>
          <a:p>
            <a:pPr eaLnBrk="1" hangingPunct="1">
              <a:lnSpc>
                <a:spcPct val="80000"/>
              </a:lnSpc>
            </a:pPr>
            <a:r>
              <a:rPr lang="en-GB" sz="2000">
                <a:latin typeface="Gill Sans MT" charset="0"/>
              </a:rPr>
              <a:t>Giant humour</a:t>
            </a:r>
          </a:p>
          <a:p>
            <a:pPr eaLnBrk="1" hangingPunct="1">
              <a:lnSpc>
                <a:spcPct val="80000"/>
              </a:lnSpc>
            </a:pPr>
            <a:r>
              <a:rPr lang="en-GB" sz="2000">
                <a:latin typeface="Gill Sans MT" charset="0"/>
              </a:rPr>
              <a:t>Parody =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>
                <a:latin typeface="Gill Sans MT" charset="0"/>
              </a:rPr>
              <a:t>Of chivalric romances and epic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>
                <a:latin typeface="Gill Sans MT" charset="0"/>
              </a:rPr>
              <a:t>Of the bible and liturgical language</a:t>
            </a:r>
          </a:p>
          <a:p>
            <a:pPr eaLnBrk="1" hangingPunct="1">
              <a:lnSpc>
                <a:spcPct val="80000"/>
              </a:lnSpc>
            </a:pPr>
            <a:r>
              <a:rPr lang="en-GB" sz="2000">
                <a:latin typeface="Gill Sans MT" charset="0"/>
              </a:rPr>
              <a:t>Satire; influences =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>
                <a:latin typeface="Gill Sans MT" charset="0"/>
              </a:rPr>
              <a:t>Lucian (Ancient Greek satirist)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>
                <a:latin typeface="Gill Sans MT" charset="0"/>
              </a:rPr>
              <a:t>Erasmus</a:t>
            </a:r>
          </a:p>
          <a:p>
            <a:pPr eaLnBrk="1" hangingPunct="1">
              <a:lnSpc>
                <a:spcPct val="80000"/>
              </a:lnSpc>
            </a:pPr>
            <a:endParaRPr lang="en-GB" sz="2000">
              <a:latin typeface="Gill Sans MT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GB" sz="1800">
              <a:latin typeface="Gill Sans MT" charset="0"/>
            </a:endParaRPr>
          </a:p>
          <a:p>
            <a:pPr eaLnBrk="1" hangingPunct="1">
              <a:lnSpc>
                <a:spcPct val="80000"/>
              </a:lnSpc>
            </a:pPr>
            <a:endParaRPr lang="en-GB" sz="2000">
              <a:latin typeface="Gill Sans MT" charset="0"/>
            </a:endParaRPr>
          </a:p>
        </p:txBody>
      </p:sp>
      <p:sp>
        <p:nvSpPr>
          <p:cNvPr id="11269" name="AutoShape 8" descr="rabelais%202"/>
          <p:cNvSpPr>
            <a:spLocks noChangeAspect="1" noChangeArrowheads="1"/>
          </p:cNvSpPr>
          <p:nvPr/>
        </p:nvSpPr>
        <p:spPr bwMode="auto">
          <a:xfrm>
            <a:off x="155575" y="46038"/>
            <a:ext cx="2790825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1270" name="Picture 10" descr="gargantu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916113"/>
            <a:ext cx="2265362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501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/>
      <p:bldP spid="6150" grpId="1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Rabelais’s </a:t>
            </a:r>
            <a:r>
              <a:rPr lang="en-US" dirty="0" err="1" smtClean="0"/>
              <a:t>humour</a:t>
            </a:r>
            <a:r>
              <a:rPr lang="en-US" dirty="0" smtClean="0"/>
              <a:t>: some popular 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Mikail</a:t>
            </a:r>
            <a:r>
              <a:rPr lang="en-US" b="1" dirty="0" smtClean="0"/>
              <a:t> </a:t>
            </a:r>
            <a:r>
              <a:rPr lang="en-US" b="1" dirty="0" err="1" smtClean="0"/>
              <a:t>Bakhtin</a:t>
            </a:r>
            <a:endParaRPr lang="en-US" b="1" dirty="0" smtClean="0"/>
          </a:p>
          <a:p>
            <a:pPr marL="0" indent="0">
              <a:buNone/>
            </a:pPr>
            <a:r>
              <a:rPr lang="en-US" i="1" dirty="0" smtClean="0"/>
              <a:t>Rabelais and his world</a:t>
            </a:r>
          </a:p>
          <a:p>
            <a:r>
              <a:rPr lang="en-US" dirty="0" smtClean="0"/>
              <a:t>Carnival (popular) culture</a:t>
            </a:r>
          </a:p>
          <a:p>
            <a:r>
              <a:rPr lang="en-US" dirty="0" smtClean="0"/>
              <a:t>Reversal </a:t>
            </a:r>
          </a:p>
          <a:p>
            <a:r>
              <a:rPr lang="en-US" dirty="0" smtClean="0"/>
              <a:t>Unofficial</a:t>
            </a:r>
          </a:p>
          <a:p>
            <a:r>
              <a:rPr lang="en-US" dirty="0" smtClean="0"/>
              <a:t>Bodily / sensual</a:t>
            </a:r>
          </a:p>
          <a:p>
            <a:r>
              <a:rPr lang="en-US" dirty="0" smtClean="0"/>
              <a:t>Contrasted with satire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Gauna</a:t>
            </a:r>
            <a:r>
              <a:rPr lang="en-US" b="1" dirty="0" smtClean="0"/>
              <a:t>, Coleman, </a:t>
            </a:r>
            <a:r>
              <a:rPr lang="en-US" b="1" dirty="0" err="1" smtClean="0"/>
              <a:t>Berrong</a:t>
            </a:r>
            <a:endParaRPr lang="en-US" b="1" dirty="0" smtClean="0"/>
          </a:p>
          <a:p>
            <a:r>
              <a:rPr lang="en-US" dirty="0" smtClean="0"/>
              <a:t>Classical heritage</a:t>
            </a:r>
          </a:p>
          <a:p>
            <a:r>
              <a:rPr lang="en-US" dirty="0" smtClean="0"/>
              <a:t>Satire – Lucian, Horace</a:t>
            </a:r>
          </a:p>
          <a:p>
            <a:r>
              <a:rPr lang="en-US" dirty="0" smtClean="0"/>
              <a:t>Humanism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Screech</a:t>
            </a:r>
          </a:p>
          <a:p>
            <a:r>
              <a:rPr lang="en-US" dirty="0" smtClean="0"/>
              <a:t>Historical context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73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Prologue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« Gens de bien, Dieu vous </a:t>
            </a:r>
            <a:r>
              <a:rPr lang="fr-FR" dirty="0" err="1" smtClean="0"/>
              <a:t>saulve</a:t>
            </a:r>
            <a:r>
              <a:rPr lang="fr-FR" dirty="0" smtClean="0"/>
              <a:t> et </a:t>
            </a:r>
            <a:r>
              <a:rPr lang="fr-FR" dirty="0" err="1" smtClean="0"/>
              <a:t>guard</a:t>
            </a:r>
            <a:r>
              <a:rPr lang="fr-FR" dirty="0" smtClean="0"/>
              <a:t>! O</a:t>
            </a:r>
            <a:r>
              <a:rPr lang="fr-FR" dirty="0" smtClean="0"/>
              <a:t>ù </a:t>
            </a:r>
            <a:r>
              <a:rPr lang="fr-FR" dirty="0" err="1" smtClean="0"/>
              <a:t>estez</a:t>
            </a:r>
            <a:r>
              <a:rPr lang="fr-FR" dirty="0"/>
              <a:t> </a:t>
            </a:r>
            <a:r>
              <a:rPr lang="fr-FR" dirty="0" smtClean="0"/>
              <a:t>vous? Je ne vous </a:t>
            </a:r>
            <a:r>
              <a:rPr lang="fr-FR" dirty="0" err="1" smtClean="0"/>
              <a:t>peuz</a:t>
            </a:r>
            <a:r>
              <a:rPr lang="fr-FR" dirty="0" smtClean="0"/>
              <a:t> </a:t>
            </a:r>
            <a:r>
              <a:rPr lang="fr-FR" dirty="0" err="1" smtClean="0"/>
              <a:t>veoir</a:t>
            </a:r>
            <a:r>
              <a:rPr lang="fr-FR" dirty="0" smtClean="0"/>
              <a:t>. Attendez que je cherche mes lunettes! » </a:t>
            </a:r>
          </a:p>
          <a:p>
            <a:pPr marL="0" indent="0">
              <a:buNone/>
            </a:pPr>
            <a:r>
              <a:rPr lang="fr-FR" dirty="0" smtClean="0"/>
              <a:t>(Rabelais, Prologue, </a:t>
            </a:r>
            <a:r>
              <a:rPr lang="fr-FR" i="1" dirty="0" smtClean="0"/>
              <a:t>Quart Livre</a:t>
            </a:r>
            <a:r>
              <a:rPr lang="fr-FR" dirty="0" smtClean="0"/>
              <a:t>, 1552)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79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2"/>
              </a:rPr>
              <a:t>http://archaeologicalmuseum.jhu.edu/the-collection/object-stories/the-roman-house-at-hopkins/the-art-of-light/wreathed-silenus/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6" name="Content Placeholder 5" descr="silenus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996" r="-86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5297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printing press room Oxford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9" b="108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511951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106025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6742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Old-style teachers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000">
                <a:latin typeface="Gill Sans MT" charset="0"/>
              </a:rPr>
              <a:t>De faict, l’on luy enseigna </a:t>
            </a:r>
            <a:r>
              <a:rPr lang="en-GB" sz="2000">
                <a:solidFill>
                  <a:srgbClr val="0000FF"/>
                </a:solidFill>
                <a:latin typeface="Gill Sans MT" charset="0"/>
              </a:rPr>
              <a:t>un grand docteur sophiste</a:t>
            </a:r>
            <a:r>
              <a:rPr lang="en-GB" sz="2000">
                <a:latin typeface="Gill Sans MT" charset="0"/>
              </a:rPr>
              <a:t> nommé Maistre Thubal Holoferne, qui luy aprint sa charte si bien qu’il la disoit par cueur au rebours; et y fut cinq ans et troys moys. Puis luy leut </a:t>
            </a:r>
            <a:r>
              <a:rPr lang="en-GB" sz="2000" i="1">
                <a:latin typeface="Gill Sans MT" charset="0"/>
              </a:rPr>
              <a:t>Donat</a:t>
            </a:r>
            <a:r>
              <a:rPr lang="en-GB" sz="2000">
                <a:latin typeface="Gill Sans MT" charset="0"/>
              </a:rPr>
              <a:t>, le</a:t>
            </a:r>
            <a:r>
              <a:rPr lang="en-GB" sz="2000" i="1">
                <a:latin typeface="Gill Sans MT" charset="0"/>
              </a:rPr>
              <a:t> Facet</a:t>
            </a:r>
            <a:r>
              <a:rPr lang="en-GB" sz="2000">
                <a:latin typeface="Gill Sans MT" charset="0"/>
              </a:rPr>
              <a:t>, </a:t>
            </a:r>
            <a:r>
              <a:rPr lang="en-GB" sz="2000" i="1">
                <a:latin typeface="Gill Sans MT" charset="0"/>
              </a:rPr>
              <a:t>Theodolet </a:t>
            </a:r>
            <a:r>
              <a:rPr lang="en-GB" sz="2000">
                <a:latin typeface="Gill Sans MT" charset="0"/>
              </a:rPr>
              <a:t>et </a:t>
            </a:r>
            <a:r>
              <a:rPr lang="en-GB" sz="2000" i="1">
                <a:latin typeface="Gill Sans MT" charset="0"/>
              </a:rPr>
              <a:t>Alanus in Parabolis</a:t>
            </a:r>
            <a:r>
              <a:rPr lang="en-GB" sz="2000">
                <a:latin typeface="Gill Sans MT" charset="0"/>
              </a:rPr>
              <a:t>, et y fut treze ans six moys et deux sepmaines.</a:t>
            </a:r>
            <a:r>
              <a:rPr lang="en-GB" sz="1400">
                <a:latin typeface="Gill Sans MT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400">
              <a:latin typeface="Gill Sans MT" charset="0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GB" sz="1400">
              <a:latin typeface="Gill Sans MT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400">
              <a:latin typeface="Gill Sans MT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400">
              <a:latin typeface="Gill Sans MT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400">
                <a:latin typeface="Gill Sans MT" charset="0"/>
              </a:rPr>
              <a:t>		</a:t>
            </a:r>
            <a:r>
              <a:rPr lang="en-GB" sz="2000">
                <a:latin typeface="Gill Sans MT" charset="0"/>
              </a:rPr>
              <a:t>Mais notez que cependent il luy aprenoit à </a:t>
            </a:r>
            <a:r>
              <a:rPr lang="en-GB" sz="2000">
                <a:solidFill>
                  <a:srgbClr val="0000FF"/>
                </a:solidFill>
                <a:latin typeface="Gill Sans MT" charset="0"/>
              </a:rPr>
              <a:t>escripre gotticquement et escripvoit tous ses livres</a:t>
            </a:r>
            <a:r>
              <a:rPr lang="en-GB" sz="2000">
                <a:latin typeface="Gill Sans MT" charset="0"/>
              </a:rPr>
              <a:t>, car l’art d’impression n’estoit pas encores en usaige […]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000">
                <a:latin typeface="Gill Sans MT" charset="0"/>
              </a:rPr>
              <a:t>		Puis luy leugt </a:t>
            </a:r>
            <a:r>
              <a:rPr lang="en-GB" sz="2000" i="1">
                <a:latin typeface="Gill Sans MT" charset="0"/>
              </a:rPr>
              <a:t>De modis significandi</a:t>
            </a:r>
            <a:r>
              <a:rPr lang="en-GB" sz="2000">
                <a:latin typeface="Gill Sans MT" charset="0"/>
              </a:rPr>
              <a:t>, avecques les commens de Hurtebize, de Fasquin, de Tropditeulx […] (113)</a:t>
            </a:r>
          </a:p>
        </p:txBody>
      </p:sp>
    </p:spTree>
    <p:extLst>
      <p:ext uri="{BB962C8B-B14F-4D97-AF65-F5344CB8AC3E}">
        <p14:creationId xmlns:p14="http://schemas.microsoft.com/office/powerpoint/2010/main" val="2098021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/>
      <p:bldP spid="1638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GB" sz="360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Gargantua</a:t>
            </a:r>
            <a:r>
              <a:rPr lang="ja-JP" altLang="en-GB" sz="360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’</a:t>
            </a:r>
            <a:r>
              <a:rPr lang="en-GB" sz="360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s Education</a:t>
            </a:r>
            <a:br>
              <a:rPr lang="en-GB" sz="360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</a:br>
            <a:r>
              <a:rPr lang="en-GB" sz="360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chs 12 and 13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>
                <a:latin typeface="Gill Sans MT" charset="0"/>
              </a:rPr>
              <a:t>http://gallica.bnf.fr/ark:/12148/btv1b2200060m</a:t>
            </a:r>
          </a:p>
        </p:txBody>
      </p:sp>
      <p:sp>
        <p:nvSpPr>
          <p:cNvPr id="13316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000">
                <a:latin typeface="Gill Sans MT" charset="0"/>
              </a:rPr>
              <a:t>We see evidence of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i="1">
                <a:latin typeface="Gill Sans MT" charset="0"/>
              </a:rPr>
              <a:t>Imagination</a:t>
            </a:r>
            <a:r>
              <a:rPr lang="en-GB" sz="2000">
                <a:latin typeface="Gill Sans MT" charset="0"/>
              </a:rPr>
              <a:t> – wooden horse game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i="1">
                <a:latin typeface="Gill Sans MT" charset="0"/>
              </a:rPr>
              <a:t>Misplaced intellectual activity</a:t>
            </a:r>
            <a:r>
              <a:rPr lang="en-GB" sz="2000">
                <a:latin typeface="Gill Sans MT" charset="0"/>
              </a:rPr>
              <a:t> – research into bum wipes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i="1">
                <a:latin typeface="Gill Sans MT" charset="0"/>
              </a:rPr>
              <a:t>Rhetorical skills</a:t>
            </a:r>
            <a:r>
              <a:rPr lang="en-GB" sz="2000">
                <a:latin typeface="Gill Sans MT" charset="0"/>
              </a:rPr>
              <a:t> – finds words to rhyme with ‘chiart’!</a:t>
            </a:r>
          </a:p>
          <a:p>
            <a:pPr eaLnBrk="1" hangingPunct="1">
              <a:lnSpc>
                <a:spcPct val="90000"/>
              </a:lnSpc>
              <a:buFont typeface="Wingdings 2" charset="0"/>
              <a:buNone/>
            </a:pPr>
            <a:endParaRPr lang="en-GB" sz="2000">
              <a:latin typeface="Gill Sans MT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>
                <a:latin typeface="Gill Sans MT" charset="0"/>
              </a:rPr>
              <a:t>Note the use of scatology!</a:t>
            </a:r>
          </a:p>
        </p:txBody>
      </p:sp>
      <p:pic>
        <p:nvPicPr>
          <p:cNvPr id="13317" name="Picture 7" descr="[Fig. au chap. XII. en reg. f.34 :] Des chevaulx factices de Gargantua. [Cote : microfilm R 9848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484313"/>
            <a:ext cx="2519362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175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</a:rPr>
              <a:t>The Change of Regime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8600" cy="4708525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24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24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1000">
                <a:ea typeface="+mn-ea"/>
              </a:rPr>
              <a:t>http://gallica.bnf.fr/ark:/12148/btv1b2200060m.item.r=gargantua.f8.langEN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10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24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24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24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24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24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24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24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2400">
              <a:ea typeface="+mn-ea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GB" sz="2400">
              <a:ea typeface="+mn-ea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GB" sz="2200">
                <a:latin typeface="Gill Sans MT" charset="0"/>
              </a:rPr>
              <a:t>Humanist education</a:t>
            </a:r>
          </a:p>
          <a:p>
            <a:pPr eaLnBrk="1" hangingPunct="1">
              <a:lnSpc>
                <a:spcPct val="70000"/>
              </a:lnSpc>
            </a:pPr>
            <a:r>
              <a:rPr lang="en-GB" sz="2200">
                <a:latin typeface="Gill Sans MT" charset="0"/>
              </a:rPr>
              <a:t>Eloquence. Example of Eudemon: </a:t>
            </a:r>
          </a:p>
          <a:p>
            <a:pPr lvl="1" eaLnBrk="1" hangingPunct="1">
              <a:lnSpc>
                <a:spcPct val="70000"/>
              </a:lnSpc>
            </a:pPr>
            <a:r>
              <a:rPr lang="ja-JP" altLang="en-GB" sz="1900">
                <a:latin typeface="Gill Sans MT" charset="0"/>
              </a:rPr>
              <a:t>‘</a:t>
            </a:r>
            <a:r>
              <a:rPr lang="en-GB" sz="1900" i="1">
                <a:latin typeface="Gill Sans MT" charset="0"/>
              </a:rPr>
              <a:t>Voyez vous ce jeune enfant? Il n</a:t>
            </a:r>
            <a:r>
              <a:rPr lang="ja-JP" altLang="en-GB" sz="1900" i="1">
                <a:latin typeface="Gill Sans MT" charset="0"/>
              </a:rPr>
              <a:t>’</a:t>
            </a:r>
            <a:r>
              <a:rPr lang="en-GB" sz="1900" i="1">
                <a:latin typeface="Gill Sans MT" charset="0"/>
              </a:rPr>
              <a:t>a encore douze ans; voyons, si bon vous semble, quelle difference y a entre le sçavoir de voz resveurs mateologiens du temps jadis et les jeunes gens de maintenant</a:t>
            </a:r>
            <a:r>
              <a:rPr lang="en-GB" sz="1900">
                <a:latin typeface="Gill Sans MT" charset="0"/>
              </a:rPr>
              <a:t>.</a:t>
            </a:r>
            <a:r>
              <a:rPr lang="ja-JP" altLang="en-GB" sz="1900">
                <a:latin typeface="Gill Sans MT" charset="0"/>
              </a:rPr>
              <a:t>’</a:t>
            </a:r>
            <a:r>
              <a:rPr lang="en-GB" sz="1900">
                <a:latin typeface="Gill Sans MT" charset="0"/>
              </a:rPr>
              <a:t> (117)</a:t>
            </a:r>
          </a:p>
          <a:p>
            <a:pPr eaLnBrk="1" hangingPunct="1">
              <a:lnSpc>
                <a:spcPct val="70000"/>
              </a:lnSpc>
            </a:pPr>
            <a:r>
              <a:rPr lang="en-GB" sz="2200">
                <a:latin typeface="Gill Sans MT" charset="0"/>
              </a:rPr>
              <a:t>Imitation of ancients (here, rhetoric of Cicero)</a:t>
            </a:r>
          </a:p>
        </p:txBody>
      </p:sp>
      <p:pic>
        <p:nvPicPr>
          <p:cNvPr id="15365" name="Picture 7" descr="[Fig. au chap. XV. f.42 :] Comment Gargantua fut mis soubz aultres pedagoges. [Cote : microfilm R 9848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12875"/>
            <a:ext cx="2663825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8096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keep exploring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Gallica.fr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http://gallica.bnf.fr/ark:/12148/btv1b2200059z/f1.planchecontact.r=rabelais%20gargantua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08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printing press in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1470 – 1</a:t>
            </a:r>
            <a:r>
              <a:rPr lang="en-US" baseline="30000" dirty="0" smtClean="0"/>
              <a:t>st</a:t>
            </a:r>
            <a:r>
              <a:rPr lang="en-US" dirty="0" smtClean="0"/>
              <a:t> printing press</a:t>
            </a:r>
          </a:p>
          <a:p>
            <a:r>
              <a:rPr lang="en-US" dirty="0" smtClean="0"/>
              <a:t>At the Sorbonne</a:t>
            </a:r>
          </a:p>
          <a:p>
            <a:r>
              <a:rPr lang="en-US" dirty="0" smtClean="0"/>
              <a:t>Paris major </a:t>
            </a:r>
            <a:r>
              <a:rPr lang="en-US" dirty="0" err="1" smtClean="0"/>
              <a:t>centre</a:t>
            </a:r>
            <a:r>
              <a:rPr lang="en-US" dirty="0" smtClean="0"/>
              <a:t> (along with Italy and Germany)</a:t>
            </a:r>
          </a:p>
          <a:p>
            <a:r>
              <a:rPr lang="en-US" dirty="0" smtClean="0"/>
              <a:t>France ‘most populous nation state in Europe.’ Developed regional printing </a:t>
            </a:r>
            <a:r>
              <a:rPr lang="en-US" dirty="0" err="1" smtClean="0"/>
              <a:t>centres</a:t>
            </a:r>
            <a:endParaRPr lang="en-US" dirty="0" smtClean="0"/>
          </a:p>
          <a:p>
            <a:pPr lvl="1"/>
            <a:r>
              <a:rPr lang="en-US" dirty="0" smtClean="0"/>
              <a:t>Lyon most important of these (c. 1473)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304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 as agent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Manuscript (personal)        print (commercial)</a:t>
            </a:r>
          </a:p>
          <a:p>
            <a:r>
              <a:rPr lang="en-US" dirty="0" smtClean="0"/>
              <a:t>Readership? Audience?</a:t>
            </a:r>
          </a:p>
          <a:p>
            <a:pPr lvl="1"/>
            <a:r>
              <a:rPr lang="en-US" dirty="0" smtClean="0"/>
              <a:t>Clerical: Bible (Vulgate), canon law, theology</a:t>
            </a:r>
          </a:p>
          <a:p>
            <a:pPr lvl="1"/>
            <a:r>
              <a:rPr lang="en-US" dirty="0" smtClean="0"/>
              <a:t>‘lay’ readers</a:t>
            </a:r>
            <a:endParaRPr lang="en-US" dirty="0" smtClean="0"/>
          </a:p>
          <a:p>
            <a:r>
              <a:rPr lang="en-US" dirty="0" smtClean="0"/>
              <a:t>The book in print:</a:t>
            </a:r>
          </a:p>
          <a:p>
            <a:pPr lvl="1"/>
            <a:r>
              <a:rPr lang="en-US" dirty="0" smtClean="0"/>
              <a:t>Title page (starts to look like what we would expect at end 15</a:t>
            </a:r>
            <a:r>
              <a:rPr lang="en-US" baseline="30000" dirty="0" smtClean="0"/>
              <a:t>th</a:t>
            </a:r>
            <a:r>
              <a:rPr lang="en-US" dirty="0" smtClean="0"/>
              <a:t> C)</a:t>
            </a:r>
          </a:p>
          <a:p>
            <a:pPr lvl="1"/>
            <a:r>
              <a:rPr lang="en-US" dirty="0" smtClean="0"/>
              <a:t>Discrepancy between title page and content: did contents really live up to claims? 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4581214" y="1741338"/>
            <a:ext cx="521624" cy="282277"/>
          </a:xfrm>
          <a:prstGeom prst="rightArrow">
            <a:avLst>
              <a:gd name="adj1" fmla="val 50000"/>
              <a:gd name="adj2" fmla="val 4109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21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print… vernacular?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The Bible </a:t>
            </a:r>
          </a:p>
          <a:p>
            <a:pPr lvl="1"/>
            <a:r>
              <a:rPr lang="en-US" dirty="0" smtClean="0"/>
              <a:t>The chivalric novel</a:t>
            </a:r>
          </a:p>
          <a:p>
            <a:pPr lvl="1"/>
            <a:r>
              <a:rPr lang="en-US" dirty="0" smtClean="0"/>
              <a:t>Music</a:t>
            </a:r>
          </a:p>
          <a:p>
            <a:pPr lvl="1"/>
            <a:r>
              <a:rPr lang="en-US" dirty="0" smtClean="0"/>
              <a:t>School books</a:t>
            </a:r>
          </a:p>
          <a:p>
            <a:pPr lvl="1"/>
            <a:r>
              <a:rPr lang="en-US" dirty="0" smtClean="0"/>
              <a:t>Science</a:t>
            </a:r>
          </a:p>
          <a:p>
            <a:pPr lvl="1"/>
            <a:r>
              <a:rPr lang="en-US" dirty="0" smtClean="0"/>
              <a:t>Medicine</a:t>
            </a:r>
          </a:p>
          <a:p>
            <a:pPr lvl="1"/>
            <a:r>
              <a:rPr lang="en-US" dirty="0" smtClean="0"/>
              <a:t>Chapbooks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330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anxieties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Corruption of morals?</a:t>
            </a:r>
          </a:p>
          <a:p>
            <a:r>
              <a:rPr lang="en-US" dirty="0" smtClean="0"/>
              <a:t>Printers ‘uncultured’</a:t>
            </a:r>
          </a:p>
          <a:p>
            <a:r>
              <a:rPr lang="en-US" dirty="0" smtClean="0"/>
              <a:t>Competition amongst publishers / financial risk</a:t>
            </a:r>
          </a:p>
          <a:p>
            <a:r>
              <a:rPr lang="en-US" dirty="0" smtClean="0"/>
              <a:t>Personal transaction (manuscript) to mass audience… </a:t>
            </a:r>
          </a:p>
          <a:p>
            <a:r>
              <a:rPr lang="en-US" dirty="0" smtClean="0"/>
              <a:t>Advertising – of author? Of printer?</a:t>
            </a:r>
          </a:p>
          <a:p>
            <a:r>
              <a:rPr lang="en-US" dirty="0" smtClean="0"/>
              <a:t>Censorship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259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solidFill>
                  <a:schemeClr val="hlink"/>
                </a:solidFill>
                <a:latin typeface="Times New Roman" charset="0"/>
                <a:cs typeface="Arial" charset="0"/>
              </a:rPr>
              <a:t>Rabelais </a:t>
            </a:r>
            <a:r>
              <a:rPr lang="en-US">
                <a:solidFill>
                  <a:schemeClr val="hlink"/>
                </a:solidFill>
                <a:latin typeface="Times New Roman" charset="0"/>
                <a:cs typeface="Arial" charset="0"/>
              </a:rPr>
              <a:t>(1483 / 1494 – 1553</a:t>
            </a:r>
            <a:r>
              <a:rPr lang="en-GB">
                <a:solidFill>
                  <a:schemeClr val="hlink"/>
                </a:solidFill>
                <a:latin typeface="Times New Roman" charset="0"/>
                <a:cs typeface="Arial" charset="0"/>
              </a:rPr>
              <a:t>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427288" y="1600200"/>
            <a:ext cx="6259512" cy="4530725"/>
          </a:xfrm>
        </p:spPr>
        <p:txBody>
          <a:bodyPr>
            <a:normAutofit fontScale="92500" lnSpcReduction="10000"/>
          </a:bodyPr>
          <a:lstStyle/>
          <a:p>
            <a:pPr lvl="1" eaLnBrk="1" hangingPunct="1">
              <a:lnSpc>
                <a:spcPct val="110000"/>
              </a:lnSpc>
            </a:pPr>
            <a:r>
              <a:rPr lang="en-US" sz="1800">
                <a:latin typeface="Arial" charset="0"/>
                <a:cs typeface="Arial" charset="0"/>
              </a:rPr>
              <a:t>French humanist, medical doctor, and author of comic fictions.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>
                <a:latin typeface="Arial" charset="0"/>
                <a:cs typeface="Arial" charset="0"/>
              </a:rPr>
              <a:t>Franciscan Order in 1510-11, at Fontenay-le-Comte until 1524. Studied Greek and Latin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>
                <a:latin typeface="Arial" charset="0"/>
                <a:cs typeface="Arial" charset="0"/>
              </a:rPr>
              <a:t>changes to Benedictine order; then abandons clerical status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>
                <a:latin typeface="Arial" charset="0"/>
                <a:cs typeface="Arial" charset="0"/>
              </a:rPr>
              <a:t>studies medicine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>
                <a:latin typeface="Arial" charset="0"/>
                <a:cs typeface="Arial" charset="0"/>
              </a:rPr>
              <a:t>correspondence with humanists (Budé, later also Erasmus)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>
                <a:latin typeface="Arial" charset="0"/>
                <a:cs typeface="Arial" charset="0"/>
              </a:rPr>
              <a:t>1534: travels to Rome with Cardinal Jean Du Bellay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 b="1" i="1">
                <a:latin typeface="Arial" charset="0"/>
                <a:cs typeface="Arial" charset="0"/>
              </a:rPr>
              <a:t>La Vie inestimable du grand Gargantua</a:t>
            </a:r>
            <a:r>
              <a:rPr lang="en-US" sz="1800" i="1">
                <a:latin typeface="Arial" charset="0"/>
                <a:cs typeface="Arial" charset="0"/>
              </a:rPr>
              <a:t> </a:t>
            </a:r>
            <a:r>
              <a:rPr lang="en-US" sz="1800">
                <a:latin typeface="Arial" charset="0"/>
                <a:cs typeface="Arial" charset="0"/>
              </a:rPr>
              <a:t>(1534 / 1535)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>
                <a:latin typeface="Arial" charset="0"/>
                <a:cs typeface="Arial" charset="0"/>
              </a:rPr>
              <a:t>second sojourn in Rome 1535-1536 &gt; upon return, becomes a secular priest and takes up study of medicine again</a:t>
            </a: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endParaRPr lang="en-US" sz="1800">
              <a:latin typeface="Arial" charset="0"/>
              <a:cs typeface="Arial" charset="0"/>
            </a:endParaRPr>
          </a:p>
        </p:txBody>
      </p:sp>
      <p:pic>
        <p:nvPicPr>
          <p:cNvPr id="23556" name="Picture 4" descr="Rabelais 17th century portrait Musee de Versailles"/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8700" y="1698625"/>
            <a:ext cx="952500" cy="1293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794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solidFill>
                  <a:schemeClr val="hlink"/>
                </a:solidFill>
                <a:latin typeface="Times New Roman" charset="0"/>
                <a:cs typeface="Arial" charset="0"/>
              </a:rPr>
              <a:t>Rabelais </a:t>
            </a:r>
            <a:r>
              <a:rPr lang="en-US">
                <a:solidFill>
                  <a:schemeClr val="hlink"/>
                </a:solidFill>
                <a:latin typeface="Times New Roman" charset="0"/>
                <a:cs typeface="Arial" charset="0"/>
              </a:rPr>
              <a:t>(1483 / 1494 – 1553</a:t>
            </a:r>
            <a:r>
              <a:rPr lang="en-GB">
                <a:solidFill>
                  <a:schemeClr val="hlink"/>
                </a:solidFill>
                <a:latin typeface="Times New Roman" charset="0"/>
                <a:cs typeface="Arial" charset="0"/>
              </a:rPr>
              <a:t>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427288" y="1600200"/>
            <a:ext cx="6259512" cy="4530725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>Useful introduction to the man and his works:</a:t>
            </a: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endParaRPr lang="en-US" sz="1800" dirty="0">
              <a:latin typeface="Arial" charset="0"/>
              <a:cs typeface="Arial" charset="0"/>
            </a:endParaRP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>Samuel </a:t>
            </a:r>
            <a:r>
              <a:rPr lang="en-US" sz="1800" dirty="0" err="1" smtClean="0">
                <a:latin typeface="Arial" charset="0"/>
                <a:cs typeface="Arial" charset="0"/>
              </a:rPr>
              <a:t>Kinser</a:t>
            </a:r>
            <a:r>
              <a:rPr lang="en-US" sz="1800" dirty="0" smtClean="0">
                <a:latin typeface="Arial" charset="0"/>
                <a:cs typeface="Arial" charset="0"/>
              </a:rPr>
              <a:t>, </a:t>
            </a:r>
            <a:r>
              <a:rPr lang="en-US" sz="1800" i="1" dirty="0" smtClean="0">
                <a:latin typeface="Arial" charset="0"/>
                <a:cs typeface="Arial" charset="0"/>
              </a:rPr>
              <a:t>Rabelais’s Carnival </a:t>
            </a:r>
            <a:r>
              <a:rPr lang="en-US" sz="1800" dirty="0" smtClean="0">
                <a:latin typeface="Arial" charset="0"/>
                <a:cs typeface="Arial" charset="0"/>
              </a:rPr>
              <a:t>(Berkeley and Los Angeles: University of California Press, 1990). Available electronically from library catalogue: </a:t>
            </a:r>
          </a:p>
          <a:p>
            <a:pPr lvl="1">
              <a:lnSpc>
                <a:spcPct val="90000"/>
              </a:lnSpc>
              <a:buNone/>
            </a:pPr>
            <a:r>
              <a:rPr lang="en-US" sz="1800" dirty="0" smtClean="0">
                <a:latin typeface="Arial" charset="0"/>
                <a:cs typeface="Arial" charset="0"/>
                <a:hlinkClick r:id="rId3"/>
              </a:rPr>
              <a:t>http://encore.lib.warwick.ac.uk/iii/encore/record/C__Rb2233917__Skinser%20rabelais%27s%20carnival__Orightresult__U__X2?lang=eng&amp;suite=cobalt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endParaRPr lang="en-US" sz="1800" dirty="0">
              <a:latin typeface="Arial" charset="0"/>
              <a:cs typeface="Arial" charset="0"/>
            </a:endParaRPr>
          </a:p>
        </p:txBody>
      </p:sp>
      <p:pic>
        <p:nvPicPr>
          <p:cNvPr id="23556" name="Picture 4" descr="Rabelais 17th century portrait Musee de Versailles"/>
          <p:cNvPicPr>
            <a:picLocks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8700" y="1698625"/>
            <a:ext cx="952500" cy="12938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794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Reading Rabelais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 rotWithShape="1">
            <a:blip r:embed="rId2">
              <a:alphaModFix amt="38000"/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 smtClean="0"/>
              <a:t>Latin meets vernacular</a:t>
            </a:r>
          </a:p>
          <a:p>
            <a:endParaRPr lang="en-US" dirty="0"/>
          </a:p>
          <a:p>
            <a:r>
              <a:rPr lang="en-US" dirty="0" smtClean="0"/>
              <a:t>Orthodox Catholicism meets Reformation </a:t>
            </a:r>
          </a:p>
          <a:p>
            <a:endParaRPr lang="en-US" dirty="0"/>
          </a:p>
          <a:p>
            <a:r>
              <a:rPr lang="en-US" dirty="0" smtClean="0"/>
              <a:t>Medieval meets Renaissance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732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1117</Words>
  <Application>Microsoft Macintosh PowerPoint</Application>
  <PresentationFormat>On-screen Show (4:3)</PresentationFormat>
  <Paragraphs>232</Paragraphs>
  <Slides>24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Rabelais, print and polemic </vt:lpstr>
      <vt:lpstr>PowerPoint Presentation</vt:lpstr>
      <vt:lpstr>The printing press in France</vt:lpstr>
      <vt:lpstr>Press as agent of change</vt:lpstr>
      <vt:lpstr>Popular print… vernacular? </vt:lpstr>
      <vt:lpstr>Questions and anxieties</vt:lpstr>
      <vt:lpstr>Rabelais (1483 / 1494 – 1553)</vt:lpstr>
      <vt:lpstr>Rabelais (1483 / 1494 – 1553)</vt:lpstr>
      <vt:lpstr>Reading Rabelais</vt:lpstr>
      <vt:lpstr>Unique moment in history of French language</vt:lpstr>
      <vt:lpstr>Rabelais and print… </vt:lpstr>
      <vt:lpstr>PowerPoint Presentation</vt:lpstr>
      <vt:lpstr>A word about language and style</vt:lpstr>
      <vt:lpstr>Paratextual material: </vt:lpstr>
      <vt:lpstr>Rabelais’s language: some characteristics</vt:lpstr>
      <vt:lpstr>Forms of laughter in Gargantua</vt:lpstr>
      <vt:lpstr>Rabelais’s humour: some popular theories</vt:lpstr>
      <vt:lpstr>Prologue</vt:lpstr>
      <vt:lpstr>http://archaeologicalmuseum.jhu.edu/the-collection/object-stories/the-roman-house-at-hopkins/the-art-of-light/wreathed-silenus/ </vt:lpstr>
      <vt:lpstr>PowerPoint Presentation</vt:lpstr>
      <vt:lpstr>Old-style teachers</vt:lpstr>
      <vt:lpstr>Gargantua’s Education chs 12 and 13</vt:lpstr>
      <vt:lpstr>The Change of Regime</vt:lpstr>
      <vt:lpstr>To keep exploring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Rabelais, print and polemic </dc:title>
  <dc:creator>Catherine Hampton</dc:creator>
  <cp:lastModifiedBy>Catherine Hampton</cp:lastModifiedBy>
  <cp:revision>20</cp:revision>
  <dcterms:created xsi:type="dcterms:W3CDTF">2015-11-02T15:33:14Z</dcterms:created>
  <dcterms:modified xsi:type="dcterms:W3CDTF">2015-11-02T21:03:27Z</dcterms:modified>
</cp:coreProperties>
</file>