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D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16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7D290233-0DD1-4A80-BB1E-9ADC3556DBB6}" type="datetimeFigureOut">
              <a:rPr lang="en-US" smtClean="0"/>
              <a:t>03/02/16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omedie-francaise.fr/histoire-et-patrimoine.php?id=525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Molière, </a:t>
            </a:r>
            <a:r>
              <a:rPr lang="fr-FR" i="1" dirty="0" smtClean="0"/>
              <a:t>Le Tartuffe</a:t>
            </a:r>
            <a:r>
              <a:rPr lang="fr-FR" dirty="0" smtClean="0"/>
              <a:t>, 1669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Defining France, week 13</a:t>
            </a:r>
          </a:p>
        </p:txBody>
      </p:sp>
    </p:spTree>
    <p:extLst>
      <p:ext uri="{BB962C8B-B14F-4D97-AF65-F5344CB8AC3E}">
        <p14:creationId xmlns:p14="http://schemas.microsoft.com/office/powerpoint/2010/main" val="1796314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i="1" dirty="0" smtClean="0"/>
              <a:t>Le Tartuffe</a:t>
            </a:r>
            <a:r>
              <a:rPr lang="fr-FR" dirty="0"/>
              <a:t> </a:t>
            </a:r>
            <a:r>
              <a:rPr lang="fr-FR" dirty="0" smtClean="0"/>
              <a:t>and </a:t>
            </a:r>
            <a:r>
              <a:rPr lang="fr-FR" dirty="0" err="1" smtClean="0"/>
              <a:t>censorship</a:t>
            </a:r>
            <a:r>
              <a:rPr lang="fr-FR" dirty="0" smtClean="0"/>
              <a:t> 1664-1669</a:t>
            </a:r>
            <a:endParaRPr lang="fr-FR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1664 </a:t>
            </a:r>
            <a:r>
              <a:rPr lang="fr-FR" i="1" dirty="0" smtClean="0"/>
              <a:t>Tartuffe ou l’Hypocrite</a:t>
            </a:r>
            <a:endParaRPr lang="fr-FR" dirty="0" smtClean="0"/>
          </a:p>
          <a:p>
            <a:r>
              <a:rPr lang="fr-FR" dirty="0" smtClean="0"/>
              <a:t>1667 </a:t>
            </a:r>
            <a:r>
              <a:rPr lang="fr-FR" i="1" dirty="0" smtClean="0"/>
              <a:t>L’Imposteur</a:t>
            </a:r>
          </a:p>
          <a:p>
            <a:r>
              <a:rPr lang="fr-FR" dirty="0" smtClean="0"/>
              <a:t>1664, </a:t>
            </a:r>
            <a:r>
              <a:rPr lang="fr-FR" i="1" dirty="0" smtClean="0"/>
              <a:t>La Gazette, </a:t>
            </a:r>
            <a:r>
              <a:rPr lang="fr-FR" dirty="0"/>
              <a:t>‘Sa Majesté, pleinement éclairée de toutes choses, jugea [la pièce] absolument injurieuse à la religion et capable de produire de très dangereux effets</a:t>
            </a:r>
            <a:r>
              <a:rPr lang="en-GB" dirty="0"/>
              <a:t>.’ </a:t>
            </a:r>
            <a:endParaRPr lang="en-GB" dirty="0" smtClean="0"/>
          </a:p>
          <a:p>
            <a:pPr lvl="1"/>
            <a:r>
              <a:rPr lang="en-GB" dirty="0" smtClean="0"/>
              <a:t>Cited in Georges Forestier, ‘Notice’, in Molière, </a:t>
            </a:r>
            <a:r>
              <a:rPr lang="en-GB" dirty="0" err="1" smtClean="0"/>
              <a:t>Œuvres</a:t>
            </a:r>
            <a:r>
              <a:rPr lang="en-GB" dirty="0" smtClean="0"/>
              <a:t> </a:t>
            </a:r>
            <a:r>
              <a:rPr lang="en-GB" dirty="0" err="1" smtClean="0"/>
              <a:t>complètes</a:t>
            </a:r>
            <a:r>
              <a:rPr lang="en-GB" dirty="0" smtClean="0"/>
              <a:t>, II (Paris: Gallimard, 2010), p. 1359.</a:t>
            </a:r>
          </a:p>
          <a:p>
            <a:r>
              <a:rPr lang="en-GB" dirty="0" smtClean="0"/>
              <a:t>Censorship – King vs. Church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6428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Circumventing Censorship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Salons</a:t>
            </a:r>
          </a:p>
          <a:p>
            <a:r>
              <a:rPr lang="en-GB" dirty="0" smtClean="0"/>
              <a:t>Circulated copies</a:t>
            </a:r>
          </a:p>
          <a:p>
            <a:r>
              <a:rPr lang="en-GB" dirty="0" smtClean="0"/>
              <a:t>Private performances</a:t>
            </a:r>
          </a:p>
          <a:p>
            <a:pPr lvl="1"/>
            <a:r>
              <a:rPr lang="en-GB" dirty="0" smtClean="0"/>
              <a:t>King’s brother</a:t>
            </a:r>
          </a:p>
          <a:p>
            <a:pPr lvl="1"/>
            <a:r>
              <a:rPr lang="en-GB" dirty="0" smtClean="0"/>
              <a:t>Prince de Condé</a:t>
            </a:r>
          </a:p>
          <a:p>
            <a:r>
              <a:rPr lang="en-GB" dirty="0" smtClean="0"/>
              <a:t>Private vs. Public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10917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Reworking</a:t>
            </a:r>
            <a:r>
              <a:rPr lang="fr-FR" dirty="0" smtClean="0"/>
              <a:t> </a:t>
            </a:r>
            <a:r>
              <a:rPr lang="fr-FR" i="1" dirty="0" smtClean="0"/>
              <a:t>Le Tartuffe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1665-1666</a:t>
            </a:r>
          </a:p>
          <a:p>
            <a:r>
              <a:rPr lang="en-GB" dirty="0" smtClean="0"/>
              <a:t>5 acts</a:t>
            </a:r>
          </a:p>
          <a:p>
            <a:r>
              <a:rPr lang="en-GB" i="1" dirty="0" err="1" smtClean="0"/>
              <a:t>L’Imposteur</a:t>
            </a:r>
            <a:endParaRPr lang="en-GB" i="1" dirty="0" smtClean="0"/>
          </a:p>
          <a:p>
            <a:r>
              <a:rPr lang="en-GB" dirty="0" smtClean="0"/>
              <a:t>Tartuffe renamed </a:t>
            </a:r>
            <a:r>
              <a:rPr lang="en-GB" dirty="0" err="1" smtClean="0"/>
              <a:t>Panulphe</a:t>
            </a:r>
            <a:endParaRPr lang="en-GB" dirty="0" smtClean="0"/>
          </a:p>
          <a:p>
            <a:r>
              <a:rPr lang="en-GB" dirty="0" smtClean="0"/>
              <a:t>Introduction of </a:t>
            </a:r>
            <a:r>
              <a:rPr lang="en-GB" dirty="0" err="1" smtClean="0"/>
              <a:t>Mariane</a:t>
            </a:r>
            <a:r>
              <a:rPr lang="en-GB" dirty="0" smtClean="0"/>
              <a:t> and </a:t>
            </a:r>
            <a:r>
              <a:rPr lang="en-GB" dirty="0" err="1" smtClean="0"/>
              <a:t>Valère</a:t>
            </a:r>
            <a:r>
              <a:rPr lang="en-GB" dirty="0" smtClean="0"/>
              <a:t> love intrigue</a:t>
            </a:r>
          </a:p>
          <a:p>
            <a:r>
              <a:rPr lang="en-GB" dirty="0" smtClean="0"/>
              <a:t>Still censored – threat of excommunication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7363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1669 – The Definitive </a:t>
            </a:r>
            <a:r>
              <a:rPr lang="en-US" i="1" dirty="0" smtClean="0"/>
              <a:t>Tartuffe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Forestier’s</a:t>
            </a:r>
            <a:r>
              <a:rPr lang="fr-FR" dirty="0" smtClean="0"/>
              <a:t> Notice – </a:t>
            </a:r>
            <a:r>
              <a:rPr lang="fr-FR" dirty="0" err="1" smtClean="0"/>
              <a:t>Orgon’s</a:t>
            </a:r>
            <a:r>
              <a:rPr lang="fr-FR" dirty="0" smtClean="0"/>
              <a:t> </a:t>
            </a:r>
            <a:r>
              <a:rPr lang="fr-FR" dirty="0" err="1" smtClean="0"/>
              <a:t>loss</a:t>
            </a:r>
            <a:r>
              <a:rPr lang="fr-FR" dirty="0" smtClean="0"/>
              <a:t> </a:t>
            </a:r>
            <a:r>
              <a:rPr lang="fr-FR" dirty="0" err="1" smtClean="0"/>
              <a:t>added</a:t>
            </a:r>
            <a:endParaRPr lang="fr-FR" dirty="0" smtClean="0"/>
          </a:p>
          <a:p>
            <a:r>
              <a:rPr lang="fr-FR" dirty="0" smtClean="0"/>
              <a:t>Tartuffe </a:t>
            </a:r>
            <a:r>
              <a:rPr lang="fr-FR" dirty="0" err="1" smtClean="0"/>
              <a:t>is</a:t>
            </a:r>
            <a:r>
              <a:rPr lang="fr-FR" dirty="0" smtClean="0"/>
              <a:t> no longer chaste</a:t>
            </a:r>
          </a:p>
          <a:p>
            <a:r>
              <a:rPr lang="fr-FR" dirty="0" smtClean="0"/>
              <a:t>Fusion of </a:t>
            </a:r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previous</a:t>
            </a:r>
            <a:r>
              <a:rPr lang="fr-FR" dirty="0" smtClean="0"/>
              <a:t> versions – dévot and the man of the world</a:t>
            </a:r>
          </a:p>
          <a:p>
            <a:r>
              <a:rPr lang="en-GB" dirty="0" smtClean="0"/>
              <a:t>Forestier ‘</a:t>
            </a:r>
            <a:r>
              <a:rPr lang="fr-FR" dirty="0" smtClean="0"/>
              <a:t>le </a:t>
            </a:r>
            <a:r>
              <a:rPr lang="fr-FR" dirty="0"/>
              <a:t>premier </a:t>
            </a:r>
            <a:r>
              <a:rPr lang="fr-FR" i="1" dirty="0"/>
              <a:t>Tartuffe</a:t>
            </a:r>
            <a:r>
              <a:rPr lang="fr-FR" dirty="0"/>
              <a:t> devait être beaucoup moins « politique » que </a:t>
            </a:r>
            <a:r>
              <a:rPr lang="fr-FR" i="1" dirty="0"/>
              <a:t>Le Tartuffe</a:t>
            </a:r>
            <a:r>
              <a:rPr lang="fr-FR" dirty="0"/>
              <a:t> de 1669, du fait de l’absence du dernier acte avec ses allusions à la Fronde et son apothéose royale.’ </a:t>
            </a:r>
            <a:r>
              <a:rPr lang="en-GB" dirty="0" smtClean="0"/>
              <a:t>p. 1365 </a:t>
            </a:r>
            <a:endParaRPr lang="en-GB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0945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Characters</a:t>
            </a:r>
            <a:endParaRPr lang="fr-FR" dirty="0"/>
          </a:p>
        </p:txBody>
      </p:sp>
      <p:grpSp>
        <p:nvGrpSpPr>
          <p:cNvPr id="4" name="Group 3"/>
          <p:cNvGrpSpPr/>
          <p:nvPr/>
        </p:nvGrpSpPr>
        <p:grpSpPr>
          <a:xfrm>
            <a:off x="452512" y="3092785"/>
            <a:ext cx="4863351" cy="2847144"/>
            <a:chOff x="119529" y="1417638"/>
            <a:chExt cx="4863351" cy="2847144"/>
          </a:xfrm>
        </p:grpSpPr>
        <p:sp>
          <p:nvSpPr>
            <p:cNvPr id="5" name="TextBox 4"/>
            <p:cNvSpPr txBox="1"/>
            <p:nvPr/>
          </p:nvSpPr>
          <p:spPr>
            <a:xfrm>
              <a:off x="2315882" y="2046941"/>
              <a:ext cx="8217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Orgon</a:t>
              </a:r>
              <a:endParaRPr lang="fr-FR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680880" y="1417638"/>
              <a:ext cx="21365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Madame Pernelle</a:t>
              </a:r>
              <a:endParaRPr lang="fr-FR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367117" y="2678667"/>
              <a:ext cx="94876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/>
                <a:t>Damis</a:t>
              </a:r>
              <a:endParaRPr lang="fr-FR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39147" y="2678667"/>
              <a:ext cx="10682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/>
                <a:t>Mariane</a:t>
              </a:r>
              <a:endParaRPr lang="fr-FR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436470" y="2046941"/>
              <a:ext cx="12251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/>
                <a:t>Elmire</a:t>
              </a:r>
              <a:endParaRPr lang="fr-FR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62292" y="2697805"/>
              <a:ext cx="11205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Valère</a:t>
              </a:r>
              <a:endParaRPr lang="fr-FR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9529" y="2046941"/>
              <a:ext cx="10608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Cléante</a:t>
              </a:r>
              <a:endParaRPr lang="fr-FR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458880" y="3895450"/>
              <a:ext cx="13148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Tartuffe</a:t>
              </a:r>
              <a:endParaRPr lang="fr-FR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7200" y="3895450"/>
              <a:ext cx="9114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Dorine</a:t>
              </a:r>
              <a:endParaRPr lang="fr-FR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80880" y="3895450"/>
              <a:ext cx="1270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/>
                <a:t>Flipote</a:t>
              </a:r>
              <a:endParaRPr lang="fr-FR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21437" y="2076823"/>
              <a:ext cx="91888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femme</a:t>
              </a:r>
              <a:endParaRPr lang="fr-FR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 flipH="1">
              <a:off x="2713317" y="1760076"/>
              <a:ext cx="1" cy="38847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140322" y="2378640"/>
              <a:ext cx="0" cy="25997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1671914" y="2638611"/>
              <a:ext cx="2" cy="185275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1680880" y="2638611"/>
              <a:ext cx="965201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3077883" y="2276430"/>
              <a:ext cx="36979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963703" y="2261489"/>
              <a:ext cx="276414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1958040" y="2276430"/>
              <a:ext cx="376520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2646081" y="2638611"/>
              <a:ext cx="0" cy="185276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1961033" y="1945350"/>
              <a:ext cx="2689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m</a:t>
              </a:r>
              <a:endParaRPr lang="fr-FR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107765" y="1966862"/>
              <a:ext cx="2689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smtClean="0"/>
                <a:t>m</a:t>
              </a:r>
              <a:endParaRPr lang="fr-FR" dirty="0"/>
            </a:p>
          </p:txBody>
        </p:sp>
        <p:cxnSp>
          <p:nvCxnSpPr>
            <p:cNvPr id="26" name="Straight Connector 25"/>
            <p:cNvCxnSpPr>
              <a:stCxn id="10" idx="1"/>
            </p:cNvCxnSpPr>
            <p:nvPr/>
          </p:nvCxnSpPr>
          <p:spPr>
            <a:xfrm flipH="1">
              <a:off x="3361765" y="2882471"/>
              <a:ext cx="500527" cy="16121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2126585" y="2098842"/>
            <a:ext cx="18394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Household</a:t>
            </a:r>
            <a:endParaRPr lang="en-GB" sz="24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6810880" y="2098842"/>
            <a:ext cx="11032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State</a:t>
            </a:r>
            <a:endParaRPr lang="en-GB" sz="2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5315863" y="2941053"/>
            <a:ext cx="1537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Monsieur Loyal</a:t>
            </a:r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>
            <a:off x="7062040" y="2974110"/>
            <a:ext cx="1216526" cy="377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L’Exempt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7059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Act</a:t>
            </a:r>
            <a:r>
              <a:rPr lang="fr-FR" dirty="0" smtClean="0"/>
              <a:t> I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Exposition in I, 1</a:t>
            </a:r>
          </a:p>
          <a:p>
            <a:r>
              <a:rPr lang="en-GB" dirty="0"/>
              <a:t>‘</a:t>
            </a:r>
            <a:r>
              <a:rPr lang="en-GB" dirty="0" err="1"/>
              <a:t>Allons</a:t>
            </a:r>
            <a:r>
              <a:rPr lang="en-GB" dirty="0"/>
              <a:t>, </a:t>
            </a:r>
            <a:r>
              <a:rPr lang="en-GB" dirty="0" err="1"/>
              <a:t>Flipote</a:t>
            </a:r>
            <a:r>
              <a:rPr lang="en-GB" dirty="0"/>
              <a:t>, </a:t>
            </a:r>
            <a:r>
              <a:rPr lang="en-GB" dirty="0" err="1" smtClean="0"/>
              <a:t>allons</a:t>
            </a:r>
            <a:r>
              <a:rPr lang="en-GB" dirty="0" smtClean="0"/>
              <a:t>’</a:t>
            </a:r>
          </a:p>
          <a:p>
            <a:r>
              <a:rPr lang="en-GB" dirty="0"/>
              <a:t>‘</a:t>
            </a:r>
            <a:r>
              <a:rPr lang="en-GB" dirty="0" err="1"/>
              <a:t>Mais</a:t>
            </a:r>
            <a:r>
              <a:rPr lang="en-GB" dirty="0"/>
              <a:t>…’, ‘Je </a:t>
            </a:r>
            <a:r>
              <a:rPr lang="en-GB" dirty="0" err="1"/>
              <a:t>crois</a:t>
            </a:r>
            <a:r>
              <a:rPr lang="en-GB" dirty="0"/>
              <a:t>…’, ‘</a:t>
            </a:r>
            <a:r>
              <a:rPr lang="en-GB" dirty="0" err="1"/>
              <a:t>Mais</a:t>
            </a:r>
            <a:r>
              <a:rPr lang="en-GB" dirty="0"/>
              <a:t>, ma </a:t>
            </a:r>
            <a:r>
              <a:rPr lang="en-GB" dirty="0" err="1"/>
              <a:t>mère</a:t>
            </a:r>
            <a:r>
              <a:rPr lang="en-GB" dirty="0"/>
              <a:t>’ </a:t>
            </a:r>
            <a:endParaRPr lang="en-GB" dirty="0" smtClean="0"/>
          </a:p>
          <a:p>
            <a:r>
              <a:rPr lang="en-GB" cap="small" dirty="0" smtClean="0"/>
              <a:t>‘</a:t>
            </a:r>
            <a:r>
              <a:rPr lang="en-GB" cap="small" dirty="0" err="1" smtClean="0"/>
              <a:t>Damis</a:t>
            </a:r>
            <a:r>
              <a:rPr lang="en-GB" cap="small" dirty="0"/>
              <a:t>: </a:t>
            </a:r>
            <a:r>
              <a:rPr lang="en-GB" dirty="0" err="1"/>
              <a:t>Votre</a:t>
            </a:r>
            <a:r>
              <a:rPr lang="en-GB" dirty="0"/>
              <a:t> Tartuffe est </a:t>
            </a:r>
            <a:r>
              <a:rPr lang="en-GB" dirty="0" err="1"/>
              <a:t>bienheureux</a:t>
            </a:r>
            <a:r>
              <a:rPr lang="en-GB" dirty="0"/>
              <a:t> sans </a:t>
            </a:r>
            <a:r>
              <a:rPr lang="en-GB" dirty="0" err="1"/>
              <a:t>doute</a:t>
            </a:r>
            <a:r>
              <a:rPr lang="en-GB" dirty="0" smtClean="0"/>
              <a:t>…</a:t>
            </a:r>
            <a:r>
              <a:rPr lang="en-GB" cap="small" dirty="0" smtClean="0"/>
              <a:t>Madame </a:t>
            </a:r>
            <a:r>
              <a:rPr lang="en-GB" cap="small" dirty="0" err="1"/>
              <a:t>Pernelle</a:t>
            </a:r>
            <a:r>
              <a:rPr lang="en-GB" cap="small" dirty="0"/>
              <a:t>: </a:t>
            </a:r>
            <a:r>
              <a:rPr lang="en-GB" dirty="0" err="1"/>
              <a:t>C’est</a:t>
            </a:r>
            <a:r>
              <a:rPr lang="en-GB" dirty="0"/>
              <a:t> un </a:t>
            </a:r>
            <a:r>
              <a:rPr lang="en-GB" dirty="0" err="1"/>
              <a:t>homme</a:t>
            </a:r>
            <a:r>
              <a:rPr lang="en-GB" dirty="0"/>
              <a:t> de </a:t>
            </a:r>
            <a:r>
              <a:rPr lang="en-GB" dirty="0" err="1"/>
              <a:t>bien</a:t>
            </a:r>
            <a:r>
              <a:rPr lang="en-GB" dirty="0"/>
              <a:t>, </a:t>
            </a:r>
            <a:r>
              <a:rPr lang="en-GB" dirty="0" err="1"/>
              <a:t>qu’il</a:t>
            </a:r>
            <a:r>
              <a:rPr lang="en-GB" dirty="0"/>
              <a:t> </a:t>
            </a:r>
            <a:r>
              <a:rPr lang="en-GB" dirty="0" err="1"/>
              <a:t>faut</a:t>
            </a:r>
            <a:r>
              <a:rPr lang="en-GB" dirty="0"/>
              <a:t> que </a:t>
            </a:r>
            <a:r>
              <a:rPr lang="en-GB" dirty="0" err="1"/>
              <a:t>l’on</a:t>
            </a:r>
            <a:r>
              <a:rPr lang="en-GB" dirty="0"/>
              <a:t> </a:t>
            </a:r>
            <a:r>
              <a:rPr lang="en-GB" dirty="0" err="1"/>
              <a:t>écoute</a:t>
            </a:r>
            <a:r>
              <a:rPr lang="en-GB" dirty="0" smtClean="0"/>
              <a:t>;’</a:t>
            </a:r>
          </a:p>
          <a:p>
            <a:endParaRPr lang="en-GB" dirty="0" smtClean="0"/>
          </a:p>
          <a:p>
            <a:endParaRPr lang="en-GB" dirty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68145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Act</a:t>
            </a:r>
            <a:r>
              <a:rPr lang="fr-FR" dirty="0" smtClean="0"/>
              <a:t> I, 1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fr-FR" dirty="0" err="1" smtClean="0"/>
              <a:t>Tartuffistes</a:t>
            </a:r>
            <a:r>
              <a:rPr lang="fr-FR" dirty="0" smtClean="0"/>
              <a:t> and anti-</a:t>
            </a:r>
            <a:r>
              <a:rPr lang="fr-FR" dirty="0" err="1" smtClean="0"/>
              <a:t>Tartuffistes</a:t>
            </a:r>
            <a:endParaRPr lang="fr-FR" dirty="0" smtClean="0"/>
          </a:p>
          <a:p>
            <a:r>
              <a:rPr lang="en-GB" dirty="0"/>
              <a:t>‘Quoi? Je </a:t>
            </a:r>
            <a:r>
              <a:rPr lang="en-GB" dirty="0" err="1"/>
              <a:t>souffrai</a:t>
            </a:r>
            <a:r>
              <a:rPr lang="en-GB" dirty="0"/>
              <a:t>, </a:t>
            </a:r>
            <a:r>
              <a:rPr lang="en-GB" dirty="0" err="1"/>
              <a:t>moi</a:t>
            </a:r>
            <a:r>
              <a:rPr lang="en-GB" dirty="0"/>
              <a:t>, </a:t>
            </a:r>
            <a:r>
              <a:rPr lang="en-GB" dirty="0" err="1"/>
              <a:t>qu’un</a:t>
            </a:r>
            <a:r>
              <a:rPr lang="en-GB" dirty="0"/>
              <a:t> </a:t>
            </a:r>
            <a:r>
              <a:rPr lang="en-GB" dirty="0" err="1"/>
              <a:t>cagot</a:t>
            </a:r>
            <a:r>
              <a:rPr lang="en-GB" dirty="0"/>
              <a:t> de critique | Vienne usurper </a:t>
            </a:r>
            <a:r>
              <a:rPr lang="en-GB" dirty="0" err="1"/>
              <a:t>céans</a:t>
            </a:r>
            <a:r>
              <a:rPr lang="en-GB" dirty="0"/>
              <a:t> un </a:t>
            </a:r>
            <a:r>
              <a:rPr lang="en-GB" dirty="0" err="1"/>
              <a:t>pouvoir</a:t>
            </a:r>
            <a:r>
              <a:rPr lang="en-GB" dirty="0"/>
              <a:t> </a:t>
            </a:r>
            <a:r>
              <a:rPr lang="en-GB" dirty="0" err="1"/>
              <a:t>tyrannique</a:t>
            </a:r>
            <a:r>
              <a:rPr lang="en-GB" dirty="0"/>
              <a:t>.</a:t>
            </a:r>
            <a:r>
              <a:rPr lang="en-GB" dirty="0" smtClean="0"/>
              <a:t>’</a:t>
            </a:r>
          </a:p>
          <a:p>
            <a:r>
              <a:rPr lang="en-GB" dirty="0"/>
              <a:t>‘Il </a:t>
            </a:r>
            <a:r>
              <a:rPr lang="en-GB" dirty="0" err="1" smtClean="0"/>
              <a:t>passe</a:t>
            </a:r>
            <a:r>
              <a:rPr lang="en-GB" dirty="0" smtClean="0"/>
              <a:t> </a:t>
            </a:r>
            <a:r>
              <a:rPr lang="en-GB" dirty="0"/>
              <a:t>pour un saint </a:t>
            </a:r>
            <a:r>
              <a:rPr lang="en-GB" dirty="0" err="1"/>
              <a:t>dans</a:t>
            </a:r>
            <a:r>
              <a:rPr lang="en-GB" dirty="0"/>
              <a:t> </a:t>
            </a:r>
            <a:r>
              <a:rPr lang="en-GB" dirty="0" err="1"/>
              <a:t>votre</a:t>
            </a:r>
            <a:r>
              <a:rPr lang="en-GB" dirty="0"/>
              <a:t> fantasies: | Tout son fait, </a:t>
            </a:r>
            <a:r>
              <a:rPr lang="en-GB" dirty="0" err="1"/>
              <a:t>croyez-moi</a:t>
            </a:r>
            <a:r>
              <a:rPr lang="en-GB" dirty="0"/>
              <a:t>, </a:t>
            </a:r>
            <a:r>
              <a:rPr lang="en-GB" dirty="0" err="1"/>
              <a:t>n’est</a:t>
            </a:r>
            <a:r>
              <a:rPr lang="en-GB" dirty="0"/>
              <a:t> </a:t>
            </a:r>
            <a:r>
              <a:rPr lang="en-GB" dirty="0" err="1"/>
              <a:t>qu’hypocrasie</a:t>
            </a:r>
            <a:r>
              <a:rPr lang="en-GB" dirty="0"/>
              <a:t>.’ </a:t>
            </a:r>
            <a:endParaRPr lang="en-GB" dirty="0" smtClean="0"/>
          </a:p>
          <a:p>
            <a:r>
              <a:rPr lang="en-GB" dirty="0"/>
              <a:t>‘Et </a:t>
            </a:r>
            <a:r>
              <a:rPr lang="en-GB" dirty="0" err="1"/>
              <a:t>l’intérêt</a:t>
            </a:r>
            <a:r>
              <a:rPr lang="en-GB" dirty="0"/>
              <a:t> du </a:t>
            </a:r>
            <a:r>
              <a:rPr lang="en-GB" dirty="0" err="1"/>
              <a:t>Ciel</a:t>
            </a:r>
            <a:r>
              <a:rPr lang="en-GB" dirty="0"/>
              <a:t> est tout </a:t>
            </a:r>
            <a:r>
              <a:rPr lang="en-GB" dirty="0" err="1"/>
              <a:t>ce</a:t>
            </a:r>
            <a:r>
              <a:rPr lang="en-GB" dirty="0"/>
              <a:t> qui le </a:t>
            </a:r>
            <a:r>
              <a:rPr lang="en-GB" dirty="0" err="1"/>
              <a:t>pousse</a:t>
            </a:r>
            <a:r>
              <a:rPr lang="en-GB" dirty="0"/>
              <a:t>.’ </a:t>
            </a:r>
            <a:endParaRPr lang="en-GB" dirty="0" smtClean="0"/>
          </a:p>
          <a:p>
            <a:r>
              <a:rPr lang="en-GB" dirty="0" smtClean="0"/>
              <a:t>‘Et </a:t>
            </a:r>
            <a:r>
              <a:rPr lang="en-GB" dirty="0"/>
              <a:t>la </a:t>
            </a:r>
            <a:r>
              <a:rPr lang="en-GB" dirty="0" err="1"/>
              <a:t>sévérité</a:t>
            </a:r>
            <a:r>
              <a:rPr lang="en-GB" dirty="0"/>
              <a:t> de </a:t>
            </a:r>
            <a:r>
              <a:rPr lang="en-GB" dirty="0" err="1"/>
              <a:t>ces</a:t>
            </a:r>
            <a:r>
              <a:rPr lang="en-GB" dirty="0"/>
              <a:t> femmes de </a:t>
            </a:r>
            <a:r>
              <a:rPr lang="en-GB" dirty="0" err="1"/>
              <a:t>bien</a:t>
            </a:r>
            <a:r>
              <a:rPr lang="en-GB" dirty="0"/>
              <a:t> </a:t>
            </a:r>
            <a:r>
              <a:rPr lang="en-GB" dirty="0" smtClean="0"/>
              <a:t>| Censure </a:t>
            </a:r>
            <a:r>
              <a:rPr lang="en-GB" dirty="0" err="1"/>
              <a:t>toute</a:t>
            </a:r>
            <a:r>
              <a:rPr lang="en-GB" dirty="0"/>
              <a:t> chose, et ne </a:t>
            </a:r>
            <a:r>
              <a:rPr lang="en-GB" dirty="0" err="1"/>
              <a:t>pardonne</a:t>
            </a:r>
            <a:r>
              <a:rPr lang="en-GB" dirty="0"/>
              <a:t> </a:t>
            </a:r>
            <a:r>
              <a:rPr lang="en-GB" dirty="0" err="1"/>
              <a:t>rien</a:t>
            </a:r>
            <a:r>
              <a:rPr lang="en-GB" dirty="0" smtClean="0"/>
              <a:t>;|</a:t>
            </a:r>
            <a:r>
              <a:rPr lang="en-GB" dirty="0" err="1" smtClean="0"/>
              <a:t>Hautement</a:t>
            </a:r>
            <a:r>
              <a:rPr lang="en-GB" dirty="0" smtClean="0"/>
              <a:t> </a:t>
            </a:r>
            <a:r>
              <a:rPr lang="en-GB" dirty="0"/>
              <a:t>d’un </a:t>
            </a:r>
            <a:r>
              <a:rPr lang="en-GB" dirty="0" err="1"/>
              <a:t>chacun</a:t>
            </a:r>
            <a:r>
              <a:rPr lang="en-GB" dirty="0"/>
              <a:t> </a:t>
            </a:r>
            <a:r>
              <a:rPr lang="en-GB" dirty="0" err="1"/>
              <a:t>elles</a:t>
            </a:r>
            <a:r>
              <a:rPr lang="en-GB" dirty="0"/>
              <a:t> </a:t>
            </a:r>
            <a:r>
              <a:rPr lang="en-GB" dirty="0" err="1"/>
              <a:t>blâment</a:t>
            </a:r>
            <a:r>
              <a:rPr lang="en-GB" dirty="0"/>
              <a:t> la </a:t>
            </a:r>
            <a:r>
              <a:rPr lang="en-GB" dirty="0" smtClean="0"/>
              <a:t>vie |Non </a:t>
            </a:r>
            <a:r>
              <a:rPr lang="en-GB" dirty="0"/>
              <a:t>point par </a:t>
            </a:r>
            <a:r>
              <a:rPr lang="en-GB" dirty="0" err="1"/>
              <a:t>charité</a:t>
            </a:r>
            <a:r>
              <a:rPr lang="en-GB" dirty="0"/>
              <a:t>, </a:t>
            </a:r>
            <a:r>
              <a:rPr lang="en-GB" dirty="0" err="1"/>
              <a:t>mais</a:t>
            </a:r>
            <a:r>
              <a:rPr lang="en-GB" dirty="0"/>
              <a:t> par un trait </a:t>
            </a:r>
            <a:r>
              <a:rPr lang="en-GB" dirty="0" err="1"/>
              <a:t>d’envie</a:t>
            </a:r>
            <a:r>
              <a:rPr lang="en-GB" dirty="0"/>
              <a:t>,</a:t>
            </a:r>
            <a:r>
              <a:rPr lang="en-GB" dirty="0" smtClean="0"/>
              <a:t>’</a:t>
            </a:r>
          </a:p>
          <a:p>
            <a:r>
              <a:rPr lang="en-GB" dirty="0"/>
              <a:t>‘Le </a:t>
            </a:r>
            <a:r>
              <a:rPr lang="en-GB" dirty="0" err="1"/>
              <a:t>traitre</a:t>
            </a:r>
            <a:r>
              <a:rPr lang="en-GB" dirty="0"/>
              <a:t>’ </a:t>
            </a:r>
            <a:endParaRPr lang="en-GB" dirty="0" smtClean="0"/>
          </a:p>
          <a:p>
            <a:r>
              <a:rPr lang="en-GB" dirty="0"/>
              <a:t>‘</a:t>
            </a:r>
            <a:r>
              <a:rPr lang="en-GB" dirty="0" err="1"/>
              <a:t>mère</a:t>
            </a:r>
            <a:r>
              <a:rPr lang="en-GB" dirty="0"/>
              <a:t>, </a:t>
            </a:r>
            <a:r>
              <a:rPr lang="en-GB" dirty="0" err="1"/>
              <a:t>fils</a:t>
            </a:r>
            <a:r>
              <a:rPr lang="en-GB" dirty="0"/>
              <a:t>, </a:t>
            </a:r>
            <a:r>
              <a:rPr lang="en-GB" dirty="0" err="1"/>
              <a:t>fille</a:t>
            </a:r>
            <a:r>
              <a:rPr lang="en-GB" dirty="0"/>
              <a:t> et femme’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87933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Act</a:t>
            </a:r>
            <a:r>
              <a:rPr lang="fr-FR" dirty="0" smtClean="0"/>
              <a:t> I, 4 and 5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‘Et Tartuffe?’ </a:t>
            </a:r>
            <a:r>
              <a:rPr lang="en-GB" dirty="0" smtClean="0"/>
              <a:t>‘</a:t>
            </a:r>
            <a:r>
              <a:rPr lang="en-GB" dirty="0"/>
              <a:t>Le </a:t>
            </a:r>
            <a:r>
              <a:rPr lang="en-GB" dirty="0" err="1"/>
              <a:t>pauvre</a:t>
            </a:r>
            <a:r>
              <a:rPr lang="en-GB" dirty="0"/>
              <a:t> </a:t>
            </a:r>
            <a:r>
              <a:rPr lang="en-GB" dirty="0" err="1"/>
              <a:t>homme</a:t>
            </a:r>
            <a:r>
              <a:rPr lang="en-GB" dirty="0"/>
              <a:t>!’ </a:t>
            </a:r>
            <a:endParaRPr lang="en-GB" dirty="0" smtClean="0"/>
          </a:p>
          <a:p>
            <a:r>
              <a:rPr lang="en-GB" dirty="0"/>
              <a:t>‘</a:t>
            </a:r>
            <a:r>
              <a:rPr lang="en-GB" dirty="0" err="1"/>
              <a:t>Gros</a:t>
            </a:r>
            <a:r>
              <a:rPr lang="en-GB" dirty="0"/>
              <a:t> et </a:t>
            </a:r>
            <a:r>
              <a:rPr lang="en-GB" dirty="0" err="1"/>
              <a:t>gras</a:t>
            </a:r>
            <a:r>
              <a:rPr lang="en-GB" dirty="0"/>
              <a:t>, le </a:t>
            </a:r>
            <a:r>
              <a:rPr lang="en-GB" dirty="0" err="1"/>
              <a:t>teint</a:t>
            </a:r>
            <a:r>
              <a:rPr lang="en-GB" dirty="0"/>
              <a:t> </a:t>
            </a:r>
            <a:r>
              <a:rPr lang="en-GB" dirty="0" err="1"/>
              <a:t>frais</a:t>
            </a:r>
            <a:r>
              <a:rPr lang="en-GB" dirty="0"/>
              <a:t>, et la bouche </a:t>
            </a:r>
            <a:r>
              <a:rPr lang="en-GB" dirty="0" err="1"/>
              <a:t>vermeille</a:t>
            </a:r>
            <a:r>
              <a:rPr lang="en-GB" dirty="0"/>
              <a:t>,’ </a:t>
            </a:r>
            <a:endParaRPr lang="en-GB" dirty="0" smtClean="0"/>
          </a:p>
          <a:p>
            <a:r>
              <a:rPr lang="en-GB" dirty="0"/>
              <a:t>‘Et fort devotement </a:t>
            </a:r>
            <a:r>
              <a:rPr lang="en-GB" dirty="0" err="1"/>
              <a:t>il</a:t>
            </a:r>
            <a:r>
              <a:rPr lang="en-GB" dirty="0"/>
              <a:t> </a:t>
            </a:r>
            <a:r>
              <a:rPr lang="en-GB" dirty="0" err="1" smtClean="0"/>
              <a:t>mangea</a:t>
            </a:r>
            <a:r>
              <a:rPr lang="en-GB" dirty="0" smtClean="0"/>
              <a:t> </a:t>
            </a:r>
            <a:r>
              <a:rPr lang="en-GB" dirty="0" err="1"/>
              <a:t>deux</a:t>
            </a:r>
            <a:r>
              <a:rPr lang="en-GB" dirty="0"/>
              <a:t> </a:t>
            </a:r>
            <a:r>
              <a:rPr lang="en-GB" dirty="0" err="1"/>
              <a:t>perdrix</a:t>
            </a:r>
            <a:r>
              <a:rPr lang="en-GB" dirty="0"/>
              <a:t>, | Avec </a:t>
            </a:r>
            <a:r>
              <a:rPr lang="en-GB" dirty="0" err="1"/>
              <a:t>une</a:t>
            </a:r>
            <a:r>
              <a:rPr lang="en-GB" dirty="0"/>
              <a:t> </a:t>
            </a:r>
            <a:r>
              <a:rPr lang="en-GB" dirty="0" err="1"/>
              <a:t>moitié</a:t>
            </a:r>
            <a:r>
              <a:rPr lang="en-GB" dirty="0"/>
              <a:t> de gigot </a:t>
            </a:r>
            <a:r>
              <a:rPr lang="en-GB" dirty="0" smtClean="0"/>
              <a:t>en </a:t>
            </a:r>
            <a:r>
              <a:rPr lang="en-GB" dirty="0" err="1"/>
              <a:t>hachis</a:t>
            </a:r>
            <a:r>
              <a:rPr lang="en-GB" dirty="0"/>
              <a:t>.’ </a:t>
            </a:r>
            <a:endParaRPr lang="en-GB" dirty="0" smtClean="0"/>
          </a:p>
          <a:p>
            <a:r>
              <a:rPr lang="en-GB" dirty="0" smtClean="0"/>
              <a:t>I, 5 – </a:t>
            </a:r>
            <a:r>
              <a:rPr lang="en-GB" dirty="0" err="1" smtClean="0"/>
              <a:t>Orgon</a:t>
            </a:r>
            <a:r>
              <a:rPr lang="en-GB" dirty="0" smtClean="0"/>
              <a:t> </a:t>
            </a:r>
            <a:r>
              <a:rPr lang="en-GB" dirty="0" err="1" smtClean="0"/>
              <a:t>vs</a:t>
            </a:r>
            <a:r>
              <a:rPr lang="en-GB" dirty="0" smtClean="0"/>
              <a:t> </a:t>
            </a:r>
            <a:r>
              <a:rPr lang="en-GB" dirty="0" err="1" smtClean="0"/>
              <a:t>Cléante</a:t>
            </a:r>
            <a:r>
              <a:rPr lang="en-GB" dirty="0" smtClean="0"/>
              <a:t> – blind versus reason</a:t>
            </a:r>
          </a:p>
          <a:p>
            <a:r>
              <a:rPr lang="en-GB" dirty="0"/>
              <a:t>‘Je </a:t>
            </a:r>
            <a:r>
              <a:rPr lang="en-GB" dirty="0" err="1"/>
              <a:t>vois</a:t>
            </a:r>
            <a:r>
              <a:rPr lang="en-GB" dirty="0"/>
              <a:t> </a:t>
            </a:r>
            <a:r>
              <a:rPr lang="en-GB" dirty="0" err="1"/>
              <a:t>qu’il</a:t>
            </a:r>
            <a:r>
              <a:rPr lang="en-GB" dirty="0"/>
              <a:t> </a:t>
            </a:r>
            <a:r>
              <a:rPr lang="en-GB" dirty="0" err="1"/>
              <a:t>reprend</a:t>
            </a:r>
            <a:r>
              <a:rPr lang="en-GB" dirty="0"/>
              <a:t> tout, et </a:t>
            </a:r>
            <a:r>
              <a:rPr lang="en-GB" dirty="0" err="1"/>
              <a:t>qu’à</a:t>
            </a:r>
            <a:r>
              <a:rPr lang="en-GB" dirty="0"/>
              <a:t> ma femme même | Il </a:t>
            </a:r>
            <a:r>
              <a:rPr lang="en-GB" dirty="0" err="1"/>
              <a:t>prend</a:t>
            </a:r>
            <a:r>
              <a:rPr lang="en-GB" dirty="0"/>
              <a:t>, pour </a:t>
            </a:r>
            <a:r>
              <a:rPr lang="en-GB" dirty="0" err="1"/>
              <a:t>mon</a:t>
            </a:r>
            <a:r>
              <a:rPr lang="en-GB" dirty="0"/>
              <a:t> </a:t>
            </a:r>
            <a:r>
              <a:rPr lang="en-GB" dirty="0" err="1"/>
              <a:t>honneur</a:t>
            </a:r>
            <a:r>
              <a:rPr lang="en-GB" dirty="0"/>
              <a:t>, un </a:t>
            </a:r>
            <a:r>
              <a:rPr lang="en-GB" dirty="0" err="1"/>
              <a:t>intérêt</a:t>
            </a:r>
            <a:r>
              <a:rPr lang="en-GB" dirty="0"/>
              <a:t> </a:t>
            </a:r>
            <a:r>
              <a:rPr lang="en-GB" dirty="0" err="1" smtClean="0"/>
              <a:t>extrême</a:t>
            </a:r>
            <a:r>
              <a:rPr lang="en-GB" dirty="0"/>
              <a:t>;’ </a:t>
            </a:r>
            <a:endParaRPr lang="en-GB" dirty="0" smtClean="0"/>
          </a:p>
          <a:p>
            <a:r>
              <a:rPr lang="fr-FR" dirty="0"/>
              <a:t>faux dévots’</a:t>
            </a:r>
            <a:r>
              <a:rPr lang="en-GB" dirty="0"/>
              <a:t> </a:t>
            </a:r>
            <a:endParaRPr lang="en-GB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68767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Act</a:t>
            </a:r>
            <a:r>
              <a:rPr lang="fr-FR" dirty="0" smtClean="0"/>
              <a:t> II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Mariane’s</a:t>
            </a:r>
            <a:r>
              <a:rPr lang="fr-FR" dirty="0" smtClean="0"/>
              <a:t> mariage to Tartuffe but loves Valère</a:t>
            </a:r>
          </a:p>
          <a:p>
            <a:r>
              <a:rPr lang="fr-FR" dirty="0" smtClean="0"/>
              <a:t>Dorine </a:t>
            </a:r>
            <a:r>
              <a:rPr lang="fr-FR" dirty="0" err="1" smtClean="0"/>
              <a:t>attempts</a:t>
            </a:r>
            <a:r>
              <a:rPr lang="fr-FR" dirty="0" smtClean="0"/>
              <a:t> to pull </a:t>
            </a:r>
            <a:r>
              <a:rPr lang="fr-FR" dirty="0" err="1" smtClean="0"/>
              <a:t>Mariane</a:t>
            </a:r>
            <a:r>
              <a:rPr lang="fr-FR" dirty="0" smtClean="0"/>
              <a:t> and Valère back </a:t>
            </a:r>
            <a:r>
              <a:rPr lang="fr-FR" dirty="0" err="1" smtClean="0"/>
              <a:t>together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0134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Act</a:t>
            </a:r>
            <a:r>
              <a:rPr lang="fr-FR" dirty="0" smtClean="0"/>
              <a:t> III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3" y="2133601"/>
            <a:ext cx="5383046" cy="3931920"/>
          </a:xfrm>
        </p:spPr>
        <p:txBody>
          <a:bodyPr>
            <a:normAutofit fontScale="92500" lnSpcReduction="10000"/>
          </a:bodyPr>
          <a:lstStyle/>
          <a:p>
            <a:r>
              <a:rPr lang="fr-FR" dirty="0" smtClean="0"/>
              <a:t>Tartuffe arrives</a:t>
            </a:r>
          </a:p>
          <a:p>
            <a:r>
              <a:rPr lang="en-GB" dirty="0"/>
              <a:t>‘Laurent, </a:t>
            </a:r>
            <a:r>
              <a:rPr lang="en-GB" dirty="0" err="1"/>
              <a:t>serrez</a:t>
            </a:r>
            <a:r>
              <a:rPr lang="en-GB" dirty="0"/>
              <a:t> ma </a:t>
            </a:r>
            <a:r>
              <a:rPr lang="en-GB" dirty="0" err="1"/>
              <a:t>haire</a:t>
            </a:r>
            <a:r>
              <a:rPr lang="en-GB" dirty="0"/>
              <a:t> avec ma discipline, | Et </a:t>
            </a:r>
            <a:r>
              <a:rPr lang="en-GB" dirty="0" err="1"/>
              <a:t>priez</a:t>
            </a:r>
            <a:r>
              <a:rPr lang="en-GB" dirty="0"/>
              <a:t> que </a:t>
            </a:r>
            <a:r>
              <a:rPr lang="en-GB" dirty="0" err="1"/>
              <a:t>toujours</a:t>
            </a:r>
            <a:r>
              <a:rPr lang="en-GB" dirty="0"/>
              <a:t> le </a:t>
            </a:r>
            <a:r>
              <a:rPr lang="en-GB" dirty="0" err="1"/>
              <a:t>Ciel</a:t>
            </a:r>
            <a:r>
              <a:rPr lang="en-GB" dirty="0"/>
              <a:t> </a:t>
            </a:r>
            <a:r>
              <a:rPr lang="en-GB" dirty="0" err="1"/>
              <a:t>vous</a:t>
            </a:r>
            <a:r>
              <a:rPr lang="en-GB" dirty="0"/>
              <a:t> illumine.’ </a:t>
            </a:r>
            <a:endParaRPr lang="en-GB" dirty="0" smtClean="0"/>
          </a:p>
          <a:p>
            <a:r>
              <a:rPr lang="en-GB" dirty="0"/>
              <a:t>‘</a:t>
            </a:r>
            <a:r>
              <a:rPr lang="en-GB" dirty="0" err="1"/>
              <a:t>ferveur</a:t>
            </a:r>
            <a:r>
              <a:rPr lang="en-GB" dirty="0"/>
              <a:t>’, ‘</a:t>
            </a:r>
            <a:r>
              <a:rPr lang="en-GB" dirty="0" err="1"/>
              <a:t>zèle</a:t>
            </a:r>
            <a:r>
              <a:rPr lang="en-GB" dirty="0"/>
              <a:t>’, ‘le </a:t>
            </a:r>
            <a:r>
              <a:rPr lang="en-GB" dirty="0" err="1"/>
              <a:t>Ciel</a:t>
            </a:r>
            <a:r>
              <a:rPr lang="en-GB" dirty="0"/>
              <a:t>’, ‘</a:t>
            </a:r>
            <a:r>
              <a:rPr lang="en-GB" dirty="0" err="1"/>
              <a:t>miraculeux</a:t>
            </a:r>
            <a:r>
              <a:rPr lang="en-GB" dirty="0"/>
              <a:t>’, ‘</a:t>
            </a:r>
            <a:r>
              <a:rPr lang="en-GB" dirty="0" err="1"/>
              <a:t>béatitude</a:t>
            </a:r>
            <a:r>
              <a:rPr lang="en-GB" dirty="0"/>
              <a:t>’ </a:t>
            </a:r>
            <a:endParaRPr lang="en-GB" dirty="0" smtClean="0"/>
          </a:p>
          <a:p>
            <a:r>
              <a:rPr lang="en-GB" dirty="0" err="1" smtClean="0"/>
              <a:t>Damis’s</a:t>
            </a:r>
            <a:r>
              <a:rPr lang="en-GB" dirty="0" smtClean="0"/>
              <a:t> exile</a:t>
            </a:r>
          </a:p>
          <a:p>
            <a:r>
              <a:rPr lang="en-GB" dirty="0"/>
              <a:t>‘La </a:t>
            </a:r>
            <a:r>
              <a:rPr lang="en-GB" dirty="0" err="1"/>
              <a:t>volonté</a:t>
            </a:r>
            <a:r>
              <a:rPr lang="en-GB" dirty="0"/>
              <a:t> du </a:t>
            </a:r>
            <a:r>
              <a:rPr lang="en-GB" dirty="0" err="1"/>
              <a:t>Ciel</a:t>
            </a:r>
            <a:r>
              <a:rPr lang="en-GB" dirty="0"/>
              <a:t> </a:t>
            </a:r>
            <a:r>
              <a:rPr lang="en-GB" dirty="0" err="1"/>
              <a:t>soit</a:t>
            </a:r>
            <a:r>
              <a:rPr lang="en-GB" dirty="0"/>
              <a:t> </a:t>
            </a:r>
            <a:r>
              <a:rPr lang="en-GB" dirty="0" err="1"/>
              <a:t>faite</a:t>
            </a:r>
            <a:r>
              <a:rPr lang="en-GB" dirty="0"/>
              <a:t> en </a:t>
            </a:r>
            <a:r>
              <a:rPr lang="en-GB" dirty="0" err="1"/>
              <a:t>toute</a:t>
            </a:r>
            <a:r>
              <a:rPr lang="en-GB" dirty="0"/>
              <a:t> chose!’ </a:t>
            </a:r>
            <a:endParaRPr lang="en-GB" dirty="0" smtClean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9974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Molière’s</a:t>
            </a:r>
            <a:r>
              <a:rPr lang="fr-FR" dirty="0" smtClean="0"/>
              <a:t> life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3" y="2133601"/>
            <a:ext cx="4621046" cy="3931920"/>
          </a:xfrm>
        </p:spPr>
        <p:txBody>
          <a:bodyPr>
            <a:normAutofit fontScale="92500" lnSpcReduction="10000"/>
          </a:bodyPr>
          <a:lstStyle/>
          <a:p>
            <a:r>
              <a:rPr lang="fr-FR" dirty="0"/>
              <a:t>Jean-Baptiste </a:t>
            </a:r>
            <a:r>
              <a:rPr lang="fr-FR" dirty="0" smtClean="0"/>
              <a:t>Poquelin, 1622-1673</a:t>
            </a:r>
          </a:p>
          <a:p>
            <a:r>
              <a:rPr lang="fr-FR" dirty="0" smtClean="0"/>
              <a:t>Collège de Clermont/Lycée Louis le Grand</a:t>
            </a:r>
          </a:p>
          <a:p>
            <a:r>
              <a:rPr lang="fr-FR" dirty="0" smtClean="0"/>
              <a:t>Illustre Théâtre – Béjart </a:t>
            </a:r>
            <a:r>
              <a:rPr lang="fr-FR" dirty="0" err="1" smtClean="0"/>
              <a:t>family</a:t>
            </a:r>
            <a:endParaRPr lang="fr-FR" dirty="0" smtClean="0"/>
          </a:p>
          <a:p>
            <a:r>
              <a:rPr lang="fr-FR" dirty="0" smtClean="0"/>
              <a:t>Provinces 1646-1658</a:t>
            </a:r>
          </a:p>
          <a:p>
            <a:r>
              <a:rPr lang="fr-FR" dirty="0" smtClean="0"/>
              <a:t>Farce, commedia dell’arte</a:t>
            </a:r>
          </a:p>
          <a:p>
            <a:r>
              <a:rPr lang="fr-FR" i="1" dirty="0" smtClean="0"/>
              <a:t>L’Etourdi </a:t>
            </a:r>
            <a:r>
              <a:rPr lang="fr-FR" dirty="0" smtClean="0"/>
              <a:t>(1665); </a:t>
            </a:r>
            <a:r>
              <a:rPr lang="fr-FR" i="1" dirty="0" smtClean="0"/>
              <a:t>Le dépit amoureux </a:t>
            </a:r>
            <a:r>
              <a:rPr lang="fr-FR" dirty="0" smtClean="0"/>
              <a:t>(1656)</a:t>
            </a:r>
            <a:endParaRPr lang="fr-FR" i="1" dirty="0"/>
          </a:p>
        </p:txBody>
      </p:sp>
    </p:spTree>
    <p:extLst>
      <p:ext uri="{BB962C8B-B14F-4D97-AF65-F5344CB8AC3E}">
        <p14:creationId xmlns:p14="http://schemas.microsoft.com/office/powerpoint/2010/main" val="2535826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Act</a:t>
            </a:r>
            <a:r>
              <a:rPr lang="fr-FR" dirty="0" smtClean="0"/>
              <a:t> IV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Mariane</a:t>
            </a:r>
            <a:r>
              <a:rPr lang="en-GB" dirty="0" smtClean="0"/>
              <a:t> prefers a life in the convent to marrying Tartuffe</a:t>
            </a:r>
          </a:p>
          <a:p>
            <a:r>
              <a:rPr lang="en-GB" dirty="0"/>
              <a:t>‘Faire </a:t>
            </a:r>
            <a:r>
              <a:rPr lang="en-GB" dirty="0" smtClean="0"/>
              <a:t>poser le </a:t>
            </a:r>
            <a:r>
              <a:rPr lang="en-GB" dirty="0"/>
              <a:t>masque </a:t>
            </a:r>
            <a:r>
              <a:rPr lang="en-GB" dirty="0" err="1"/>
              <a:t>à</a:t>
            </a:r>
            <a:r>
              <a:rPr lang="en-GB" dirty="0"/>
              <a:t> </a:t>
            </a:r>
            <a:r>
              <a:rPr lang="en-GB" dirty="0" err="1"/>
              <a:t>cette</a:t>
            </a:r>
            <a:r>
              <a:rPr lang="en-GB" dirty="0"/>
              <a:t> </a:t>
            </a:r>
            <a:r>
              <a:rPr lang="en-GB" dirty="0" err="1"/>
              <a:t>âme</a:t>
            </a:r>
            <a:r>
              <a:rPr lang="en-GB" dirty="0"/>
              <a:t> hypocrite, | Flatter de son amour les </a:t>
            </a:r>
            <a:r>
              <a:rPr lang="en-GB" dirty="0" err="1"/>
              <a:t>désirs</a:t>
            </a:r>
            <a:r>
              <a:rPr lang="en-GB" dirty="0"/>
              <a:t> </a:t>
            </a:r>
            <a:r>
              <a:rPr lang="en-GB" dirty="0" err="1"/>
              <a:t>effrontés</a:t>
            </a:r>
            <a:r>
              <a:rPr lang="en-GB" dirty="0"/>
              <a:t>, | Et </a:t>
            </a:r>
            <a:r>
              <a:rPr lang="en-GB" dirty="0" err="1"/>
              <a:t>donner</a:t>
            </a:r>
            <a:r>
              <a:rPr lang="en-GB" dirty="0"/>
              <a:t> un champ </a:t>
            </a:r>
            <a:r>
              <a:rPr lang="en-GB" dirty="0" err="1"/>
              <a:t>libre</a:t>
            </a:r>
            <a:r>
              <a:rPr lang="en-GB" dirty="0"/>
              <a:t> </a:t>
            </a:r>
            <a:r>
              <a:rPr lang="en-GB" dirty="0" err="1"/>
              <a:t>à</a:t>
            </a:r>
            <a:r>
              <a:rPr lang="en-GB" dirty="0"/>
              <a:t> </a:t>
            </a:r>
            <a:r>
              <a:rPr lang="en-GB" dirty="0" err="1"/>
              <a:t>ses</a:t>
            </a:r>
            <a:r>
              <a:rPr lang="en-GB" dirty="0"/>
              <a:t> </a:t>
            </a:r>
            <a:r>
              <a:rPr lang="en-GB" dirty="0" err="1"/>
              <a:t>témérités</a:t>
            </a:r>
            <a:r>
              <a:rPr lang="en-GB" dirty="0"/>
              <a:t>.’ </a:t>
            </a:r>
            <a:endParaRPr lang="en-GB" dirty="0" smtClean="0"/>
          </a:p>
          <a:p>
            <a:r>
              <a:rPr lang="en-GB" dirty="0"/>
              <a:t>‘bouche </a:t>
            </a:r>
            <a:r>
              <a:rPr lang="en-GB" dirty="0" err="1"/>
              <a:t>qu</a:t>
            </a:r>
            <a:r>
              <a:rPr lang="en-GB" dirty="0"/>
              <a:t>’[</a:t>
            </a:r>
            <a:r>
              <a:rPr lang="en-GB" dirty="0" err="1"/>
              <a:t>il</a:t>
            </a:r>
            <a:r>
              <a:rPr lang="en-GB" dirty="0"/>
              <a:t>] </a:t>
            </a:r>
            <a:r>
              <a:rPr lang="en-GB" dirty="0" err="1" smtClean="0"/>
              <a:t>aime</a:t>
            </a:r>
            <a:r>
              <a:rPr lang="en-GB" dirty="0" smtClean="0"/>
              <a:t>’</a:t>
            </a:r>
          </a:p>
          <a:p>
            <a:r>
              <a:rPr lang="en-GB" dirty="0"/>
              <a:t>‘Quoi? </a:t>
            </a:r>
            <a:r>
              <a:rPr lang="en-GB" dirty="0" err="1"/>
              <a:t>Vous</a:t>
            </a:r>
            <a:r>
              <a:rPr lang="en-GB" dirty="0"/>
              <a:t> </a:t>
            </a:r>
            <a:r>
              <a:rPr lang="en-GB" dirty="0" err="1"/>
              <a:t>voulez</a:t>
            </a:r>
            <a:r>
              <a:rPr lang="en-GB" dirty="0"/>
              <a:t> </a:t>
            </a:r>
            <a:r>
              <a:rPr lang="en-GB" dirty="0" err="1"/>
              <a:t>aller</a:t>
            </a:r>
            <a:r>
              <a:rPr lang="en-GB" dirty="0"/>
              <a:t> avec </a:t>
            </a:r>
            <a:r>
              <a:rPr lang="en-GB" dirty="0" err="1"/>
              <a:t>cette</a:t>
            </a:r>
            <a:r>
              <a:rPr lang="en-GB" dirty="0"/>
              <a:t> </a:t>
            </a:r>
            <a:r>
              <a:rPr lang="en-GB" dirty="0" err="1"/>
              <a:t>vitesse</a:t>
            </a:r>
            <a:r>
              <a:rPr lang="en-GB" dirty="0"/>
              <a:t>,’ 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6496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Act</a:t>
            </a:r>
            <a:r>
              <a:rPr lang="fr-FR" dirty="0" smtClean="0"/>
              <a:t> IV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‘Si </a:t>
            </a:r>
            <a:r>
              <a:rPr lang="en-GB" dirty="0" err="1"/>
              <a:t>ce</a:t>
            </a:r>
            <a:r>
              <a:rPr lang="en-GB" dirty="0"/>
              <a:t> </a:t>
            </a:r>
            <a:r>
              <a:rPr lang="en-GB" dirty="0" err="1"/>
              <a:t>n’est</a:t>
            </a:r>
            <a:r>
              <a:rPr lang="en-GB" dirty="0"/>
              <a:t> que le </a:t>
            </a:r>
            <a:r>
              <a:rPr lang="en-GB" dirty="0" err="1"/>
              <a:t>Ciel</a:t>
            </a:r>
            <a:r>
              <a:rPr lang="en-GB" dirty="0"/>
              <a:t> </a:t>
            </a:r>
            <a:r>
              <a:rPr lang="en-GB" dirty="0" err="1"/>
              <a:t>qu’à</a:t>
            </a:r>
            <a:r>
              <a:rPr lang="en-GB" dirty="0"/>
              <a:t> </a:t>
            </a:r>
            <a:r>
              <a:rPr lang="en-GB" dirty="0" err="1"/>
              <a:t>mes</a:t>
            </a:r>
            <a:r>
              <a:rPr lang="en-GB" dirty="0"/>
              <a:t> </a:t>
            </a:r>
            <a:r>
              <a:rPr lang="en-GB" dirty="0" err="1"/>
              <a:t>vœux</a:t>
            </a:r>
            <a:r>
              <a:rPr lang="en-GB" dirty="0"/>
              <a:t> on oppose, | Lever un </a:t>
            </a:r>
            <a:r>
              <a:rPr lang="en-GB" dirty="0" err="1"/>
              <a:t>tel</a:t>
            </a:r>
            <a:r>
              <a:rPr lang="en-GB" dirty="0"/>
              <a:t> obstacle est </a:t>
            </a:r>
            <a:r>
              <a:rPr lang="en-GB" dirty="0" err="1"/>
              <a:t>à</a:t>
            </a:r>
            <a:r>
              <a:rPr lang="en-GB" dirty="0"/>
              <a:t> </a:t>
            </a:r>
            <a:r>
              <a:rPr lang="en-GB" dirty="0" err="1"/>
              <a:t>moi</a:t>
            </a:r>
            <a:r>
              <a:rPr lang="en-GB" dirty="0"/>
              <a:t> </a:t>
            </a:r>
            <a:r>
              <a:rPr lang="en-GB" dirty="0" err="1"/>
              <a:t>peu</a:t>
            </a:r>
            <a:r>
              <a:rPr lang="en-GB" dirty="0"/>
              <a:t> de chose, | Et </a:t>
            </a:r>
            <a:r>
              <a:rPr lang="en-GB" dirty="0" err="1"/>
              <a:t>cela</a:t>
            </a:r>
            <a:r>
              <a:rPr lang="en-GB" dirty="0"/>
              <a:t> ne </a:t>
            </a:r>
            <a:r>
              <a:rPr lang="en-GB" dirty="0" err="1"/>
              <a:t>doit</a:t>
            </a:r>
            <a:r>
              <a:rPr lang="en-GB" dirty="0"/>
              <a:t> pas </a:t>
            </a:r>
            <a:r>
              <a:rPr lang="en-GB" dirty="0" err="1"/>
              <a:t>retenir</a:t>
            </a:r>
            <a:r>
              <a:rPr lang="en-GB" dirty="0"/>
              <a:t> </a:t>
            </a:r>
            <a:r>
              <a:rPr lang="en-GB" dirty="0" err="1"/>
              <a:t>votre</a:t>
            </a:r>
            <a:r>
              <a:rPr lang="en-GB" dirty="0"/>
              <a:t> </a:t>
            </a:r>
            <a:r>
              <a:rPr lang="en-GB" dirty="0" err="1"/>
              <a:t>cœur</a:t>
            </a:r>
            <a:r>
              <a:rPr lang="en-GB" dirty="0"/>
              <a:t>.’ </a:t>
            </a:r>
          </a:p>
          <a:p>
            <a:r>
              <a:rPr lang="en-GB" dirty="0"/>
              <a:t>‘Le </a:t>
            </a:r>
            <a:r>
              <a:rPr lang="en-GB" dirty="0" err="1"/>
              <a:t>Ciel</a:t>
            </a:r>
            <a:r>
              <a:rPr lang="en-GB" dirty="0"/>
              <a:t> </a:t>
            </a:r>
            <a:r>
              <a:rPr lang="en-GB" dirty="0" err="1"/>
              <a:t>défend</a:t>
            </a:r>
            <a:r>
              <a:rPr lang="en-GB" dirty="0"/>
              <a:t>, de </a:t>
            </a:r>
            <a:r>
              <a:rPr lang="en-GB" dirty="0" err="1"/>
              <a:t>vrai</a:t>
            </a:r>
            <a:r>
              <a:rPr lang="en-GB" dirty="0"/>
              <a:t>, </a:t>
            </a:r>
            <a:r>
              <a:rPr lang="en-GB" dirty="0" err="1" smtClean="0"/>
              <a:t>certains</a:t>
            </a:r>
            <a:r>
              <a:rPr lang="en-GB" dirty="0" smtClean="0"/>
              <a:t> </a:t>
            </a:r>
            <a:r>
              <a:rPr lang="en-GB" dirty="0" err="1"/>
              <a:t>contentements</a:t>
            </a:r>
            <a:r>
              <a:rPr lang="en-GB" dirty="0"/>
              <a:t>; | </a:t>
            </a:r>
            <a:r>
              <a:rPr lang="en-GB" dirty="0" err="1"/>
              <a:t>Mais</a:t>
            </a:r>
            <a:r>
              <a:rPr lang="en-GB" dirty="0"/>
              <a:t> on </a:t>
            </a:r>
            <a:r>
              <a:rPr lang="en-GB" dirty="0" err="1"/>
              <a:t>trouve</a:t>
            </a:r>
            <a:r>
              <a:rPr lang="en-GB" dirty="0"/>
              <a:t> avec </a:t>
            </a:r>
            <a:r>
              <a:rPr lang="en-GB" dirty="0" err="1"/>
              <a:t>lui</a:t>
            </a:r>
            <a:r>
              <a:rPr lang="en-GB" dirty="0"/>
              <a:t> des </a:t>
            </a:r>
            <a:r>
              <a:rPr lang="en-GB" dirty="0" err="1"/>
              <a:t>accommodements</a:t>
            </a:r>
            <a:r>
              <a:rPr lang="en-GB" dirty="0"/>
              <a:t>;’ </a:t>
            </a:r>
          </a:p>
          <a:p>
            <a:r>
              <a:rPr lang="en-GB" dirty="0"/>
              <a:t>‘</a:t>
            </a:r>
            <a:r>
              <a:rPr lang="en-GB" dirty="0" err="1"/>
              <a:t>ce</a:t>
            </a:r>
            <a:r>
              <a:rPr lang="en-GB" dirty="0"/>
              <a:t> </a:t>
            </a:r>
            <a:r>
              <a:rPr lang="en-GB" dirty="0" err="1"/>
              <a:t>n’est</a:t>
            </a:r>
            <a:r>
              <a:rPr lang="en-GB" dirty="0"/>
              <a:t> pas </a:t>
            </a:r>
            <a:r>
              <a:rPr lang="en-GB" dirty="0" err="1"/>
              <a:t>pécher</a:t>
            </a:r>
            <a:r>
              <a:rPr lang="en-GB" dirty="0"/>
              <a:t> que </a:t>
            </a:r>
            <a:r>
              <a:rPr lang="en-GB" dirty="0" err="1"/>
              <a:t>pécher</a:t>
            </a:r>
            <a:r>
              <a:rPr lang="en-GB" dirty="0"/>
              <a:t> en silence.’ </a:t>
            </a:r>
          </a:p>
          <a:p>
            <a:r>
              <a:rPr lang="en-GB" dirty="0"/>
              <a:t>‘</a:t>
            </a:r>
            <a:r>
              <a:rPr lang="en-GB" dirty="0" err="1"/>
              <a:t>C’est</a:t>
            </a:r>
            <a:r>
              <a:rPr lang="en-GB" dirty="0"/>
              <a:t> un </a:t>
            </a:r>
            <a:r>
              <a:rPr lang="en-GB" dirty="0" err="1"/>
              <a:t>homme</a:t>
            </a:r>
            <a:r>
              <a:rPr lang="en-GB" dirty="0"/>
              <a:t>, entre nous, </a:t>
            </a:r>
            <a:r>
              <a:rPr lang="en-GB" dirty="0" err="1"/>
              <a:t>à</a:t>
            </a:r>
            <a:r>
              <a:rPr lang="en-GB" dirty="0"/>
              <a:t> </a:t>
            </a:r>
            <a:r>
              <a:rPr lang="en-GB" dirty="0" err="1"/>
              <a:t>mener</a:t>
            </a:r>
            <a:r>
              <a:rPr lang="en-GB" dirty="0"/>
              <a:t> par le </a:t>
            </a:r>
            <a:r>
              <a:rPr lang="en-GB" dirty="0" err="1"/>
              <a:t>nez</a:t>
            </a:r>
            <a:r>
              <a:rPr lang="en-GB" dirty="0"/>
              <a:t>; | De </a:t>
            </a:r>
            <a:r>
              <a:rPr lang="en-GB" dirty="0" err="1"/>
              <a:t>tous</a:t>
            </a:r>
            <a:r>
              <a:rPr lang="en-GB" dirty="0"/>
              <a:t> </a:t>
            </a:r>
            <a:r>
              <a:rPr lang="en-GB" dirty="0" err="1"/>
              <a:t>nos</a:t>
            </a:r>
            <a:r>
              <a:rPr lang="en-GB" dirty="0"/>
              <a:t> </a:t>
            </a:r>
            <a:r>
              <a:rPr lang="en-GB" dirty="0" err="1"/>
              <a:t>entretiens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est pour faire </a:t>
            </a:r>
            <a:r>
              <a:rPr lang="en-GB" dirty="0" err="1"/>
              <a:t>gloire</a:t>
            </a:r>
            <a:r>
              <a:rPr lang="en-GB" dirty="0"/>
              <a:t>, | Et je </a:t>
            </a:r>
            <a:r>
              <a:rPr lang="en-GB" dirty="0" err="1"/>
              <a:t>l’ai</a:t>
            </a:r>
            <a:r>
              <a:rPr lang="en-GB" dirty="0"/>
              <a:t> </a:t>
            </a:r>
            <a:r>
              <a:rPr lang="en-GB" dirty="0" err="1"/>
              <a:t>mis</a:t>
            </a:r>
            <a:r>
              <a:rPr lang="en-GB" dirty="0"/>
              <a:t> au point de </a:t>
            </a:r>
            <a:r>
              <a:rPr lang="en-GB" dirty="0" err="1"/>
              <a:t>voir</a:t>
            </a:r>
            <a:r>
              <a:rPr lang="en-GB" dirty="0"/>
              <a:t> tout sans </a:t>
            </a:r>
            <a:r>
              <a:rPr lang="en-GB" dirty="0" err="1"/>
              <a:t>rien</a:t>
            </a:r>
            <a:r>
              <a:rPr lang="en-GB" dirty="0"/>
              <a:t> </a:t>
            </a:r>
            <a:r>
              <a:rPr lang="en-GB" dirty="0" err="1"/>
              <a:t>croire</a:t>
            </a:r>
            <a:r>
              <a:rPr lang="en-GB" dirty="0"/>
              <a:t>.’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7068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Act</a:t>
            </a:r>
            <a:r>
              <a:rPr lang="fr-FR" dirty="0" smtClean="0"/>
              <a:t> V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Return of </a:t>
            </a:r>
            <a:r>
              <a:rPr lang="fr-FR" dirty="0" err="1" smtClean="0"/>
              <a:t>Damis</a:t>
            </a:r>
            <a:endParaRPr lang="fr-FR" dirty="0" smtClean="0"/>
          </a:p>
          <a:p>
            <a:r>
              <a:rPr lang="en-GB" dirty="0"/>
              <a:t>‘Le </a:t>
            </a:r>
            <a:r>
              <a:rPr lang="en-GB" dirty="0" err="1"/>
              <a:t>pauvre</a:t>
            </a:r>
            <a:r>
              <a:rPr lang="en-GB" dirty="0"/>
              <a:t> </a:t>
            </a:r>
            <a:r>
              <a:rPr lang="en-GB" dirty="0" err="1"/>
              <a:t>homme</a:t>
            </a:r>
            <a:r>
              <a:rPr lang="en-GB" dirty="0"/>
              <a:t>!’ </a:t>
            </a:r>
            <a:r>
              <a:rPr lang="en-GB" dirty="0" smtClean="0"/>
              <a:t>– echo act I</a:t>
            </a:r>
          </a:p>
          <a:p>
            <a:r>
              <a:rPr lang="en-GB" dirty="0"/>
              <a:t>‘Le </a:t>
            </a:r>
            <a:r>
              <a:rPr lang="en-GB" dirty="0" err="1"/>
              <a:t>Ciel</a:t>
            </a:r>
            <a:r>
              <a:rPr lang="en-GB" dirty="0"/>
              <a:t> </a:t>
            </a:r>
            <a:r>
              <a:rPr lang="en-GB" dirty="0" err="1"/>
              <a:t>vous</a:t>
            </a:r>
            <a:r>
              <a:rPr lang="en-GB" dirty="0"/>
              <a:t> </a:t>
            </a:r>
            <a:r>
              <a:rPr lang="en-GB" dirty="0" err="1"/>
              <a:t>tienne</a:t>
            </a:r>
            <a:r>
              <a:rPr lang="en-GB" dirty="0"/>
              <a:t> </a:t>
            </a:r>
            <a:r>
              <a:rPr lang="en-GB" dirty="0" err="1"/>
              <a:t>tous</a:t>
            </a:r>
            <a:r>
              <a:rPr lang="en-GB" dirty="0"/>
              <a:t> en joie.’ </a:t>
            </a:r>
            <a:endParaRPr lang="en-GB" dirty="0" smtClean="0"/>
          </a:p>
          <a:p>
            <a:r>
              <a:rPr lang="en-GB" dirty="0" err="1" smtClean="0"/>
              <a:t>L’Exempt</a:t>
            </a:r>
            <a:endParaRPr lang="en-GB" dirty="0" smtClean="0"/>
          </a:p>
          <a:p>
            <a:r>
              <a:rPr lang="en-GB" dirty="0" smtClean="0"/>
              <a:t>‘</a:t>
            </a:r>
            <a:r>
              <a:rPr lang="en-GB" dirty="0" err="1" smtClean="0"/>
              <a:t>L’imposteur</a:t>
            </a:r>
            <a:r>
              <a:rPr lang="en-GB" dirty="0" smtClean="0"/>
              <a:t>’</a:t>
            </a:r>
          </a:p>
          <a:p>
            <a:r>
              <a:rPr lang="en-GB" i="1" dirty="0" err="1" smtClean="0"/>
              <a:t>plaire</a:t>
            </a:r>
            <a:r>
              <a:rPr lang="en-GB" i="1" dirty="0" smtClean="0"/>
              <a:t> et </a:t>
            </a:r>
            <a:r>
              <a:rPr lang="en-GB" i="1" dirty="0" err="1" smtClean="0"/>
              <a:t>instuire</a:t>
            </a:r>
            <a:endParaRPr lang="en-GB" i="1" dirty="0" smtClean="0"/>
          </a:p>
          <a:p>
            <a:pPr lvl="1"/>
            <a:r>
              <a:rPr lang="en-GB" dirty="0"/>
              <a:t>‘</a:t>
            </a:r>
            <a:r>
              <a:rPr lang="en-GB" dirty="0" err="1"/>
              <a:t>Qu’il</a:t>
            </a:r>
            <a:r>
              <a:rPr lang="en-GB" dirty="0"/>
              <a:t> </a:t>
            </a:r>
            <a:r>
              <a:rPr lang="en-GB" dirty="0" err="1"/>
              <a:t>corrige</a:t>
            </a:r>
            <a:r>
              <a:rPr lang="en-GB" dirty="0"/>
              <a:t> </a:t>
            </a:r>
            <a:r>
              <a:rPr lang="en-GB" dirty="0" err="1"/>
              <a:t>sa</a:t>
            </a:r>
            <a:r>
              <a:rPr lang="en-GB" dirty="0"/>
              <a:t> vie en </a:t>
            </a:r>
            <a:r>
              <a:rPr lang="en-GB" dirty="0" err="1"/>
              <a:t>détestant</a:t>
            </a:r>
            <a:r>
              <a:rPr lang="en-GB" dirty="0"/>
              <a:t> son vice’ </a:t>
            </a:r>
            <a:endParaRPr lang="en-GB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30709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Molière’s</a:t>
            </a:r>
            <a:r>
              <a:rPr lang="fr-FR" dirty="0" smtClean="0"/>
              <a:t> life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1658 return to Paris</a:t>
            </a:r>
          </a:p>
          <a:p>
            <a:r>
              <a:rPr lang="fr-FR" dirty="0" smtClean="0"/>
              <a:t>Patronage of the </a:t>
            </a:r>
            <a:r>
              <a:rPr lang="fr-FR" dirty="0" err="1" smtClean="0"/>
              <a:t>King’s</a:t>
            </a:r>
            <a:r>
              <a:rPr lang="fr-FR" dirty="0" smtClean="0"/>
              <a:t> </a:t>
            </a:r>
            <a:r>
              <a:rPr lang="fr-FR" dirty="0" err="1" smtClean="0"/>
              <a:t>brother</a:t>
            </a:r>
            <a:r>
              <a:rPr lang="fr-FR" dirty="0" smtClean="0"/>
              <a:t>, Monsieur, Philippe d’Orléans</a:t>
            </a:r>
          </a:p>
          <a:p>
            <a:r>
              <a:rPr lang="fr-FR" dirty="0" smtClean="0"/>
              <a:t>Troupe de Monsieur</a:t>
            </a:r>
          </a:p>
          <a:p>
            <a:r>
              <a:rPr lang="fr-FR" dirty="0" err="1" smtClean="0"/>
              <a:t>Marriage</a:t>
            </a:r>
            <a:r>
              <a:rPr lang="fr-FR" dirty="0" smtClean="0"/>
              <a:t> 1662 </a:t>
            </a:r>
            <a:r>
              <a:rPr lang="fr-FR" dirty="0" err="1" smtClean="0"/>
              <a:t>with</a:t>
            </a:r>
            <a:r>
              <a:rPr lang="fr-FR" dirty="0" smtClean="0"/>
              <a:t> Armande Béjart</a:t>
            </a:r>
          </a:p>
          <a:p>
            <a:r>
              <a:rPr lang="fr-FR" dirty="0" smtClean="0"/>
              <a:t>1665 Troupe du Roy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95062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Molière’s</a:t>
            </a:r>
            <a:r>
              <a:rPr lang="fr-FR" dirty="0" smtClean="0"/>
              <a:t> life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3" y="2133601"/>
            <a:ext cx="4661152" cy="3931920"/>
          </a:xfrm>
        </p:spPr>
        <p:txBody>
          <a:bodyPr/>
          <a:lstStyle/>
          <a:p>
            <a:r>
              <a:rPr lang="en-GB" dirty="0" smtClean="0"/>
              <a:t>33 plays in 20 years of activity</a:t>
            </a:r>
          </a:p>
          <a:p>
            <a:r>
              <a:rPr lang="en-GB" dirty="0" smtClean="0"/>
              <a:t>Dies 17th February 1673</a:t>
            </a:r>
          </a:p>
          <a:p>
            <a:r>
              <a:rPr lang="fr-FR" i="1" dirty="0" smtClean="0"/>
              <a:t>Le malade imaginaire</a:t>
            </a:r>
          </a:p>
          <a:p>
            <a:r>
              <a:rPr lang="fr-FR" dirty="0" smtClean="0"/>
              <a:t>‘Le fauteuil de Molière’ </a:t>
            </a:r>
          </a:p>
          <a:p>
            <a:r>
              <a:rPr lang="fr-FR" dirty="0" err="1" smtClean="0"/>
              <a:t>Actors</a:t>
            </a:r>
            <a:r>
              <a:rPr lang="fr-FR" dirty="0" smtClean="0"/>
              <a:t> and the Church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82832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Molière </a:t>
            </a:r>
            <a:r>
              <a:rPr lang="fr-FR" dirty="0" err="1" smtClean="0"/>
              <a:t>since</a:t>
            </a:r>
            <a:r>
              <a:rPr lang="fr-FR" dirty="0" smtClean="0"/>
              <a:t> 1673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Reunion of Molière’s troupe with that of the Marais</a:t>
            </a:r>
          </a:p>
          <a:p>
            <a:r>
              <a:rPr lang="en-GB" dirty="0" smtClean="0"/>
              <a:t>1680 unites with troupe from the </a:t>
            </a:r>
            <a:r>
              <a:rPr lang="en-GB" dirty="0" err="1" smtClean="0"/>
              <a:t>Hôtel</a:t>
            </a:r>
            <a:r>
              <a:rPr lang="en-GB" dirty="0" smtClean="0"/>
              <a:t> de Bourgogne – Comédie-Française founded</a:t>
            </a:r>
          </a:p>
          <a:p>
            <a:r>
              <a:rPr lang="en-GB" dirty="0" smtClean="0"/>
              <a:t>The Comédie-</a:t>
            </a:r>
            <a:r>
              <a:rPr lang="en-GB" dirty="0" err="1" smtClean="0"/>
              <a:t>Française’s</a:t>
            </a:r>
            <a:r>
              <a:rPr lang="en-GB" dirty="0" smtClean="0"/>
              <a:t> most performed author, three times as many performances [33,400] as Racine who is second [9,408]. </a:t>
            </a:r>
          </a:p>
          <a:p>
            <a:pPr lvl="1"/>
            <a:r>
              <a:rPr lang="en-GB" dirty="0" smtClean="0">
                <a:hlinkClick r:id="rId2"/>
              </a:rPr>
              <a:t>http://www.comedie-francaise.fr/histoire-et-patrimoine.php?id=525</a:t>
            </a:r>
            <a:endParaRPr lang="en-GB" dirty="0" smtClean="0"/>
          </a:p>
          <a:p>
            <a:pPr lvl="1"/>
            <a:r>
              <a:rPr lang="en-GB" i="1" dirty="0" smtClean="0"/>
              <a:t>Tartuffe</a:t>
            </a:r>
            <a:r>
              <a:rPr lang="en-GB" dirty="0" smtClean="0"/>
              <a:t> Molière’s most performed play 1680-1793</a:t>
            </a:r>
          </a:p>
          <a:p>
            <a:pPr lvl="1"/>
            <a:r>
              <a:rPr lang="en-GB" dirty="0" smtClean="0"/>
              <a:t>Culture </a:t>
            </a:r>
            <a:r>
              <a:rPr lang="en-GB" dirty="0" err="1" smtClean="0"/>
              <a:t>générale</a:t>
            </a:r>
            <a:r>
              <a:rPr lang="en-GB" dirty="0" smtClean="0"/>
              <a:t> today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6376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Comedy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Molière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Aristotle's </a:t>
            </a:r>
            <a:r>
              <a:rPr lang="en-GB" i="1" dirty="0" smtClean="0"/>
              <a:t>Poetics</a:t>
            </a:r>
            <a:endParaRPr lang="en-GB" dirty="0" smtClean="0"/>
          </a:p>
          <a:p>
            <a:r>
              <a:rPr lang="en-GB" dirty="0" smtClean="0"/>
              <a:t>Ancient Greece and Rome</a:t>
            </a:r>
          </a:p>
          <a:p>
            <a:r>
              <a:rPr lang="en-GB" dirty="0" smtClean="0"/>
              <a:t>Middle Ages</a:t>
            </a:r>
          </a:p>
          <a:p>
            <a:r>
              <a:rPr lang="en-GB" dirty="0" smtClean="0"/>
              <a:t>Street theatre, farce. Court prefers ballet.</a:t>
            </a:r>
          </a:p>
          <a:p>
            <a:r>
              <a:rPr lang="en-GB" dirty="0" smtClean="0"/>
              <a:t>C16: </a:t>
            </a:r>
            <a:r>
              <a:rPr lang="en-GB" dirty="0" err="1" smtClean="0"/>
              <a:t>Moralité</a:t>
            </a:r>
            <a:r>
              <a:rPr lang="en-GB" dirty="0" smtClean="0"/>
              <a:t> (allegories) and Sot[t]</a:t>
            </a:r>
            <a:r>
              <a:rPr lang="en-GB" dirty="0" err="1" smtClean="0"/>
              <a:t>ie</a:t>
            </a:r>
            <a:r>
              <a:rPr lang="en-GB" dirty="0" smtClean="0"/>
              <a:t> (political plays)</a:t>
            </a:r>
          </a:p>
          <a:p>
            <a:r>
              <a:rPr lang="en-GB" dirty="0" smtClean="0"/>
              <a:t>Immoral in the eyes of the Church</a:t>
            </a:r>
          </a:p>
          <a:p>
            <a:r>
              <a:rPr lang="en-GB" dirty="0" smtClean="0"/>
              <a:t>Flourishing broad: Italy, Spain, Britain</a:t>
            </a:r>
          </a:p>
        </p:txBody>
      </p:sp>
    </p:spTree>
    <p:extLst>
      <p:ext uri="{BB962C8B-B14F-4D97-AF65-F5344CB8AC3E}">
        <p14:creationId xmlns:p14="http://schemas.microsoft.com/office/powerpoint/2010/main" val="167516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Comedy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Molière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Pierre Corneille, </a:t>
            </a:r>
            <a:r>
              <a:rPr lang="en-GB" i="1" dirty="0" err="1" smtClean="0"/>
              <a:t>Mélite</a:t>
            </a:r>
            <a:r>
              <a:rPr lang="en-GB" dirty="0" smtClean="0"/>
              <a:t>, 1629, ‘Pièce </a:t>
            </a:r>
            <a:r>
              <a:rPr lang="en-GB" dirty="0" err="1" smtClean="0"/>
              <a:t>comique</a:t>
            </a:r>
            <a:r>
              <a:rPr lang="en-GB" dirty="0" smtClean="0"/>
              <a:t>’</a:t>
            </a:r>
          </a:p>
          <a:p>
            <a:r>
              <a:rPr lang="en-GB" dirty="0" smtClean="0"/>
              <a:t>1630 Richelieu</a:t>
            </a:r>
          </a:p>
          <a:p>
            <a:r>
              <a:rPr lang="en-GB" dirty="0" smtClean="0"/>
              <a:t>1630 Jean </a:t>
            </a:r>
            <a:r>
              <a:rPr lang="en-GB" dirty="0" err="1" smtClean="0"/>
              <a:t>Chapelin</a:t>
            </a:r>
            <a:r>
              <a:rPr lang="en-GB" dirty="0" smtClean="0"/>
              <a:t>, </a:t>
            </a:r>
            <a:r>
              <a:rPr lang="en-GB" i="1" dirty="0" err="1" smtClean="0"/>
              <a:t>Lettre</a:t>
            </a:r>
            <a:r>
              <a:rPr lang="en-GB" i="1" dirty="0" smtClean="0"/>
              <a:t> </a:t>
            </a:r>
            <a:r>
              <a:rPr lang="en-GB" i="1" dirty="0" err="1" smtClean="0"/>
              <a:t>sur</a:t>
            </a:r>
            <a:r>
              <a:rPr lang="en-GB" i="1" dirty="0" smtClean="0"/>
              <a:t> </a:t>
            </a:r>
            <a:r>
              <a:rPr lang="en-GB" i="1" dirty="0" err="1" smtClean="0"/>
              <a:t>l’art</a:t>
            </a:r>
            <a:r>
              <a:rPr lang="en-GB" i="1" dirty="0" smtClean="0"/>
              <a:t> </a:t>
            </a:r>
            <a:r>
              <a:rPr lang="en-GB" i="1" dirty="0" err="1" smtClean="0"/>
              <a:t>dramatique</a:t>
            </a:r>
            <a:endParaRPr lang="en-GB" dirty="0" smtClean="0"/>
          </a:p>
          <a:p>
            <a:pPr lvl="1"/>
            <a:r>
              <a:rPr lang="en-GB" dirty="0" smtClean="0"/>
              <a:t>Generic hierarchies, rules, regularisation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9276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Molière’s</a:t>
            </a:r>
            <a:r>
              <a:rPr lang="fr-FR" dirty="0" smtClean="0"/>
              <a:t> </a:t>
            </a:r>
            <a:r>
              <a:rPr lang="fr-FR" dirty="0" err="1" smtClean="0"/>
              <a:t>comedy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Farce</a:t>
            </a:r>
          </a:p>
          <a:p>
            <a:r>
              <a:rPr lang="fr-FR" dirty="0" smtClean="0"/>
              <a:t>Commedia dell’arte</a:t>
            </a:r>
          </a:p>
          <a:p>
            <a:r>
              <a:rPr lang="fr-FR" i="1" dirty="0" smtClean="0"/>
              <a:t>Dom Juan </a:t>
            </a:r>
            <a:r>
              <a:rPr lang="fr-FR" dirty="0" smtClean="0"/>
              <a:t>(1665) – </a:t>
            </a:r>
            <a:r>
              <a:rPr lang="fr-FR" dirty="0" err="1" smtClean="0"/>
              <a:t>disbelief</a:t>
            </a:r>
            <a:endParaRPr lang="fr-FR" dirty="0" smtClean="0"/>
          </a:p>
          <a:p>
            <a:r>
              <a:rPr lang="fr-FR" i="1" dirty="0" smtClean="0"/>
              <a:t>Le Misanthrope </a:t>
            </a:r>
            <a:r>
              <a:rPr lang="fr-FR" dirty="0" smtClean="0"/>
              <a:t>(1666) – society</a:t>
            </a:r>
          </a:p>
          <a:p>
            <a:r>
              <a:rPr lang="fr-FR" i="1" dirty="0" smtClean="0"/>
              <a:t>L’Avare</a:t>
            </a:r>
            <a:r>
              <a:rPr lang="fr-FR" dirty="0" smtClean="0"/>
              <a:t> (1668) – money</a:t>
            </a:r>
          </a:p>
          <a:p>
            <a:r>
              <a:rPr lang="fr-FR" dirty="0" smtClean="0"/>
              <a:t>‘comédie’ – </a:t>
            </a:r>
            <a:r>
              <a:rPr lang="fr-FR" dirty="0" err="1" smtClean="0"/>
              <a:t>comic</a:t>
            </a:r>
            <a:r>
              <a:rPr lang="fr-FR" dirty="0" smtClean="0"/>
              <a:t> and </a:t>
            </a:r>
            <a:r>
              <a:rPr lang="fr-FR" dirty="0" err="1" smtClean="0"/>
              <a:t>serious</a:t>
            </a:r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8248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‘</a:t>
            </a:r>
            <a:r>
              <a:rPr lang="fr-FR" dirty="0"/>
              <a:t>Du coup, c’est non seulement bouleverser la hiérarchie admise, mais c’est élargir la portée même du théâtre</a:t>
            </a:r>
            <a:r>
              <a:rPr lang="fr-FR" dirty="0" smtClean="0"/>
              <a:t>’</a:t>
            </a:r>
          </a:p>
          <a:p>
            <a:pPr lvl="1"/>
            <a:r>
              <a:rPr lang="fr-FR" dirty="0" smtClean="0"/>
              <a:t>Jean </a:t>
            </a:r>
            <a:r>
              <a:rPr lang="fr-FR" dirty="0" err="1" smtClean="0"/>
              <a:t>Serroy</a:t>
            </a:r>
            <a:r>
              <a:rPr lang="fr-FR" dirty="0" smtClean="0"/>
              <a:t>, ‘Préface’, in Molière, </a:t>
            </a:r>
            <a:r>
              <a:rPr lang="fr-FR" i="1" dirty="0" smtClean="0"/>
              <a:t>Le Tartuffe</a:t>
            </a:r>
            <a:r>
              <a:rPr lang="fr-FR" dirty="0" smtClean="0"/>
              <a:t>, édition de Jean </a:t>
            </a:r>
            <a:r>
              <a:rPr lang="fr-FR" dirty="0" err="1" smtClean="0"/>
              <a:t>Serroy</a:t>
            </a:r>
            <a:r>
              <a:rPr lang="fr-FR" dirty="0" smtClean="0"/>
              <a:t> (Paris: Folio, 2014), pp. 7-30 (p. 11)</a:t>
            </a:r>
          </a:p>
          <a:p>
            <a:r>
              <a:rPr lang="fr-FR" dirty="0" err="1" smtClean="0"/>
              <a:t>Paratexts</a:t>
            </a:r>
            <a:r>
              <a:rPr lang="fr-FR" dirty="0" smtClean="0"/>
              <a:t>: Préface, Placets au roi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232446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173</TotalTime>
  <Words>1101</Words>
  <Application>Microsoft Macintosh PowerPoint</Application>
  <PresentationFormat>On-screen Show (4:3)</PresentationFormat>
  <Paragraphs>143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Capital</vt:lpstr>
      <vt:lpstr>Molière, Le Tartuffe, 1669</vt:lpstr>
      <vt:lpstr>Molière’s life</vt:lpstr>
      <vt:lpstr>Molière’s life</vt:lpstr>
      <vt:lpstr>Molière’s life</vt:lpstr>
      <vt:lpstr>Molière since 1673</vt:lpstr>
      <vt:lpstr>Comedy before Molière</vt:lpstr>
      <vt:lpstr>Comedy before Molière</vt:lpstr>
      <vt:lpstr>Molière’s comedy</vt:lpstr>
      <vt:lpstr>PowerPoint Presentation</vt:lpstr>
      <vt:lpstr>Le Tartuffe and censorship 1664-1669</vt:lpstr>
      <vt:lpstr>Circumventing Censorship</vt:lpstr>
      <vt:lpstr>Reworking Le Tartuffe</vt:lpstr>
      <vt:lpstr>1669 – The Definitive Tartuffe</vt:lpstr>
      <vt:lpstr>Characters</vt:lpstr>
      <vt:lpstr>Act I</vt:lpstr>
      <vt:lpstr>Act I, 1</vt:lpstr>
      <vt:lpstr>Act I, 4 and 5</vt:lpstr>
      <vt:lpstr>Act II</vt:lpstr>
      <vt:lpstr>Act III</vt:lpstr>
      <vt:lpstr>Act IV</vt:lpstr>
      <vt:lpstr>Act IV</vt:lpstr>
      <vt:lpstr>Act V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Molière, Tartuffe, 1669</dc:title>
  <dc:creator>Clare Siviter</dc:creator>
  <cp:lastModifiedBy>Clare Siviter</cp:lastModifiedBy>
  <cp:revision>15</cp:revision>
  <dcterms:created xsi:type="dcterms:W3CDTF">2015-12-29T19:00:46Z</dcterms:created>
  <dcterms:modified xsi:type="dcterms:W3CDTF">2016-02-03T13:08:15Z</dcterms:modified>
</cp:coreProperties>
</file>