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78" r:id="rId5"/>
    <p:sldId id="279" r:id="rId6"/>
    <p:sldId id="264" r:id="rId7"/>
    <p:sldId id="281" r:id="rId8"/>
    <p:sldId id="262" r:id="rId9"/>
    <p:sldId id="283" r:id="rId10"/>
    <p:sldId id="259" r:id="rId11"/>
    <p:sldId id="260" r:id="rId12"/>
    <p:sldId id="261" r:id="rId13"/>
    <p:sldId id="263" r:id="rId14"/>
    <p:sldId id="265" r:id="rId15"/>
    <p:sldId id="267" r:id="rId16"/>
    <p:sldId id="284" r:id="rId17"/>
    <p:sldId id="268" r:id="rId18"/>
    <p:sldId id="269" r:id="rId19"/>
    <p:sldId id="270" r:id="rId20"/>
    <p:sldId id="271" r:id="rId21"/>
    <p:sldId id="282" r:id="rId22"/>
    <p:sldId id="272" r:id="rId23"/>
    <p:sldId id="285" r:id="rId24"/>
    <p:sldId id="273" r:id="rId25"/>
    <p:sldId id="274" r:id="rId26"/>
    <p:sldId id="275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46EED-038D-5640-8865-803F6743B4DB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DD59F-B89B-E04F-88BA-07F3D85E1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27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5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06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44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30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Racine conscious of</a:t>
            </a:r>
            <a:r>
              <a:rPr lang="en-US" baseline="0" dirty="0" smtClean="0"/>
              <a:t> need to promote ethics of theatre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93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from</a:t>
            </a:r>
            <a:r>
              <a:rPr lang="en-US" baseline="0" dirty="0" smtClean="0"/>
              <a:t> Preface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251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22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344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80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50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16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897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68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Racine’s preface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557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9805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283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392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04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19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87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Oral or written genre? </a:t>
            </a:r>
          </a:p>
          <a:p>
            <a:r>
              <a:rPr lang="en-US" dirty="0" smtClean="0"/>
              <a:t>Collective</a:t>
            </a:r>
            <a:r>
              <a:rPr lang="en-US" baseline="0" dirty="0" smtClean="0"/>
              <a:t> activity or work of single identifiable ‘author’</a:t>
            </a:r>
          </a:p>
          <a:p>
            <a:r>
              <a:rPr lang="en-US" baseline="0" dirty="0" smtClean="0"/>
              <a:t>Where author’s opinions seen?</a:t>
            </a:r>
          </a:p>
          <a:p>
            <a:r>
              <a:rPr lang="en-US" baseline="0" dirty="0" smtClean="0"/>
              <a:t>Spectators from diverse backgrounds: commercial imperative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224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Revalorisation</a:t>
            </a:r>
            <a:r>
              <a:rPr lang="en-US" dirty="0" smtClean="0"/>
              <a:t> of theatre</a:t>
            </a:r>
            <a:r>
              <a:rPr lang="en-US" baseline="0" dirty="0" smtClean="0"/>
              <a:t> because connected with ancients and humanism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2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Theatre</a:t>
            </a:r>
            <a:r>
              <a:rPr lang="en-US" baseline="0" dirty="0" smtClean="0"/>
              <a:t> originally an oral art form – so how can lead to man of letters? </a:t>
            </a:r>
          </a:p>
          <a:p>
            <a:r>
              <a:rPr lang="en-US" baseline="0" dirty="0" smtClean="0"/>
              <a:t>Publisher / print anchoring reputation of playwriting</a:t>
            </a:r>
          </a:p>
          <a:p>
            <a:r>
              <a:rPr lang="en-US" dirty="0" smtClean="0"/>
              <a:t>Colbert:</a:t>
            </a:r>
            <a:r>
              <a:rPr lang="en-US" baseline="0" dirty="0" smtClean="0"/>
              <a:t> consolidation of different troupes into 1, controlled by court</a:t>
            </a:r>
          </a:p>
          <a:p>
            <a:r>
              <a:rPr lang="en-US" baseline="0" dirty="0" smtClean="0"/>
              <a:t>Mixture of classes at theatre: </a:t>
            </a:r>
            <a:r>
              <a:rPr lang="en-US" baseline="0" dirty="0" err="1" smtClean="0"/>
              <a:t>comedie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francaise</a:t>
            </a:r>
            <a:r>
              <a:rPr lang="en-US" baseline="0" dirty="0" smtClean="0"/>
              <a:t>: part of royal household but also commercial, public 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37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Moral</a:t>
            </a:r>
            <a:r>
              <a:rPr lang="en-US" baseline="0" dirty="0" smtClean="0"/>
              <a:t> qualities of writer more important than commercial appeal of work</a:t>
            </a:r>
          </a:p>
          <a:p>
            <a:r>
              <a:rPr lang="en-US" baseline="0" dirty="0" smtClean="0"/>
              <a:t>Racine becomes court </a:t>
            </a:r>
            <a:r>
              <a:rPr lang="en-US" baseline="0" dirty="0" err="1" smtClean="0"/>
              <a:t>historeographer</a:t>
            </a:r>
            <a:r>
              <a:rPr lang="en-US" baseline="0" dirty="0" smtClean="0"/>
              <a:t>; final two plays for </a:t>
            </a:r>
            <a:r>
              <a:rPr lang="en-US" baseline="0" dirty="0" err="1" smtClean="0"/>
              <a:t>Mme</a:t>
            </a:r>
            <a:r>
              <a:rPr lang="en-US" baseline="0" dirty="0" smtClean="0"/>
              <a:t> de Maintenon…</a:t>
            </a:r>
          </a:p>
          <a:p>
            <a:r>
              <a:rPr lang="en-US" baseline="0" dirty="0" smtClean="0"/>
              <a:t>Theatre becomes more associated with ‘central authorial figure’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0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D59F-B89B-E04F-88BA-07F3D85E11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09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Slide from EN 302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European Theatre module slides (available here: http://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search.warwick.ac.uk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website?source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=http%3A%2F%2Fwww2.warwick.ac.uk%2F&amp;q=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racine+phaedra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)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098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3857E1F7-3975-7E45-BBB0-24A8AC9F0E11}" type="datetimeFigureOut">
              <a:rPr lang="en-US" smtClean="0"/>
              <a:t>18/01/16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2EFA5F7-5454-5E46-9FB5-C5D0EE535B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revue-textimage.com/07_varia_3/planche3.html%23http:/revue-textimage.com/07_varia_3/planche3.html" TargetMode="External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people.brynmawr.edu/cwillifo/pscp/index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French tragic drama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Racine: </a:t>
            </a:r>
            <a:r>
              <a:rPr lang="en-US" dirty="0" err="1" smtClean="0"/>
              <a:t>Phèdre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883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Educated at Port-Royal (</a:t>
            </a:r>
            <a:r>
              <a:rPr lang="en-US" dirty="0" err="1" smtClean="0"/>
              <a:t>Jansenist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Collège</a:t>
            </a:r>
            <a:r>
              <a:rPr lang="en-US" dirty="0" smtClean="0"/>
              <a:t> de Beauvais and </a:t>
            </a:r>
            <a:r>
              <a:rPr lang="en-US" dirty="0" err="1" smtClean="0"/>
              <a:t>Collège</a:t>
            </a:r>
            <a:r>
              <a:rPr lang="en-US" dirty="0" smtClean="0"/>
              <a:t> </a:t>
            </a:r>
            <a:r>
              <a:rPr lang="en-US" dirty="0" err="1" smtClean="0"/>
              <a:t>d’Harcourt</a:t>
            </a:r>
            <a:endParaRPr lang="en-US" dirty="0" smtClean="0"/>
          </a:p>
          <a:p>
            <a:r>
              <a:rPr lang="en-US" dirty="0" smtClean="0"/>
              <a:t>1660 – begins to write</a:t>
            </a:r>
          </a:p>
          <a:p>
            <a:pPr lvl="1"/>
            <a:r>
              <a:rPr lang="en-US" dirty="0" smtClean="0"/>
              <a:t>1664: </a:t>
            </a:r>
            <a:r>
              <a:rPr lang="en-US" i="1" dirty="0" smtClean="0"/>
              <a:t>La </a:t>
            </a:r>
            <a:r>
              <a:rPr lang="en-US" i="1" dirty="0" err="1" smtClean="0"/>
              <a:t>Thébaïde</a:t>
            </a:r>
            <a:r>
              <a:rPr lang="en-US" i="1" dirty="0" smtClean="0"/>
              <a:t> </a:t>
            </a:r>
            <a:r>
              <a:rPr lang="en-US" i="1" dirty="0" err="1" smtClean="0"/>
              <a:t>ou</a:t>
            </a:r>
            <a:r>
              <a:rPr lang="en-US" i="1" dirty="0" smtClean="0"/>
              <a:t> les frères </a:t>
            </a:r>
            <a:r>
              <a:rPr lang="en-US" i="1" dirty="0" err="1" smtClean="0"/>
              <a:t>ennemis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1665: </a:t>
            </a:r>
            <a:r>
              <a:rPr lang="en-US" i="1" dirty="0" err="1" smtClean="0"/>
              <a:t>Alexandre</a:t>
            </a:r>
            <a:r>
              <a:rPr lang="en-US" i="1" dirty="0" smtClean="0"/>
              <a:t> le Grand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19471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Jansenism and theatre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« Un faiseur de romans et un poète de théâtre est un empoisonneur public non des corps, mais des âmes fidèles, qui se doit regarder comme coupable d’une infinité d’homicides spirituels. »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Nicole, </a:t>
            </a:r>
            <a:r>
              <a:rPr lang="fr-FR" i="1" dirty="0" smtClean="0"/>
              <a:t>Lettres sur l’hérésie imaginaire </a:t>
            </a:r>
            <a:r>
              <a:rPr lang="fr-FR" dirty="0" smtClean="0"/>
              <a:t>(1667).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6422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i="1" dirty="0"/>
              <a:t>Andromaque</a:t>
            </a:r>
            <a:r>
              <a:rPr lang="en-GB" dirty="0"/>
              <a:t> (1667)</a:t>
            </a:r>
          </a:p>
          <a:p>
            <a:pPr lvl="0"/>
            <a:r>
              <a:rPr lang="en-GB" i="1" dirty="0"/>
              <a:t>Les Plaideurs</a:t>
            </a:r>
            <a:r>
              <a:rPr lang="en-GB" dirty="0"/>
              <a:t> (1668)</a:t>
            </a:r>
          </a:p>
          <a:p>
            <a:pPr lvl="0"/>
            <a:r>
              <a:rPr lang="en-GB" i="1" dirty="0"/>
              <a:t>Britannicus</a:t>
            </a:r>
            <a:r>
              <a:rPr lang="en-GB" dirty="0"/>
              <a:t> (1669)</a:t>
            </a:r>
          </a:p>
          <a:p>
            <a:pPr lvl="0"/>
            <a:r>
              <a:rPr lang="en-GB" i="1" dirty="0"/>
              <a:t>Bérénice</a:t>
            </a:r>
            <a:r>
              <a:rPr lang="en-GB" dirty="0"/>
              <a:t> (1670)</a:t>
            </a:r>
          </a:p>
          <a:p>
            <a:pPr lvl="0"/>
            <a:r>
              <a:rPr lang="en-GB" i="1" dirty="0"/>
              <a:t>Bajazet</a:t>
            </a:r>
            <a:r>
              <a:rPr lang="en-GB" dirty="0"/>
              <a:t> (1672)</a:t>
            </a:r>
          </a:p>
          <a:p>
            <a:pPr lvl="0"/>
            <a:r>
              <a:rPr lang="en-GB" i="1" dirty="0"/>
              <a:t>Mithridate</a:t>
            </a:r>
            <a:r>
              <a:rPr lang="en-GB" dirty="0"/>
              <a:t> (1673)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GB" i="1" dirty="0" err="1"/>
              <a:t>Iphigénie</a:t>
            </a:r>
            <a:r>
              <a:rPr lang="en-GB" dirty="0"/>
              <a:t> (1674)</a:t>
            </a:r>
          </a:p>
          <a:p>
            <a:pPr lvl="0"/>
            <a:r>
              <a:rPr lang="en-GB" i="1" dirty="0" err="1"/>
              <a:t>Phèdre</a:t>
            </a:r>
            <a:r>
              <a:rPr lang="en-GB" dirty="0"/>
              <a:t> (1677)</a:t>
            </a:r>
          </a:p>
          <a:p>
            <a:pPr lvl="0"/>
            <a:r>
              <a:rPr lang="en-GB" i="1" dirty="0"/>
              <a:t>Esther</a:t>
            </a:r>
            <a:r>
              <a:rPr lang="en-GB" dirty="0"/>
              <a:t> (1689)</a:t>
            </a:r>
          </a:p>
          <a:p>
            <a:pPr lvl="0"/>
            <a:r>
              <a:rPr lang="en-GB" i="1" dirty="0" err="1"/>
              <a:t>Athalie</a:t>
            </a:r>
            <a:r>
              <a:rPr lang="en-GB" dirty="0"/>
              <a:t> (1691)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2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Theatre as an ‘</a:t>
            </a:r>
            <a:r>
              <a:rPr lang="en-US" dirty="0" err="1" smtClean="0"/>
              <a:t>école</a:t>
            </a:r>
            <a:r>
              <a:rPr lang="en-US" dirty="0" smtClean="0"/>
              <a:t> [de] </a:t>
            </a:r>
            <a:r>
              <a:rPr lang="en-US" dirty="0" err="1" smtClean="0"/>
              <a:t>vertu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</a:t>
            </a:r>
            <a:r>
              <a:rPr lang="en-GB" dirty="0" err="1"/>
              <a:t>C'est</a:t>
            </a:r>
            <a:r>
              <a:rPr lang="en-GB" dirty="0"/>
              <a:t> </a:t>
            </a:r>
            <a:r>
              <a:rPr lang="en-GB" dirty="0" err="1"/>
              <a:t>là</a:t>
            </a:r>
            <a:r>
              <a:rPr lang="en-GB" dirty="0"/>
              <a:t> </a:t>
            </a:r>
            <a:r>
              <a:rPr lang="en-GB" dirty="0" err="1"/>
              <a:t>proprement</a:t>
            </a:r>
            <a:r>
              <a:rPr lang="en-GB" dirty="0"/>
              <a:t> le </a:t>
            </a:r>
            <a:r>
              <a:rPr lang="en-GB" dirty="0" err="1"/>
              <a:t>dut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tout </a:t>
            </a:r>
            <a:r>
              <a:rPr lang="en-GB" dirty="0" err="1"/>
              <a:t>homme</a:t>
            </a:r>
            <a:r>
              <a:rPr lang="en-GB" dirty="0"/>
              <a:t> qui </a:t>
            </a:r>
            <a:r>
              <a:rPr lang="en-GB" dirty="0" err="1"/>
              <a:t>travaille</a:t>
            </a:r>
            <a:r>
              <a:rPr lang="en-GB" dirty="0"/>
              <a:t> pour le public </a:t>
            </a:r>
            <a:r>
              <a:rPr lang="en-GB" dirty="0" err="1" smtClean="0"/>
              <a:t>doit</a:t>
            </a:r>
            <a:r>
              <a:rPr lang="en-GB" dirty="0"/>
              <a:t> </a:t>
            </a:r>
            <a:r>
              <a:rPr lang="en-GB" dirty="0" smtClean="0"/>
              <a:t>se </a:t>
            </a:r>
            <a:r>
              <a:rPr lang="en-GB" dirty="0"/>
              <a:t>proposer, et </a:t>
            </a:r>
            <a:r>
              <a:rPr lang="en-GB" dirty="0" err="1"/>
              <a:t>c'est</a:t>
            </a:r>
            <a:r>
              <a:rPr lang="en-GB" dirty="0"/>
              <a:t>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les premiers </a:t>
            </a:r>
            <a:r>
              <a:rPr lang="en-GB" dirty="0" err="1"/>
              <a:t>poètes</a:t>
            </a:r>
            <a:r>
              <a:rPr lang="en-GB" dirty="0"/>
              <a:t> </a:t>
            </a:r>
            <a:r>
              <a:rPr lang="en-GB" dirty="0" err="1"/>
              <a:t>tragiques</a:t>
            </a:r>
            <a:r>
              <a:rPr lang="en-GB" dirty="0"/>
              <a:t> </a:t>
            </a:r>
            <a:r>
              <a:rPr lang="en-GB" dirty="0" err="1"/>
              <a:t>avaient</a:t>
            </a:r>
            <a:r>
              <a:rPr lang="en-GB" dirty="0"/>
              <a:t> en </a:t>
            </a:r>
            <a:r>
              <a:rPr lang="en-GB" dirty="0" err="1"/>
              <a:t>vue</a:t>
            </a:r>
            <a:r>
              <a:rPr lang="en-GB" dirty="0"/>
              <a:t> </a:t>
            </a:r>
            <a:r>
              <a:rPr lang="en-GB" dirty="0" err="1" smtClean="0"/>
              <a:t>sur</a:t>
            </a:r>
            <a:r>
              <a:rPr lang="en-GB" dirty="0" smtClean="0"/>
              <a:t> </a:t>
            </a:r>
            <a:r>
              <a:rPr lang="en-GB" dirty="0" err="1" smtClean="0"/>
              <a:t>toute</a:t>
            </a:r>
            <a:r>
              <a:rPr lang="en-GB" dirty="0" smtClean="0"/>
              <a:t> </a:t>
            </a:r>
            <a:r>
              <a:rPr lang="en-GB" dirty="0"/>
              <a:t>chose. </a:t>
            </a:r>
            <a:r>
              <a:rPr lang="en-GB" dirty="0" err="1"/>
              <a:t>Leur</a:t>
            </a:r>
            <a:r>
              <a:rPr lang="en-GB" dirty="0"/>
              <a:t> </a:t>
            </a:r>
            <a:r>
              <a:rPr lang="en-GB" dirty="0" err="1"/>
              <a:t>théâtre</a:t>
            </a:r>
            <a:r>
              <a:rPr lang="en-GB" dirty="0"/>
              <a:t> </a:t>
            </a:r>
            <a:r>
              <a:rPr lang="en-GB" dirty="0" err="1"/>
              <a:t>était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école</a:t>
            </a:r>
            <a:r>
              <a:rPr lang="en-GB" dirty="0"/>
              <a:t> </a:t>
            </a:r>
            <a:r>
              <a:rPr lang="en-GB" dirty="0" err="1"/>
              <a:t>où</a:t>
            </a:r>
            <a:r>
              <a:rPr lang="en-GB" dirty="0"/>
              <a:t> la </a:t>
            </a:r>
            <a:r>
              <a:rPr lang="en-GB" dirty="0" err="1"/>
              <a:t>vertu</a:t>
            </a:r>
            <a:r>
              <a:rPr lang="en-GB" dirty="0"/>
              <a:t> </a:t>
            </a:r>
            <a:r>
              <a:rPr lang="en-GB" dirty="0" err="1"/>
              <a:t>n'était</a:t>
            </a:r>
            <a:r>
              <a:rPr lang="en-GB" dirty="0"/>
              <a:t> pas </a:t>
            </a:r>
            <a:r>
              <a:rPr lang="en-GB" dirty="0" err="1"/>
              <a:t>moins</a:t>
            </a:r>
            <a:r>
              <a:rPr lang="en-GB" dirty="0"/>
              <a:t> </a:t>
            </a:r>
            <a:r>
              <a:rPr lang="en-GB" dirty="0" err="1" smtClean="0"/>
              <a:t>bien</a:t>
            </a:r>
            <a:r>
              <a:rPr lang="en-GB" dirty="0"/>
              <a:t> </a:t>
            </a:r>
            <a:r>
              <a:rPr lang="en-GB" dirty="0" err="1" smtClean="0"/>
              <a:t>enseignée</a:t>
            </a:r>
            <a:r>
              <a:rPr lang="en-GB" dirty="0" smtClean="0"/>
              <a:t> </a:t>
            </a:r>
            <a:r>
              <a:rPr lang="en-GB" dirty="0" err="1"/>
              <a:t>que</a:t>
            </a:r>
            <a:r>
              <a:rPr lang="en-GB" dirty="0"/>
              <a:t> </a:t>
            </a:r>
            <a:r>
              <a:rPr lang="en-GB" dirty="0" err="1"/>
              <a:t>dans</a:t>
            </a:r>
            <a:r>
              <a:rPr lang="en-GB" dirty="0"/>
              <a:t> les </a:t>
            </a:r>
            <a:r>
              <a:rPr lang="en-GB" dirty="0" err="1"/>
              <a:t>écoles</a:t>
            </a:r>
            <a:r>
              <a:rPr lang="en-GB" dirty="0"/>
              <a:t> des philosophes</a:t>
            </a:r>
            <a:r>
              <a:rPr lang="en-GB" dirty="0" smtClean="0"/>
              <a:t>. </a:t>
            </a:r>
            <a:r>
              <a:rPr lang="fr-FR" dirty="0"/>
              <a:t>»</a:t>
            </a:r>
            <a:endParaRPr lang="en-GB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175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Racine: moral imperative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serait</a:t>
            </a:r>
            <a:r>
              <a:rPr lang="en-GB" dirty="0"/>
              <a:t> </a:t>
            </a:r>
            <a:r>
              <a:rPr lang="en-GB" dirty="0" err="1"/>
              <a:t>peut−être</a:t>
            </a:r>
            <a:r>
              <a:rPr lang="en-GB" dirty="0"/>
              <a:t> un </a:t>
            </a:r>
            <a:r>
              <a:rPr lang="en-GB" dirty="0" err="1"/>
              <a:t>moyen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de </a:t>
            </a:r>
            <a:r>
              <a:rPr lang="en-GB" dirty="0" err="1">
                <a:solidFill>
                  <a:srgbClr val="FF0000"/>
                </a:solidFill>
              </a:rPr>
              <a:t>réconcilier</a:t>
            </a:r>
            <a:r>
              <a:rPr lang="en-GB" dirty="0">
                <a:solidFill>
                  <a:srgbClr val="FF0000"/>
                </a:solidFill>
              </a:rPr>
              <a:t> la </a:t>
            </a:r>
            <a:r>
              <a:rPr lang="en-GB" dirty="0" err="1">
                <a:solidFill>
                  <a:srgbClr val="FF0000"/>
                </a:solidFill>
              </a:rPr>
              <a:t>tragédie</a:t>
            </a:r>
            <a:r>
              <a:rPr lang="en-GB" dirty="0">
                <a:solidFill>
                  <a:srgbClr val="FF0000"/>
                </a:solidFill>
              </a:rPr>
              <a:t> avec </a:t>
            </a:r>
            <a:r>
              <a:rPr lang="en-GB" dirty="0" err="1">
                <a:solidFill>
                  <a:srgbClr val="FF0000"/>
                </a:solidFill>
              </a:rPr>
              <a:t>quantité</a:t>
            </a:r>
            <a:r>
              <a:rPr lang="en-GB" dirty="0">
                <a:solidFill>
                  <a:srgbClr val="FF0000"/>
                </a:solidFill>
              </a:rPr>
              <a:t> de </a:t>
            </a:r>
            <a:r>
              <a:rPr lang="en-GB" dirty="0" err="1">
                <a:solidFill>
                  <a:srgbClr val="FF0000"/>
                </a:solidFill>
              </a:rPr>
              <a:t>personnes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célèbres</a:t>
            </a:r>
            <a:r>
              <a:rPr lang="en-GB" dirty="0">
                <a:solidFill>
                  <a:srgbClr val="FF0000"/>
                </a:solidFill>
              </a:rPr>
              <a:t> par </a:t>
            </a:r>
            <a:r>
              <a:rPr lang="en-GB" dirty="0" err="1">
                <a:solidFill>
                  <a:srgbClr val="FF0000"/>
                </a:solidFill>
              </a:rPr>
              <a:t>leur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piété</a:t>
            </a:r>
            <a:r>
              <a:rPr lang="en-GB" dirty="0">
                <a:solidFill>
                  <a:srgbClr val="FF0000"/>
                </a:solidFill>
              </a:rPr>
              <a:t> et par </a:t>
            </a:r>
            <a:r>
              <a:rPr lang="en-GB" dirty="0" err="1">
                <a:solidFill>
                  <a:srgbClr val="FF0000"/>
                </a:solidFill>
              </a:rPr>
              <a:t>leur</a:t>
            </a:r>
            <a:r>
              <a:rPr lang="en-GB" dirty="0">
                <a:solidFill>
                  <a:srgbClr val="FF0000"/>
                </a:solidFill>
              </a:rPr>
              <a:t> doctrine</a:t>
            </a:r>
            <a:r>
              <a:rPr lang="en-GB" dirty="0"/>
              <a:t>, qui </a:t>
            </a:r>
            <a:r>
              <a:rPr lang="en-GB" dirty="0" err="1"/>
              <a:t>l'ont</a:t>
            </a:r>
            <a:r>
              <a:rPr lang="en-GB" dirty="0"/>
              <a:t> </a:t>
            </a:r>
            <a:r>
              <a:rPr lang="en-GB" dirty="0" err="1"/>
              <a:t>condamnée</a:t>
            </a:r>
            <a:r>
              <a:rPr lang="en-GB" dirty="0"/>
              <a:t> </a:t>
            </a:r>
            <a:r>
              <a:rPr lang="en-GB" dirty="0" err="1"/>
              <a:t>dans</a:t>
            </a:r>
            <a:r>
              <a:rPr lang="en-GB" dirty="0"/>
              <a:t> </a:t>
            </a:r>
            <a:r>
              <a:rPr lang="en-GB" dirty="0" err="1"/>
              <a:t>ces</a:t>
            </a:r>
            <a:r>
              <a:rPr lang="en-GB" dirty="0"/>
              <a:t> </a:t>
            </a:r>
            <a:r>
              <a:rPr lang="en-GB" dirty="0" err="1"/>
              <a:t>derniers</a:t>
            </a:r>
            <a:r>
              <a:rPr lang="en-GB" dirty="0"/>
              <a:t> temps et qui en </a:t>
            </a:r>
            <a:r>
              <a:rPr lang="en-GB" dirty="0" err="1"/>
              <a:t>jugeraient</a:t>
            </a:r>
            <a:r>
              <a:rPr lang="en-GB" dirty="0"/>
              <a:t> sans </a:t>
            </a:r>
            <a:r>
              <a:rPr lang="en-GB" dirty="0" err="1"/>
              <a:t>doute</a:t>
            </a:r>
            <a:r>
              <a:rPr lang="en-GB" dirty="0"/>
              <a:t> plus </a:t>
            </a:r>
            <a:r>
              <a:rPr lang="en-GB" dirty="0" err="1"/>
              <a:t>favorablement</a:t>
            </a:r>
            <a:r>
              <a:rPr lang="en-GB" dirty="0"/>
              <a:t>, </a:t>
            </a:r>
            <a:r>
              <a:rPr lang="en-GB" dirty="0" err="1"/>
              <a:t>si</a:t>
            </a:r>
            <a:r>
              <a:rPr lang="en-GB" dirty="0"/>
              <a:t> les auteurs </a:t>
            </a:r>
            <a:r>
              <a:rPr lang="en-GB" dirty="0" err="1"/>
              <a:t>songeaient</a:t>
            </a:r>
            <a:r>
              <a:rPr lang="en-GB" dirty="0"/>
              <a:t> </a:t>
            </a:r>
            <a:r>
              <a:rPr lang="en-GB" dirty="0" err="1"/>
              <a:t>autant</a:t>
            </a:r>
            <a:r>
              <a:rPr lang="en-GB" dirty="0"/>
              <a:t> </a:t>
            </a:r>
            <a:r>
              <a:rPr lang="en-GB" dirty="0" err="1"/>
              <a:t>à</a:t>
            </a:r>
            <a:r>
              <a:rPr lang="en-GB" dirty="0"/>
              <a:t> </a:t>
            </a:r>
            <a:r>
              <a:rPr lang="en-GB" dirty="0" err="1"/>
              <a:t>instruire</a:t>
            </a:r>
            <a:r>
              <a:rPr lang="en-GB" dirty="0"/>
              <a:t> </a:t>
            </a:r>
            <a:r>
              <a:rPr lang="en-GB" dirty="0" err="1"/>
              <a:t>leurs</a:t>
            </a:r>
            <a:r>
              <a:rPr lang="en-GB" dirty="0"/>
              <a:t> </a:t>
            </a:r>
            <a:r>
              <a:rPr lang="en-GB" dirty="0" err="1"/>
              <a:t>spectateurs</a:t>
            </a:r>
            <a:r>
              <a:rPr lang="en-GB" dirty="0"/>
              <a:t> </a:t>
            </a:r>
            <a:r>
              <a:rPr lang="en-GB" dirty="0" err="1"/>
              <a:t>qu'à</a:t>
            </a:r>
            <a:r>
              <a:rPr lang="en-GB" dirty="0"/>
              <a:t> les </a:t>
            </a:r>
            <a:r>
              <a:rPr lang="en-GB" dirty="0" err="1"/>
              <a:t>divertir</a:t>
            </a:r>
            <a:r>
              <a:rPr lang="en-GB" dirty="0"/>
              <a:t>, et </a:t>
            </a:r>
            <a:r>
              <a:rPr lang="en-GB" dirty="0" err="1"/>
              <a:t>s'ils</a:t>
            </a:r>
            <a:r>
              <a:rPr lang="en-GB" dirty="0"/>
              <a:t> </a:t>
            </a:r>
            <a:r>
              <a:rPr lang="en-GB" dirty="0" err="1"/>
              <a:t>suivaient</a:t>
            </a:r>
            <a:r>
              <a:rPr lang="en-GB" dirty="0"/>
              <a:t> en </a:t>
            </a:r>
            <a:r>
              <a:rPr lang="en-GB" dirty="0" err="1"/>
              <a:t>cela</a:t>
            </a:r>
            <a:r>
              <a:rPr lang="en-GB" dirty="0"/>
              <a:t> la </a:t>
            </a:r>
            <a:r>
              <a:rPr lang="en-GB" dirty="0" err="1"/>
              <a:t>véritable</a:t>
            </a:r>
            <a:r>
              <a:rPr lang="en-GB" dirty="0"/>
              <a:t> intention de la </a:t>
            </a:r>
            <a:r>
              <a:rPr lang="en-GB" dirty="0" err="1"/>
              <a:t>tragédie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23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Racine’s theatrical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Simplicity:</a:t>
            </a:r>
          </a:p>
          <a:p>
            <a:pPr lvl="1"/>
            <a:r>
              <a:rPr lang="fr-FR" dirty="0" smtClean="0"/>
              <a:t>« une action simple, chargée de peu de matière » (first </a:t>
            </a:r>
            <a:r>
              <a:rPr lang="fr-FR" dirty="0" err="1" smtClean="0"/>
              <a:t>preface</a:t>
            </a:r>
            <a:r>
              <a:rPr lang="fr-FR" dirty="0" smtClean="0"/>
              <a:t> of </a:t>
            </a:r>
            <a:r>
              <a:rPr lang="fr-FR" i="1" dirty="0" smtClean="0"/>
              <a:t>Britannicus</a:t>
            </a:r>
            <a:r>
              <a:rPr lang="fr-FR" dirty="0" smtClean="0"/>
              <a:t>) </a:t>
            </a:r>
          </a:p>
          <a:p>
            <a:r>
              <a:rPr lang="fr-FR" b="1" dirty="0" smtClean="0"/>
              <a:t>Tension:</a:t>
            </a:r>
          </a:p>
          <a:p>
            <a:pPr lvl="1"/>
            <a:r>
              <a:rPr lang="fr-FR" dirty="0" smtClean="0"/>
              <a:t>« Pour la dernière fois, je vous parle peut-être » (</a:t>
            </a:r>
            <a:r>
              <a:rPr lang="fr-FR" i="1" dirty="0" smtClean="0"/>
              <a:t>Andromaque</a:t>
            </a:r>
            <a:r>
              <a:rPr lang="fr-FR" dirty="0" smtClean="0"/>
              <a:t>, v. 1373)</a:t>
            </a:r>
          </a:p>
          <a:p>
            <a:pPr lvl="1"/>
            <a:r>
              <a:rPr lang="fr-FR" dirty="0" smtClean="0"/>
              <a:t>« Soleil, je te viens voir pour la dernière fois » (</a:t>
            </a:r>
            <a:r>
              <a:rPr lang="fr-FR" i="1" dirty="0" smtClean="0"/>
              <a:t>Phèdre</a:t>
            </a:r>
            <a:r>
              <a:rPr lang="fr-FR" dirty="0" smtClean="0"/>
              <a:t>, v. 172)</a:t>
            </a:r>
          </a:p>
        </p:txBody>
      </p:sp>
    </p:spTree>
    <p:extLst>
      <p:ext uri="{BB962C8B-B14F-4D97-AF65-F5344CB8AC3E}">
        <p14:creationId xmlns:p14="http://schemas.microsoft.com/office/powerpoint/2010/main" val="3077540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Racine’s theatrical 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Vraisemblance / bienséance</a:t>
            </a:r>
          </a:p>
          <a:p>
            <a:pPr marL="0" indent="0">
              <a:buNone/>
            </a:pPr>
            <a:r>
              <a:rPr lang="fr-FR" dirty="0"/>
              <a:t>«</a:t>
            </a:r>
            <a:r>
              <a:rPr lang="fr-FR" dirty="0" smtClean="0"/>
              <a:t>Cette </a:t>
            </a:r>
            <a:r>
              <a:rPr lang="fr-FR" dirty="0"/>
              <a:t>Aricie n'est point un personnage de mon invention. Virgile </a:t>
            </a:r>
            <a:r>
              <a:rPr lang="fr-FR" dirty="0" smtClean="0"/>
              <a:t>dit qu'Hippolyte </a:t>
            </a:r>
            <a:r>
              <a:rPr lang="fr-FR" dirty="0"/>
              <a:t>l'épousa, et en eut un fils, après qu'Esculape l'eut ressuscité</a:t>
            </a:r>
            <a:r>
              <a:rPr lang="fr-FR" dirty="0" smtClean="0"/>
              <a:t>.»</a:t>
            </a:r>
          </a:p>
          <a:p>
            <a:pPr marL="0" indent="0">
              <a:buNone/>
            </a:pPr>
            <a:r>
              <a:rPr lang="fr-FR" dirty="0" smtClean="0"/>
              <a:t>«Ainsi </a:t>
            </a:r>
            <a:r>
              <a:rPr lang="fr-FR" dirty="0"/>
              <a:t>j'ai </a:t>
            </a:r>
            <a:r>
              <a:rPr lang="fr-FR" dirty="0" smtClean="0"/>
              <a:t>tâché de </a:t>
            </a:r>
            <a:r>
              <a:rPr lang="fr-FR" dirty="0"/>
              <a:t>conserver la vraisemblance de l'histoire, sans rien perdre des </a:t>
            </a:r>
            <a:r>
              <a:rPr lang="fr-FR" dirty="0" err="1" smtClean="0"/>
              <a:t>ornementsde</a:t>
            </a:r>
            <a:r>
              <a:rPr lang="fr-FR" dirty="0" smtClean="0"/>
              <a:t> </a:t>
            </a:r>
            <a:r>
              <a:rPr lang="fr-FR" dirty="0"/>
              <a:t>la fable, qui fournit extrêmement à la </a:t>
            </a:r>
            <a:r>
              <a:rPr lang="fr-FR" dirty="0" smtClean="0"/>
              <a:t>poésie.» 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822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Racine’s theatrical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Vraisemblance</a:t>
            </a:r>
            <a:r>
              <a:rPr lang="en-US" b="1" dirty="0" smtClean="0"/>
              <a:t> / </a:t>
            </a:r>
            <a:r>
              <a:rPr lang="en-US" b="1" dirty="0" err="1" smtClean="0"/>
              <a:t>bienséance</a:t>
            </a:r>
            <a:endParaRPr lang="en-US" b="1" dirty="0" smtClean="0"/>
          </a:p>
          <a:p>
            <a:pPr marL="0" indent="0">
              <a:buNone/>
            </a:pPr>
            <a:r>
              <a:rPr lang="fr-FR" dirty="0" smtClean="0"/>
              <a:t>« J</a:t>
            </a:r>
            <a:r>
              <a:rPr lang="en-GB" dirty="0" smtClean="0"/>
              <a:t>'</a:t>
            </a:r>
            <a:r>
              <a:rPr lang="en-GB" dirty="0" err="1" smtClean="0"/>
              <a:t>ai</a:t>
            </a:r>
            <a:r>
              <a:rPr lang="en-GB" dirty="0" smtClean="0"/>
              <a:t> </a:t>
            </a:r>
            <a:r>
              <a:rPr lang="en-GB" dirty="0"/>
              <a:t>cru </a:t>
            </a:r>
            <a:r>
              <a:rPr lang="en-GB" dirty="0" err="1"/>
              <a:t>que</a:t>
            </a:r>
            <a:r>
              <a:rPr lang="en-GB" dirty="0"/>
              <a:t> la </a:t>
            </a:r>
            <a:r>
              <a:rPr lang="en-GB" dirty="0" err="1"/>
              <a:t>calomnie</a:t>
            </a:r>
            <a:r>
              <a:rPr lang="en-GB" dirty="0"/>
              <a:t> </a:t>
            </a:r>
            <a:r>
              <a:rPr lang="en-GB" dirty="0" err="1"/>
              <a:t>avait</a:t>
            </a:r>
            <a:r>
              <a:rPr lang="en-GB" dirty="0"/>
              <a:t> </a:t>
            </a:r>
            <a:r>
              <a:rPr lang="en-GB" dirty="0" err="1"/>
              <a:t>quelque</a:t>
            </a:r>
            <a:r>
              <a:rPr lang="en-GB" dirty="0"/>
              <a:t> chose de trop bas et de trop noir </a:t>
            </a:r>
            <a:r>
              <a:rPr lang="en-GB" dirty="0" smtClean="0"/>
              <a:t>pour la </a:t>
            </a:r>
            <a:r>
              <a:rPr lang="en-GB" dirty="0" err="1"/>
              <a:t>mettre</a:t>
            </a:r>
            <a:r>
              <a:rPr lang="en-GB" dirty="0"/>
              <a:t> </a:t>
            </a:r>
            <a:r>
              <a:rPr lang="en-GB" dirty="0" err="1"/>
              <a:t>dans</a:t>
            </a:r>
            <a:r>
              <a:rPr lang="en-GB" dirty="0"/>
              <a:t> la bouche </a:t>
            </a:r>
            <a:r>
              <a:rPr lang="en-GB" dirty="0" err="1"/>
              <a:t>d'une</a:t>
            </a:r>
            <a:r>
              <a:rPr lang="en-GB" dirty="0"/>
              <a:t> </a:t>
            </a:r>
            <a:r>
              <a:rPr lang="en-GB" dirty="0" err="1"/>
              <a:t>princesse</a:t>
            </a:r>
            <a:r>
              <a:rPr lang="en-GB" dirty="0"/>
              <a:t> </a:t>
            </a:r>
            <a:r>
              <a:rPr lang="en-GB" dirty="0" smtClean="0"/>
              <a:t>…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  <a:r>
              <a:rPr lang="en-GB" dirty="0" err="1" smtClean="0"/>
              <a:t>Hippolyte</a:t>
            </a:r>
            <a:r>
              <a:rPr lang="en-GB" dirty="0" smtClean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accusé</a:t>
            </a:r>
            <a:r>
              <a:rPr lang="en-GB" dirty="0"/>
              <a:t>, </a:t>
            </a:r>
            <a:r>
              <a:rPr lang="en-GB" dirty="0" err="1"/>
              <a:t>dans</a:t>
            </a:r>
            <a:r>
              <a:rPr lang="en-GB" dirty="0"/>
              <a:t> </a:t>
            </a:r>
            <a:r>
              <a:rPr lang="en-GB" dirty="0" err="1"/>
              <a:t>Euripide</a:t>
            </a:r>
            <a:r>
              <a:rPr lang="en-GB" dirty="0"/>
              <a:t> et </a:t>
            </a:r>
            <a:r>
              <a:rPr lang="en-GB" dirty="0" err="1"/>
              <a:t>dans</a:t>
            </a:r>
            <a:r>
              <a:rPr lang="en-GB" dirty="0"/>
              <a:t> </a:t>
            </a:r>
            <a:r>
              <a:rPr lang="en-GB" dirty="0" err="1"/>
              <a:t>Sénèque</a:t>
            </a:r>
            <a:r>
              <a:rPr lang="en-GB" dirty="0"/>
              <a:t>, </a:t>
            </a:r>
            <a:r>
              <a:rPr lang="en-GB" dirty="0" err="1"/>
              <a:t>d'avoir</a:t>
            </a:r>
            <a:r>
              <a:rPr lang="en-GB" dirty="0"/>
              <a:t> en </a:t>
            </a:r>
            <a:r>
              <a:rPr lang="en-GB" dirty="0" err="1"/>
              <a:t>effet</a:t>
            </a:r>
            <a:r>
              <a:rPr lang="en-GB" dirty="0"/>
              <a:t> </a:t>
            </a:r>
            <a:r>
              <a:rPr lang="en-GB" dirty="0" err="1" smtClean="0"/>
              <a:t>violé</a:t>
            </a:r>
            <a:r>
              <a:rPr lang="en-GB" dirty="0"/>
              <a:t> </a:t>
            </a:r>
            <a:r>
              <a:rPr lang="en-GB" dirty="0" err="1" smtClean="0"/>
              <a:t>sa</a:t>
            </a:r>
            <a:r>
              <a:rPr lang="en-GB" dirty="0" smtClean="0"/>
              <a:t> </a:t>
            </a:r>
            <a:r>
              <a:rPr lang="en-GB" dirty="0"/>
              <a:t>belle−</a:t>
            </a:r>
            <a:r>
              <a:rPr lang="en-GB" dirty="0" err="1"/>
              <a:t>mère</a:t>
            </a:r>
            <a:r>
              <a:rPr lang="en-GB" dirty="0"/>
              <a:t> </a:t>
            </a:r>
            <a:r>
              <a:rPr lang="en-GB" dirty="0" smtClean="0"/>
              <a:t>[…]. </a:t>
            </a:r>
            <a:r>
              <a:rPr lang="en-GB" dirty="0" err="1"/>
              <a:t>Mais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n'est</a:t>
            </a:r>
            <a:r>
              <a:rPr lang="en-GB" dirty="0"/>
              <a:t> </a:t>
            </a:r>
            <a:r>
              <a:rPr lang="en-GB" dirty="0" err="1"/>
              <a:t>ici</a:t>
            </a:r>
            <a:r>
              <a:rPr lang="en-GB" dirty="0"/>
              <a:t> </a:t>
            </a:r>
            <a:r>
              <a:rPr lang="en-GB" dirty="0" err="1"/>
              <a:t>accusé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</a:t>
            </a:r>
            <a:r>
              <a:rPr lang="en-GB" dirty="0" err="1"/>
              <a:t>d'en</a:t>
            </a:r>
            <a:r>
              <a:rPr lang="en-GB" dirty="0"/>
              <a:t> </a:t>
            </a:r>
            <a:r>
              <a:rPr lang="en-GB" dirty="0" err="1"/>
              <a:t>avoir</a:t>
            </a:r>
            <a:r>
              <a:rPr lang="en-GB" dirty="0"/>
              <a:t> </a:t>
            </a:r>
            <a:r>
              <a:rPr lang="en-GB" dirty="0" err="1" smtClean="0"/>
              <a:t>eu</a:t>
            </a:r>
            <a:r>
              <a:rPr lang="en-GB" dirty="0"/>
              <a:t> </a:t>
            </a:r>
            <a:r>
              <a:rPr lang="en-GB" dirty="0" smtClean="0"/>
              <a:t>le </a:t>
            </a:r>
            <a:r>
              <a:rPr lang="en-GB" dirty="0" err="1"/>
              <a:t>dessein</a:t>
            </a:r>
            <a:r>
              <a:rPr lang="en-GB" dirty="0"/>
              <a:t>. </a:t>
            </a:r>
            <a:r>
              <a:rPr lang="en-GB" dirty="0" err="1"/>
              <a:t>J'ai</a:t>
            </a:r>
            <a:r>
              <a:rPr lang="en-GB" dirty="0"/>
              <a:t> </a:t>
            </a:r>
            <a:r>
              <a:rPr lang="en-GB" dirty="0" err="1"/>
              <a:t>voulu</a:t>
            </a:r>
            <a:r>
              <a:rPr lang="en-GB" dirty="0"/>
              <a:t> </a:t>
            </a:r>
            <a:r>
              <a:rPr lang="en-GB" dirty="0" err="1"/>
              <a:t>épargner</a:t>
            </a:r>
            <a:r>
              <a:rPr lang="en-GB" dirty="0"/>
              <a:t> </a:t>
            </a:r>
            <a:r>
              <a:rPr lang="en-GB" dirty="0" err="1"/>
              <a:t>à</a:t>
            </a:r>
            <a:r>
              <a:rPr lang="en-GB" dirty="0"/>
              <a:t> </a:t>
            </a:r>
            <a:r>
              <a:rPr lang="en-GB" dirty="0" err="1"/>
              <a:t>Thésée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confusion qui </a:t>
            </a:r>
            <a:r>
              <a:rPr lang="en-GB" dirty="0" err="1"/>
              <a:t>l'aurait</a:t>
            </a:r>
            <a:r>
              <a:rPr lang="en-GB" dirty="0"/>
              <a:t> </a:t>
            </a:r>
            <a:r>
              <a:rPr lang="en-GB" dirty="0" err="1" smtClean="0"/>
              <a:t>pu</a:t>
            </a:r>
            <a:r>
              <a:rPr lang="en-GB" dirty="0"/>
              <a:t> </a:t>
            </a:r>
            <a:r>
              <a:rPr lang="en-GB" dirty="0" err="1" smtClean="0"/>
              <a:t>rendre</a:t>
            </a:r>
            <a:r>
              <a:rPr lang="en-GB" dirty="0" smtClean="0"/>
              <a:t> </a:t>
            </a:r>
            <a:r>
              <a:rPr lang="en-GB" dirty="0" err="1"/>
              <a:t>moins</a:t>
            </a:r>
            <a:r>
              <a:rPr lang="en-GB" dirty="0"/>
              <a:t> </a:t>
            </a:r>
            <a:r>
              <a:rPr lang="en-GB" dirty="0" err="1"/>
              <a:t>agréable</a:t>
            </a:r>
            <a:r>
              <a:rPr lang="en-GB" dirty="0"/>
              <a:t> aux </a:t>
            </a:r>
            <a:r>
              <a:rPr lang="en-GB" dirty="0" err="1" smtClean="0"/>
              <a:t>spectateur</a:t>
            </a:r>
            <a:r>
              <a:rPr lang="en-GB" dirty="0"/>
              <a:t>. </a:t>
            </a:r>
            <a:r>
              <a:rPr lang="fr-FR" dirty="0"/>
              <a:t>»</a:t>
            </a:r>
            <a:endParaRPr lang="en-GB" dirty="0"/>
          </a:p>
          <a:p>
            <a:pPr lvl="1"/>
            <a:endParaRPr lang="fr-FR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795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Racine’s theatrical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Plaire</a:t>
            </a:r>
            <a:r>
              <a:rPr lang="en-US" dirty="0" smtClean="0"/>
              <a:t> et </a:t>
            </a:r>
            <a:r>
              <a:rPr lang="en-US" dirty="0" err="1" smtClean="0"/>
              <a:t>toucher</a:t>
            </a:r>
            <a:r>
              <a:rPr lang="en-US" dirty="0" smtClean="0"/>
              <a:t>: </a:t>
            </a:r>
          </a:p>
          <a:p>
            <a:pPr lvl="1"/>
            <a:r>
              <a:rPr lang="fr-FR" dirty="0" smtClean="0"/>
              <a:t>«la principale règle est de plaire et toucher » (</a:t>
            </a:r>
            <a:r>
              <a:rPr lang="fr-FR" dirty="0" err="1" smtClean="0"/>
              <a:t>Preface</a:t>
            </a:r>
            <a:r>
              <a:rPr lang="fr-FR" dirty="0" smtClean="0"/>
              <a:t>, </a:t>
            </a:r>
            <a:r>
              <a:rPr lang="fr-FR" i="1" dirty="0" smtClean="0"/>
              <a:t>Bérénice</a:t>
            </a:r>
            <a:r>
              <a:rPr lang="fr-FR" dirty="0" smtClean="0"/>
              <a:t>)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Galanterie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661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Culture of exclusion</a:t>
            </a:r>
          </a:p>
          <a:p>
            <a:pPr lvl="1"/>
            <a:r>
              <a:rPr lang="en-US" dirty="0" smtClean="0"/>
              <a:t>No ‘low’ words</a:t>
            </a:r>
          </a:p>
          <a:p>
            <a:pPr lvl="1"/>
            <a:r>
              <a:rPr lang="en-US" dirty="0" smtClean="0"/>
              <a:t>No provincial words</a:t>
            </a:r>
          </a:p>
          <a:p>
            <a:pPr lvl="1"/>
            <a:r>
              <a:rPr lang="en-US" dirty="0" smtClean="0"/>
              <a:t>No technical terms</a:t>
            </a:r>
          </a:p>
          <a:p>
            <a:pPr lvl="1"/>
            <a:r>
              <a:rPr lang="en-US" dirty="0" smtClean="0"/>
              <a:t>No terms relating to everyday physical existence</a:t>
            </a:r>
          </a:p>
          <a:p>
            <a:r>
              <a:rPr lang="en-US" dirty="0" smtClean="0"/>
              <a:t>Poetic substitutes for ‘ordinary’ words:</a:t>
            </a:r>
          </a:p>
          <a:p>
            <a:pPr lvl="1"/>
            <a:r>
              <a:rPr lang="en-US" dirty="0" err="1" smtClean="0"/>
              <a:t>Mariage</a:t>
            </a:r>
            <a:r>
              <a:rPr lang="en-US" dirty="0" smtClean="0"/>
              <a:t> – hymen</a:t>
            </a:r>
          </a:p>
          <a:p>
            <a:pPr lvl="1"/>
            <a:r>
              <a:rPr lang="en-US" dirty="0" smtClean="0"/>
              <a:t>Amour – </a:t>
            </a:r>
            <a:r>
              <a:rPr lang="en-US" dirty="0" err="1" smtClean="0"/>
              <a:t>flamme</a:t>
            </a:r>
            <a:r>
              <a:rPr lang="en-US" dirty="0" smtClean="0"/>
              <a:t>, </a:t>
            </a:r>
            <a:r>
              <a:rPr lang="en-US" dirty="0" err="1" smtClean="0"/>
              <a:t>feu</a:t>
            </a:r>
            <a:r>
              <a:rPr lang="en-US" dirty="0" smtClean="0"/>
              <a:t>(x)</a:t>
            </a:r>
          </a:p>
          <a:p>
            <a:pPr lvl="1"/>
            <a:r>
              <a:rPr lang="en-US" dirty="0" err="1" smtClean="0"/>
              <a:t>Colère</a:t>
            </a:r>
            <a:r>
              <a:rPr lang="en-US" dirty="0" smtClean="0"/>
              <a:t> – </a:t>
            </a:r>
            <a:r>
              <a:rPr lang="en-US" dirty="0" err="1" smtClean="0"/>
              <a:t>courroux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88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Racine and </a:t>
            </a:r>
            <a:r>
              <a:rPr lang="en-US" dirty="0" err="1" smtClean="0"/>
              <a:t>Phèdre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Racine (1639 – 1699)</a:t>
            </a:r>
            <a:endParaRPr lang="en-US" dirty="0"/>
          </a:p>
        </p:txBody>
      </p:sp>
      <p:pic>
        <p:nvPicPr>
          <p:cNvPr id="2" name="Content Placeholder 1" descr="racine academie bust.jpeg">
            <a:hlinkClick r:id="" action="ppaction://noaction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36" b="18436"/>
          <a:stretch>
            <a:fillRect/>
          </a:stretch>
        </p:blipFill>
        <p:spPr/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Phèdre</a:t>
            </a:r>
            <a:r>
              <a:rPr lang="en-US" dirty="0" smtClean="0"/>
              <a:t>: 1677: </a:t>
            </a:r>
            <a:endParaRPr lang="en-US" dirty="0"/>
          </a:p>
        </p:txBody>
      </p:sp>
      <p:pic>
        <p:nvPicPr>
          <p:cNvPr id="3" name="Content Placeholder 2" descr="phedre gravure.jpg">
            <a:hlinkClick r:id="rId4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7" b="13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1620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Alexandrine (syllabic)</a:t>
            </a:r>
          </a:p>
          <a:p>
            <a:r>
              <a:rPr lang="en-US" dirty="0" smtClean="0"/>
              <a:t>Rhyming couplets</a:t>
            </a:r>
          </a:p>
          <a:p>
            <a:r>
              <a:rPr lang="en-US" dirty="0" smtClean="0"/>
              <a:t>Flexible line: can enhance drama</a:t>
            </a:r>
          </a:p>
          <a:p>
            <a:pPr lvl="1"/>
            <a:r>
              <a:rPr lang="en-US" dirty="0" smtClean="0"/>
              <a:t>Caesura</a:t>
            </a:r>
          </a:p>
          <a:p>
            <a:pPr lvl="1"/>
            <a:r>
              <a:rPr lang="en-US" dirty="0" smtClean="0"/>
              <a:t>hemistich</a:t>
            </a:r>
          </a:p>
          <a:p>
            <a:pPr lvl="1"/>
            <a:r>
              <a:rPr lang="en-US" dirty="0" err="1" smtClean="0"/>
              <a:t>Enjambement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(see James and </a:t>
            </a:r>
            <a:r>
              <a:rPr lang="en-US" dirty="0" err="1" smtClean="0"/>
              <a:t>Jondorf</a:t>
            </a:r>
            <a:r>
              <a:rPr lang="en-US" dirty="0" smtClean="0"/>
              <a:t>, pp. 32 – 35 for examples)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646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and poetry in the alexandrine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sz="2400" dirty="0" smtClean="0"/>
              <a:t>« Le jour n’est pas plus pur que le fond de mon cœur » (IV, ii)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400" dirty="0" smtClean="0"/>
              <a:t>« J’aime. Ne pense pas qu’au moment que j’aime</a:t>
            </a:r>
          </a:p>
          <a:p>
            <a:pPr marL="0" indent="0">
              <a:buNone/>
            </a:pPr>
            <a:r>
              <a:rPr lang="fr-FR" sz="2400" dirty="0" smtClean="0"/>
              <a:t>	Innocente à mes yeux je m’approuve moi même. »   (II ii)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400" dirty="0" smtClean="0"/>
              <a:t>« Mais tout n’est pas détruit et vous en laissez vivre</a:t>
            </a:r>
          </a:p>
          <a:p>
            <a:pPr marL="0" indent="0">
              <a:buNone/>
            </a:pPr>
            <a:r>
              <a:rPr lang="fr-FR" sz="2400" dirty="0" smtClean="0"/>
              <a:t>	Un … » (V, iii)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008845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 ‘Greek’ play?</a:t>
            </a:r>
          </a:p>
          <a:p>
            <a:pPr marL="914400" lvl="1" indent="-514350"/>
            <a:r>
              <a:rPr lang="en-US" dirty="0" smtClean="0"/>
              <a:t> Euripides, </a:t>
            </a:r>
            <a:r>
              <a:rPr lang="en-US" i="1" dirty="0" err="1" smtClean="0"/>
              <a:t>Hippolytos</a:t>
            </a:r>
            <a:r>
              <a:rPr lang="en-US" dirty="0" smtClean="0"/>
              <a:t> (Greek)</a:t>
            </a:r>
          </a:p>
          <a:p>
            <a:pPr marL="914400" lvl="1" indent="-514350"/>
            <a:r>
              <a:rPr lang="en-US" dirty="0" smtClean="0"/>
              <a:t>Seneca, </a:t>
            </a:r>
            <a:r>
              <a:rPr lang="en-US" i="1" dirty="0" smtClean="0"/>
              <a:t>Phaedra</a:t>
            </a:r>
            <a:r>
              <a:rPr lang="en-US" dirty="0" smtClean="0"/>
              <a:t> (Latin)</a:t>
            </a:r>
          </a:p>
          <a:p>
            <a:pPr marL="914400" lvl="1" indent="-514350"/>
            <a:r>
              <a:rPr lang="en-US" dirty="0" smtClean="0"/>
              <a:t>Mythopoeic horizon of 17</a:t>
            </a:r>
            <a:r>
              <a:rPr lang="en-US" baseline="30000" dirty="0" smtClean="0"/>
              <a:t>th</a:t>
            </a:r>
            <a:r>
              <a:rPr lang="en-US" dirty="0" smtClean="0"/>
              <a:t> C public</a:t>
            </a:r>
          </a:p>
          <a:p>
            <a:pPr marL="914400" lvl="1" indent="-514350"/>
            <a:r>
              <a:rPr lang="en-US" dirty="0" smtClean="0"/>
              <a:t>Mythological pasts of characters important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3834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042988" y="5661025"/>
            <a:ext cx="1657350" cy="576263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Hippolytus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3851275" y="4292600"/>
            <a:ext cx="1512888" cy="576263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Phaedra</a:t>
            </a:r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106363" y="4292600"/>
            <a:ext cx="1512887" cy="576263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Hippolyta</a:t>
            </a: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7451725" y="4292600"/>
            <a:ext cx="1512888" cy="576263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Minotaur</a:t>
            </a: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3492500" y="2997200"/>
            <a:ext cx="1512888" cy="57626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Minos</a:t>
            </a:r>
          </a:p>
        </p:txBody>
      </p:sp>
      <p:sp>
        <p:nvSpPr>
          <p:cNvPr id="22535" name="Rectangle 13"/>
          <p:cNvSpPr>
            <a:spLocks noChangeArrowheads="1"/>
          </p:cNvSpPr>
          <p:nvPr/>
        </p:nvSpPr>
        <p:spPr bwMode="auto">
          <a:xfrm>
            <a:off x="5435600" y="2997200"/>
            <a:ext cx="1512888" cy="5762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Pasiphaë</a:t>
            </a:r>
          </a:p>
        </p:txBody>
      </p:sp>
      <p:sp>
        <p:nvSpPr>
          <p:cNvPr id="22536" name="Rectangle 15"/>
          <p:cNvSpPr>
            <a:spLocks noChangeArrowheads="1"/>
          </p:cNvSpPr>
          <p:nvPr/>
        </p:nvSpPr>
        <p:spPr bwMode="auto">
          <a:xfrm>
            <a:off x="5148263" y="1628775"/>
            <a:ext cx="1871662" cy="5746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Helios (Sun)</a:t>
            </a:r>
          </a:p>
        </p:txBody>
      </p:sp>
      <p:sp>
        <p:nvSpPr>
          <p:cNvPr id="22537" name="Rectangle 16"/>
          <p:cNvSpPr>
            <a:spLocks noChangeArrowheads="1"/>
          </p:cNvSpPr>
          <p:nvPr/>
        </p:nvSpPr>
        <p:spPr bwMode="auto">
          <a:xfrm>
            <a:off x="5578475" y="4292600"/>
            <a:ext cx="1512888" cy="576263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Ariadne</a:t>
            </a:r>
          </a:p>
        </p:txBody>
      </p:sp>
      <p:sp>
        <p:nvSpPr>
          <p:cNvPr id="22538" name="Rectangle 17"/>
          <p:cNvSpPr>
            <a:spLocks noChangeArrowheads="1"/>
          </p:cNvSpPr>
          <p:nvPr/>
        </p:nvSpPr>
        <p:spPr bwMode="auto">
          <a:xfrm>
            <a:off x="1908175" y="4292600"/>
            <a:ext cx="1512888" cy="576263"/>
          </a:xfrm>
          <a:prstGeom prst="rect">
            <a:avLst/>
          </a:prstGeom>
          <a:solidFill>
            <a:srgbClr val="3200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Theseus</a:t>
            </a:r>
          </a:p>
        </p:txBody>
      </p:sp>
      <p:sp>
        <p:nvSpPr>
          <p:cNvPr id="22539" name="Rectangle 18"/>
          <p:cNvSpPr>
            <a:spLocks noGrp="1" noRot="1" noChangeArrowheads="1"/>
          </p:cNvSpPr>
          <p:nvPr>
            <p:ph type="title" idx="4294967295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GB" altLang="en-US" dirty="0" smtClean="0">
                <a:latin typeface="Garamond" panose="02020404030301010803" pitchFamily="18" charset="0"/>
              </a:rPr>
              <a:t>History and inheritance in</a:t>
            </a:r>
            <a:r>
              <a:rPr lang="en-GB" altLang="en-US" dirty="0" smtClean="0">
                <a:effectLst/>
                <a:latin typeface="Garamond" panose="02020404030301010803" pitchFamily="18" charset="0"/>
              </a:rPr>
              <a:t> </a:t>
            </a:r>
            <a:r>
              <a:rPr lang="en-GB" altLang="en-US" i="1" dirty="0" err="1" smtClean="0">
                <a:effectLst/>
                <a:latin typeface="Garamond" panose="02020404030301010803" pitchFamily="18" charset="0"/>
              </a:rPr>
              <a:t>Phèdre</a:t>
            </a:r>
            <a:endParaRPr lang="en-GB" altLang="en-US" i="1" dirty="0" smtClean="0">
              <a:effectLst/>
              <a:latin typeface="Garamond" panose="02020404030301010803" pitchFamily="18" charset="0"/>
            </a:endParaRPr>
          </a:p>
        </p:txBody>
      </p:sp>
      <p:sp>
        <p:nvSpPr>
          <p:cNvPr id="22540" name="Line 22"/>
          <p:cNvSpPr>
            <a:spLocks noChangeShapeType="1"/>
          </p:cNvSpPr>
          <p:nvPr/>
        </p:nvSpPr>
        <p:spPr bwMode="auto">
          <a:xfrm>
            <a:off x="6084888" y="2205038"/>
            <a:ext cx="0" cy="792162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1" name="Line 23"/>
          <p:cNvSpPr>
            <a:spLocks noChangeShapeType="1"/>
          </p:cNvSpPr>
          <p:nvPr/>
        </p:nvSpPr>
        <p:spPr bwMode="auto">
          <a:xfrm>
            <a:off x="5003800" y="3284538"/>
            <a:ext cx="431800" cy="0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2" name="Line 24"/>
          <p:cNvSpPr>
            <a:spLocks noChangeShapeType="1"/>
          </p:cNvSpPr>
          <p:nvPr/>
        </p:nvSpPr>
        <p:spPr bwMode="auto">
          <a:xfrm>
            <a:off x="4572000" y="3933825"/>
            <a:ext cx="1728788" cy="0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3" name="Line 25"/>
          <p:cNvSpPr>
            <a:spLocks noChangeShapeType="1"/>
          </p:cNvSpPr>
          <p:nvPr/>
        </p:nvSpPr>
        <p:spPr bwMode="auto">
          <a:xfrm>
            <a:off x="5219700" y="3284538"/>
            <a:ext cx="0" cy="649287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4" name="Line 26"/>
          <p:cNvSpPr>
            <a:spLocks noChangeShapeType="1"/>
          </p:cNvSpPr>
          <p:nvPr/>
        </p:nvSpPr>
        <p:spPr bwMode="auto">
          <a:xfrm>
            <a:off x="4572000" y="3932238"/>
            <a:ext cx="0" cy="360362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5" name="Line 28"/>
          <p:cNvSpPr>
            <a:spLocks noChangeShapeType="1"/>
          </p:cNvSpPr>
          <p:nvPr/>
        </p:nvSpPr>
        <p:spPr bwMode="auto">
          <a:xfrm>
            <a:off x="6300788" y="3933825"/>
            <a:ext cx="0" cy="358775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6" name="Line 29"/>
          <p:cNvSpPr>
            <a:spLocks noChangeShapeType="1"/>
          </p:cNvSpPr>
          <p:nvPr/>
        </p:nvSpPr>
        <p:spPr bwMode="auto">
          <a:xfrm>
            <a:off x="6946900" y="3284538"/>
            <a:ext cx="431800" cy="0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7" name="Line 30"/>
          <p:cNvSpPr>
            <a:spLocks noChangeShapeType="1"/>
          </p:cNvSpPr>
          <p:nvPr/>
        </p:nvSpPr>
        <p:spPr bwMode="auto">
          <a:xfrm>
            <a:off x="7162800" y="3933825"/>
            <a:ext cx="1081088" cy="0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8" name="Line 31"/>
          <p:cNvSpPr>
            <a:spLocks noChangeShapeType="1"/>
          </p:cNvSpPr>
          <p:nvPr/>
        </p:nvSpPr>
        <p:spPr bwMode="auto">
          <a:xfrm>
            <a:off x="7162800" y="3284538"/>
            <a:ext cx="0" cy="649287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9" name="Line 32"/>
          <p:cNvSpPr>
            <a:spLocks noChangeShapeType="1"/>
          </p:cNvSpPr>
          <p:nvPr/>
        </p:nvSpPr>
        <p:spPr bwMode="auto">
          <a:xfrm>
            <a:off x="8243888" y="3933825"/>
            <a:ext cx="0" cy="358775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0" name="Line 33"/>
          <p:cNvSpPr>
            <a:spLocks noChangeShapeType="1"/>
          </p:cNvSpPr>
          <p:nvPr/>
        </p:nvSpPr>
        <p:spPr bwMode="auto">
          <a:xfrm>
            <a:off x="1619250" y="4581525"/>
            <a:ext cx="287338" cy="0"/>
          </a:xfrm>
          <a:prstGeom prst="line">
            <a:avLst/>
          </a:prstGeom>
          <a:noFill/>
          <a:ln w="63500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1" name="Line 34"/>
          <p:cNvSpPr>
            <a:spLocks noChangeShapeType="1"/>
          </p:cNvSpPr>
          <p:nvPr/>
        </p:nvSpPr>
        <p:spPr bwMode="auto">
          <a:xfrm>
            <a:off x="1763713" y="4583113"/>
            <a:ext cx="0" cy="1081087"/>
          </a:xfrm>
          <a:prstGeom prst="line">
            <a:avLst/>
          </a:prstGeom>
          <a:noFill/>
          <a:ln w="63500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2" name="Line 35"/>
          <p:cNvSpPr>
            <a:spLocks noChangeShapeType="1"/>
          </p:cNvSpPr>
          <p:nvPr/>
        </p:nvSpPr>
        <p:spPr bwMode="auto">
          <a:xfrm>
            <a:off x="3419475" y="4581525"/>
            <a:ext cx="431800" cy="0"/>
          </a:xfrm>
          <a:prstGeom prst="line">
            <a:avLst/>
          </a:prstGeom>
          <a:noFill/>
          <a:ln w="635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3" name="Rectangle 37"/>
          <p:cNvSpPr>
            <a:spLocks noChangeArrowheads="1"/>
          </p:cNvSpPr>
          <p:nvPr/>
        </p:nvSpPr>
        <p:spPr bwMode="auto">
          <a:xfrm>
            <a:off x="7380288" y="2997200"/>
            <a:ext cx="1512887" cy="576263"/>
          </a:xfrm>
          <a:prstGeom prst="rect">
            <a:avLst/>
          </a:prstGeom>
          <a:solidFill>
            <a:srgbClr val="3211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Bull</a:t>
            </a:r>
          </a:p>
        </p:txBody>
      </p:sp>
      <p:sp>
        <p:nvSpPr>
          <p:cNvPr id="22554" name="Rectangle 38"/>
          <p:cNvSpPr>
            <a:spLocks noChangeArrowheads="1"/>
          </p:cNvSpPr>
          <p:nvPr/>
        </p:nvSpPr>
        <p:spPr bwMode="auto">
          <a:xfrm>
            <a:off x="1187450" y="2997200"/>
            <a:ext cx="1512888" cy="576263"/>
          </a:xfrm>
          <a:prstGeom prst="rect">
            <a:avLst/>
          </a:prstGeom>
          <a:solidFill>
            <a:srgbClr val="3200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Aegeus</a:t>
            </a:r>
          </a:p>
        </p:txBody>
      </p:sp>
      <p:sp>
        <p:nvSpPr>
          <p:cNvPr id="22555" name="Line 39"/>
          <p:cNvSpPr>
            <a:spLocks noChangeShapeType="1"/>
          </p:cNvSpPr>
          <p:nvPr/>
        </p:nvSpPr>
        <p:spPr bwMode="auto">
          <a:xfrm>
            <a:off x="1908175" y="3500438"/>
            <a:ext cx="719138" cy="792162"/>
          </a:xfrm>
          <a:prstGeom prst="line">
            <a:avLst/>
          </a:prstGeom>
          <a:noFill/>
          <a:ln w="63500">
            <a:solidFill>
              <a:srgbClr val="32003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47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2. A </a:t>
            </a:r>
            <a:r>
              <a:rPr lang="en-US" b="1" dirty="0" err="1" smtClean="0"/>
              <a:t>Jansenist</a:t>
            </a:r>
            <a:r>
              <a:rPr lang="en-US" b="1" dirty="0" smtClean="0"/>
              <a:t> play? </a:t>
            </a:r>
          </a:p>
          <a:p>
            <a:pPr lvl="1"/>
            <a:r>
              <a:rPr lang="en-US" dirty="0" smtClean="0"/>
              <a:t>Free will / predestination : fate</a:t>
            </a:r>
          </a:p>
          <a:p>
            <a:pPr lvl="1"/>
            <a:r>
              <a:rPr lang="en-US" dirty="0" smtClean="0"/>
              <a:t>Horror of absence of grace</a:t>
            </a:r>
          </a:p>
          <a:p>
            <a:pPr lvl="1"/>
            <a:r>
              <a:rPr lang="en-US" dirty="0" smtClean="0"/>
              <a:t>Hope or the absence of hope? </a:t>
            </a:r>
          </a:p>
          <a:p>
            <a:pPr lvl="1"/>
            <a:r>
              <a:rPr lang="en-US" dirty="0"/>
              <a:t>«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chrétienne</a:t>
            </a:r>
            <a:r>
              <a:rPr lang="en-US" dirty="0" smtClean="0"/>
              <a:t> à qui la grâce </a:t>
            </a:r>
            <a:r>
              <a:rPr lang="en-US" dirty="0" err="1" smtClean="0"/>
              <a:t>aurait</a:t>
            </a:r>
            <a:r>
              <a:rPr lang="en-US" dirty="0" smtClean="0"/>
              <a:t> manqué» (</a:t>
            </a:r>
            <a:r>
              <a:rPr lang="en-US" dirty="0" err="1" smtClean="0"/>
              <a:t>Arnauld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38818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3. A moral play? </a:t>
            </a:r>
          </a:p>
          <a:p>
            <a:pPr lvl="1"/>
            <a:r>
              <a:rPr lang="fr-FR" dirty="0" smtClean="0"/>
              <a:t>« Phèdre n’est ni tout à fait coupable ni tout à fait innocente » (</a:t>
            </a:r>
            <a:r>
              <a:rPr lang="fr-FR" dirty="0" err="1" smtClean="0"/>
              <a:t>Preface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Oedipal</a:t>
            </a:r>
            <a:r>
              <a:rPr lang="fr-FR" dirty="0" smtClean="0"/>
              <a:t> plot: </a:t>
            </a:r>
          </a:p>
          <a:p>
            <a:pPr lvl="2"/>
            <a:r>
              <a:rPr lang="fr-FR" dirty="0" err="1" smtClean="0"/>
              <a:t>Incest</a:t>
            </a:r>
            <a:endParaRPr lang="fr-FR" dirty="0" smtClean="0"/>
          </a:p>
          <a:p>
            <a:pPr lvl="2"/>
            <a:r>
              <a:rPr lang="fr-FR" dirty="0" err="1" smtClean="0"/>
              <a:t>Family</a:t>
            </a:r>
            <a:r>
              <a:rPr lang="fr-FR" dirty="0" smtClean="0"/>
              <a:t> and </a:t>
            </a:r>
            <a:r>
              <a:rPr lang="fr-FR" dirty="0" err="1" smtClean="0"/>
              <a:t>loyalty</a:t>
            </a:r>
            <a:endParaRPr lang="fr-FR" dirty="0" smtClean="0"/>
          </a:p>
          <a:p>
            <a:pPr lvl="2"/>
            <a:r>
              <a:rPr lang="fr-FR" dirty="0" smtClean="0"/>
              <a:t>Social expectation</a:t>
            </a:r>
          </a:p>
        </p:txBody>
      </p:sp>
    </p:spTree>
    <p:extLst>
      <p:ext uri="{BB962C8B-B14F-4D97-AF65-F5344CB8AC3E}">
        <p14:creationId xmlns:p14="http://schemas.microsoft.com/office/powerpoint/2010/main" val="10478268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Jealousy:</a:t>
            </a:r>
          </a:p>
          <a:p>
            <a:pPr marL="914400" lvl="2" indent="0">
              <a:buNone/>
            </a:pPr>
            <a:r>
              <a:rPr lang="fr-FR" dirty="0" smtClean="0"/>
              <a:t>« Hippolyte est sensible, et ne sent rien pour moi !</a:t>
            </a:r>
          </a:p>
          <a:p>
            <a:pPr marL="914400" lvl="2" indent="0">
              <a:buNone/>
            </a:pPr>
            <a:r>
              <a:rPr lang="fr-FR" dirty="0" smtClean="0"/>
              <a:t>Aricie a son cœur ! Aricie a sa foi ! » (IV, 4)</a:t>
            </a:r>
          </a:p>
          <a:p>
            <a:pPr marL="914400" lvl="2" indent="0">
              <a:buNone/>
            </a:pPr>
            <a:endParaRPr lang="fr-FR" dirty="0"/>
          </a:p>
          <a:p>
            <a:pPr marL="971550" lvl="1" indent="-457200"/>
            <a:r>
              <a:rPr lang="fr-FR" dirty="0" err="1" smtClean="0"/>
              <a:t>Diminished</a:t>
            </a:r>
            <a:r>
              <a:rPr lang="fr-FR" dirty="0" smtClean="0"/>
              <a:t> </a:t>
            </a:r>
            <a:r>
              <a:rPr lang="fr-FR" dirty="0" err="1" smtClean="0"/>
              <a:t>responsibility</a:t>
            </a:r>
            <a:r>
              <a:rPr lang="fr-FR" dirty="0" smtClean="0"/>
              <a:t>?</a:t>
            </a:r>
          </a:p>
          <a:p>
            <a:pPr marL="514350" lvl="1" indent="0">
              <a:buNone/>
            </a:pPr>
            <a:r>
              <a:rPr lang="fr-FR" sz="2400" dirty="0" smtClean="0"/>
              <a:t>	« Moi, régner! Moi, ranger un état sous ma loi,</a:t>
            </a:r>
          </a:p>
          <a:p>
            <a:pPr marL="514350" lvl="1" indent="0">
              <a:buNone/>
            </a:pPr>
            <a:r>
              <a:rPr lang="fr-FR" sz="2400" dirty="0" smtClean="0"/>
              <a:t>	Quand ma faible raison ne règne plus sur moi ! » </a:t>
            </a:r>
          </a:p>
          <a:p>
            <a:pPr marL="914400" lvl="2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685269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Theatre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people.brynmawr.edu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cwillifo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pscp</a:t>
            </a:r>
            <a:r>
              <a:rPr lang="en-US" dirty="0" smtClean="0">
                <a:hlinkClick r:id="rId3"/>
              </a:rPr>
              <a:t>/ </a:t>
            </a:r>
            <a:r>
              <a:rPr lang="en-US" dirty="0" err="1" smtClean="0">
                <a:hlinkClick r:id="rId3"/>
              </a:rPr>
              <a:t>index.htm</a:t>
            </a:r>
            <a:r>
              <a:rPr lang="en-US" dirty="0" smtClean="0">
                <a:hlinkClick r:id="rId3"/>
              </a:rPr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080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power of theatre: the theatrical </a:t>
            </a:r>
            <a:r>
              <a:rPr lang="en-US" dirty="0" smtClean="0"/>
              <a:t>space</a:t>
            </a:r>
          </a:p>
          <a:p>
            <a:r>
              <a:rPr lang="en-US" dirty="0" smtClean="0"/>
              <a:t>The figure of the playwright in 17</a:t>
            </a:r>
            <a:r>
              <a:rPr lang="en-US" baseline="30000" dirty="0" smtClean="0"/>
              <a:t>th</a:t>
            </a:r>
            <a:r>
              <a:rPr lang="en-US" dirty="0" smtClean="0"/>
              <a:t> France</a:t>
            </a:r>
          </a:p>
          <a:p>
            <a:r>
              <a:rPr lang="en-US" dirty="0" smtClean="0"/>
              <a:t>Tragedy and tradition</a:t>
            </a:r>
          </a:p>
          <a:p>
            <a:r>
              <a:rPr lang="en-US" i="1" dirty="0" err="1" smtClean="0"/>
              <a:t>Phèdre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history and context</a:t>
            </a:r>
          </a:p>
          <a:p>
            <a:pPr lvl="1"/>
            <a:r>
              <a:rPr lang="en-US" dirty="0" smtClean="0"/>
              <a:t>Themes and </a:t>
            </a:r>
            <a:r>
              <a:rPr lang="en-US" dirty="0" err="1" smtClean="0"/>
              <a:t>characterisation</a:t>
            </a:r>
            <a:endParaRPr lang="en-US" dirty="0" smtClean="0"/>
          </a:p>
          <a:p>
            <a:pPr lvl="1"/>
            <a:r>
              <a:rPr lang="en-US" dirty="0" smtClean="0"/>
              <a:t>Structure and language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766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Technologies of theatrical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Relationships: </a:t>
            </a:r>
          </a:p>
          <a:p>
            <a:pPr lvl="1"/>
            <a:r>
              <a:rPr lang="en-US" dirty="0" smtClean="0"/>
              <a:t>Writer(s)	</a:t>
            </a:r>
          </a:p>
          <a:p>
            <a:pPr lvl="1"/>
            <a:r>
              <a:rPr lang="en-US" dirty="0" smtClean="0"/>
              <a:t>actor </a:t>
            </a:r>
          </a:p>
          <a:p>
            <a:pPr lvl="1"/>
            <a:r>
              <a:rPr lang="en-US" dirty="0" smtClean="0"/>
              <a:t>spectator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eader</a:t>
            </a:r>
          </a:p>
          <a:p>
            <a:pPr lvl="1"/>
            <a:r>
              <a:rPr lang="en-US" dirty="0" smtClean="0"/>
              <a:t>(patron)</a:t>
            </a:r>
          </a:p>
          <a:p>
            <a:pPr lvl="1"/>
            <a:r>
              <a:rPr lang="en-US" dirty="0" smtClean="0"/>
              <a:t>(publisher)</a:t>
            </a:r>
          </a:p>
          <a:p>
            <a:r>
              <a:rPr lang="en-US" dirty="0" smtClean="0"/>
              <a:t>Interpretation: double mediation</a:t>
            </a:r>
          </a:p>
          <a:p>
            <a:r>
              <a:rPr lang="en-US" dirty="0" smtClean="0"/>
              <a:t>Staging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77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Theatrical genre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Humanism: ancient drama (comedy and tragedy)</a:t>
            </a:r>
          </a:p>
          <a:p>
            <a:pPr lvl="1"/>
            <a:r>
              <a:rPr lang="en-US" dirty="0" smtClean="0"/>
              <a:t>Ancient dramatic theory (Seneca and Aristotle)</a:t>
            </a:r>
          </a:p>
          <a:p>
            <a:pPr lvl="1"/>
            <a:r>
              <a:rPr lang="en-US" dirty="0" smtClean="0"/>
              <a:t>Distinction between tragedy and comedy</a:t>
            </a:r>
          </a:p>
          <a:p>
            <a:pPr lvl="1"/>
            <a:r>
              <a:rPr lang="en-US" dirty="0" smtClean="0"/>
              <a:t>Triple 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03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playwright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Oral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Writer / actors (Molière)</a:t>
            </a:r>
          </a:p>
          <a:p>
            <a:pPr lvl="1"/>
            <a:r>
              <a:rPr lang="en-US" dirty="0" smtClean="0"/>
              <a:t>Travelling troupes</a:t>
            </a:r>
          </a:p>
          <a:p>
            <a:pPr lvl="1"/>
            <a:r>
              <a:rPr lang="en-US" dirty="0" smtClean="0"/>
              <a:t>Commercial imperative</a:t>
            </a:r>
          </a:p>
          <a:p>
            <a:pPr lvl="1"/>
            <a:r>
              <a:rPr lang="en-US" dirty="0" smtClean="0"/>
              <a:t>Comedy trumps tragedy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Written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dirty="0" smtClean="0"/>
              <a:t>Patronage</a:t>
            </a:r>
          </a:p>
          <a:p>
            <a:pPr lvl="1"/>
            <a:r>
              <a:rPr lang="en-US" dirty="0" err="1" smtClean="0"/>
              <a:t>Académies</a:t>
            </a:r>
            <a:r>
              <a:rPr lang="en-US" dirty="0" smtClean="0"/>
              <a:t> (</a:t>
            </a:r>
            <a:r>
              <a:rPr lang="en-US" dirty="0" err="1" smtClean="0"/>
              <a:t>Académie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1635)</a:t>
            </a:r>
          </a:p>
          <a:p>
            <a:pPr lvl="1"/>
            <a:r>
              <a:rPr lang="en-US" dirty="0" smtClean="0"/>
              <a:t>Tragedy : poetry</a:t>
            </a:r>
          </a:p>
          <a:p>
            <a:pPr lvl="1"/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Richelieu: rules</a:t>
            </a:r>
          </a:p>
          <a:p>
            <a:pPr lvl="1"/>
            <a:r>
              <a:rPr lang="en-US" dirty="0" err="1" smtClean="0"/>
              <a:t>Comédie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(1680)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09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Tragic playwright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Virtue / personal quality of writer important</a:t>
            </a:r>
          </a:p>
          <a:p>
            <a:pPr lvl="2"/>
            <a:r>
              <a:rPr lang="en-US" dirty="0" err="1" smtClean="0"/>
              <a:t>Honour</a:t>
            </a:r>
            <a:r>
              <a:rPr lang="en-US" dirty="0" smtClean="0"/>
              <a:t> / </a:t>
            </a:r>
            <a:r>
              <a:rPr lang="en-US" dirty="0" err="1" smtClean="0"/>
              <a:t>honnêteté</a:t>
            </a:r>
            <a:endParaRPr lang="en-US" dirty="0"/>
          </a:p>
          <a:p>
            <a:pPr lvl="1"/>
            <a:r>
              <a:rPr lang="en-US" dirty="0" smtClean="0"/>
              <a:t>Social advancement possible</a:t>
            </a:r>
          </a:p>
          <a:p>
            <a:pPr lvl="1"/>
            <a:r>
              <a:rPr lang="en-US" dirty="0" smtClean="0"/>
              <a:t>Engagement with publishers and patrons</a:t>
            </a:r>
          </a:p>
          <a:p>
            <a:pPr lvl="1"/>
            <a:r>
              <a:rPr lang="en-US" dirty="0" smtClean="0"/>
              <a:t>Prefaces:</a:t>
            </a:r>
          </a:p>
          <a:p>
            <a:pPr lvl="2"/>
            <a:r>
              <a:rPr lang="en-US" dirty="0" smtClean="0"/>
              <a:t>Acknowledge patron</a:t>
            </a:r>
          </a:p>
          <a:p>
            <a:pPr lvl="2"/>
            <a:r>
              <a:rPr lang="en-US" dirty="0" smtClean="0"/>
              <a:t>Moral value of work</a:t>
            </a:r>
          </a:p>
          <a:p>
            <a:pPr lvl="2"/>
            <a:r>
              <a:rPr lang="en-US" dirty="0" smtClean="0"/>
              <a:t>Avoid self promotion</a:t>
            </a:r>
          </a:p>
          <a:p>
            <a:pPr lvl="1"/>
            <a:r>
              <a:rPr lang="en-US" dirty="0" smtClean="0"/>
              <a:t>Authorial presence felt: frontispieces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255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Theatre and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Church</a:t>
            </a:r>
          </a:p>
          <a:p>
            <a:r>
              <a:rPr lang="en-US" dirty="0" smtClean="0"/>
              <a:t>Problematic – arouses passions</a:t>
            </a:r>
          </a:p>
          <a:p>
            <a:r>
              <a:rPr lang="en-US" dirty="0" smtClean="0"/>
              <a:t>Performance – rival to church?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Other spaces and figures of authority</a:t>
            </a:r>
          </a:p>
          <a:p>
            <a:r>
              <a:rPr lang="en-US" dirty="0" smtClean="0"/>
              <a:t>Court: Richelieu</a:t>
            </a:r>
          </a:p>
          <a:p>
            <a:r>
              <a:rPr lang="en-US" dirty="0" err="1" smtClean="0"/>
              <a:t>Académie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endParaRPr lang="en-US" dirty="0" smtClean="0"/>
          </a:p>
          <a:p>
            <a:r>
              <a:rPr lang="en-US" dirty="0" err="1" smtClean="0"/>
              <a:t>Comédie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614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042988" y="5661025"/>
            <a:ext cx="1657350" cy="576263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Hippolytus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3851275" y="4292600"/>
            <a:ext cx="1512888" cy="576263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Phaedra</a:t>
            </a:r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106363" y="4292600"/>
            <a:ext cx="1512887" cy="576263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Hippolyta</a:t>
            </a: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7451725" y="4292600"/>
            <a:ext cx="1512888" cy="576263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Minotaur</a:t>
            </a: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3492500" y="2997200"/>
            <a:ext cx="1512888" cy="57626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Minos</a:t>
            </a:r>
          </a:p>
        </p:txBody>
      </p:sp>
      <p:sp>
        <p:nvSpPr>
          <p:cNvPr id="22535" name="Rectangle 13"/>
          <p:cNvSpPr>
            <a:spLocks noChangeArrowheads="1"/>
          </p:cNvSpPr>
          <p:nvPr/>
        </p:nvSpPr>
        <p:spPr bwMode="auto">
          <a:xfrm>
            <a:off x="5435600" y="2997200"/>
            <a:ext cx="1512888" cy="5762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Pasiphaë</a:t>
            </a:r>
          </a:p>
        </p:txBody>
      </p:sp>
      <p:sp>
        <p:nvSpPr>
          <p:cNvPr id="22536" name="Rectangle 15"/>
          <p:cNvSpPr>
            <a:spLocks noChangeArrowheads="1"/>
          </p:cNvSpPr>
          <p:nvPr/>
        </p:nvSpPr>
        <p:spPr bwMode="auto">
          <a:xfrm>
            <a:off x="5148263" y="1628775"/>
            <a:ext cx="1871662" cy="5746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chemeClr val="bg2"/>
                </a:solidFill>
                <a:latin typeface="Garamond" panose="02020404030301010803" pitchFamily="18" charset="0"/>
              </a:rPr>
              <a:t>Helios (Sun)</a:t>
            </a:r>
          </a:p>
        </p:txBody>
      </p:sp>
      <p:sp>
        <p:nvSpPr>
          <p:cNvPr id="22537" name="Rectangle 16"/>
          <p:cNvSpPr>
            <a:spLocks noChangeArrowheads="1"/>
          </p:cNvSpPr>
          <p:nvPr/>
        </p:nvSpPr>
        <p:spPr bwMode="auto">
          <a:xfrm>
            <a:off x="5578475" y="4292600"/>
            <a:ext cx="1512888" cy="576263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Ariadne</a:t>
            </a:r>
          </a:p>
        </p:txBody>
      </p:sp>
      <p:sp>
        <p:nvSpPr>
          <p:cNvPr id="22538" name="Rectangle 17"/>
          <p:cNvSpPr>
            <a:spLocks noChangeArrowheads="1"/>
          </p:cNvSpPr>
          <p:nvPr/>
        </p:nvSpPr>
        <p:spPr bwMode="auto">
          <a:xfrm>
            <a:off x="1908175" y="4292600"/>
            <a:ext cx="1512888" cy="576263"/>
          </a:xfrm>
          <a:prstGeom prst="rect">
            <a:avLst/>
          </a:prstGeom>
          <a:solidFill>
            <a:srgbClr val="3200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Theseus</a:t>
            </a:r>
          </a:p>
        </p:txBody>
      </p:sp>
      <p:sp>
        <p:nvSpPr>
          <p:cNvPr id="22539" name="Rectangle 18"/>
          <p:cNvSpPr>
            <a:spLocks noGrp="1" noRot="1" noChangeArrowheads="1"/>
          </p:cNvSpPr>
          <p:nvPr>
            <p:ph type="title" idx="4294967295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GB" altLang="en-US" dirty="0" smtClean="0">
                <a:latin typeface="Garamond" panose="02020404030301010803" pitchFamily="18" charset="0"/>
              </a:rPr>
              <a:t>History and inheritance in</a:t>
            </a:r>
            <a:r>
              <a:rPr lang="en-GB" altLang="en-US" dirty="0" smtClean="0">
                <a:effectLst/>
                <a:latin typeface="Garamond" panose="02020404030301010803" pitchFamily="18" charset="0"/>
              </a:rPr>
              <a:t> </a:t>
            </a:r>
            <a:r>
              <a:rPr lang="en-GB" altLang="en-US" i="1" dirty="0" err="1" smtClean="0">
                <a:effectLst/>
                <a:latin typeface="Garamond" panose="02020404030301010803" pitchFamily="18" charset="0"/>
              </a:rPr>
              <a:t>Phèdre</a:t>
            </a:r>
            <a:endParaRPr lang="en-GB" altLang="en-US" i="1" dirty="0" smtClean="0">
              <a:effectLst/>
              <a:latin typeface="Garamond" panose="02020404030301010803" pitchFamily="18" charset="0"/>
            </a:endParaRPr>
          </a:p>
        </p:txBody>
      </p:sp>
      <p:sp>
        <p:nvSpPr>
          <p:cNvPr id="22540" name="Line 22"/>
          <p:cNvSpPr>
            <a:spLocks noChangeShapeType="1"/>
          </p:cNvSpPr>
          <p:nvPr/>
        </p:nvSpPr>
        <p:spPr bwMode="auto">
          <a:xfrm>
            <a:off x="6084888" y="2205038"/>
            <a:ext cx="0" cy="792162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1" name="Line 23"/>
          <p:cNvSpPr>
            <a:spLocks noChangeShapeType="1"/>
          </p:cNvSpPr>
          <p:nvPr/>
        </p:nvSpPr>
        <p:spPr bwMode="auto">
          <a:xfrm>
            <a:off x="5003800" y="3284538"/>
            <a:ext cx="431800" cy="0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2" name="Line 24"/>
          <p:cNvSpPr>
            <a:spLocks noChangeShapeType="1"/>
          </p:cNvSpPr>
          <p:nvPr/>
        </p:nvSpPr>
        <p:spPr bwMode="auto">
          <a:xfrm>
            <a:off x="4572000" y="3933825"/>
            <a:ext cx="1728788" cy="0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3" name="Line 25"/>
          <p:cNvSpPr>
            <a:spLocks noChangeShapeType="1"/>
          </p:cNvSpPr>
          <p:nvPr/>
        </p:nvSpPr>
        <p:spPr bwMode="auto">
          <a:xfrm>
            <a:off x="5219700" y="3284538"/>
            <a:ext cx="0" cy="649287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4" name="Line 26"/>
          <p:cNvSpPr>
            <a:spLocks noChangeShapeType="1"/>
          </p:cNvSpPr>
          <p:nvPr/>
        </p:nvSpPr>
        <p:spPr bwMode="auto">
          <a:xfrm>
            <a:off x="4572000" y="3932238"/>
            <a:ext cx="0" cy="360362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5" name="Line 28"/>
          <p:cNvSpPr>
            <a:spLocks noChangeShapeType="1"/>
          </p:cNvSpPr>
          <p:nvPr/>
        </p:nvSpPr>
        <p:spPr bwMode="auto">
          <a:xfrm>
            <a:off x="6300788" y="3933825"/>
            <a:ext cx="0" cy="358775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6" name="Line 29"/>
          <p:cNvSpPr>
            <a:spLocks noChangeShapeType="1"/>
          </p:cNvSpPr>
          <p:nvPr/>
        </p:nvSpPr>
        <p:spPr bwMode="auto">
          <a:xfrm>
            <a:off x="6946900" y="3284538"/>
            <a:ext cx="431800" cy="0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7" name="Line 30"/>
          <p:cNvSpPr>
            <a:spLocks noChangeShapeType="1"/>
          </p:cNvSpPr>
          <p:nvPr/>
        </p:nvSpPr>
        <p:spPr bwMode="auto">
          <a:xfrm>
            <a:off x="7162800" y="3933825"/>
            <a:ext cx="1081088" cy="0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8" name="Line 31"/>
          <p:cNvSpPr>
            <a:spLocks noChangeShapeType="1"/>
          </p:cNvSpPr>
          <p:nvPr/>
        </p:nvSpPr>
        <p:spPr bwMode="auto">
          <a:xfrm>
            <a:off x="7162800" y="3284538"/>
            <a:ext cx="0" cy="649287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9" name="Line 32"/>
          <p:cNvSpPr>
            <a:spLocks noChangeShapeType="1"/>
          </p:cNvSpPr>
          <p:nvPr/>
        </p:nvSpPr>
        <p:spPr bwMode="auto">
          <a:xfrm>
            <a:off x="8243888" y="3933825"/>
            <a:ext cx="0" cy="358775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0" name="Line 33"/>
          <p:cNvSpPr>
            <a:spLocks noChangeShapeType="1"/>
          </p:cNvSpPr>
          <p:nvPr/>
        </p:nvSpPr>
        <p:spPr bwMode="auto">
          <a:xfrm>
            <a:off x="1619250" y="4581525"/>
            <a:ext cx="287338" cy="0"/>
          </a:xfrm>
          <a:prstGeom prst="line">
            <a:avLst/>
          </a:prstGeom>
          <a:noFill/>
          <a:ln w="63500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1" name="Line 34"/>
          <p:cNvSpPr>
            <a:spLocks noChangeShapeType="1"/>
          </p:cNvSpPr>
          <p:nvPr/>
        </p:nvSpPr>
        <p:spPr bwMode="auto">
          <a:xfrm>
            <a:off x="1763713" y="4583113"/>
            <a:ext cx="0" cy="1081087"/>
          </a:xfrm>
          <a:prstGeom prst="line">
            <a:avLst/>
          </a:prstGeom>
          <a:noFill/>
          <a:ln w="63500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2" name="Line 35"/>
          <p:cNvSpPr>
            <a:spLocks noChangeShapeType="1"/>
          </p:cNvSpPr>
          <p:nvPr/>
        </p:nvSpPr>
        <p:spPr bwMode="auto">
          <a:xfrm>
            <a:off x="3419475" y="4581525"/>
            <a:ext cx="431800" cy="0"/>
          </a:xfrm>
          <a:prstGeom prst="line">
            <a:avLst/>
          </a:prstGeom>
          <a:noFill/>
          <a:ln w="635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3" name="Rectangle 37"/>
          <p:cNvSpPr>
            <a:spLocks noChangeArrowheads="1"/>
          </p:cNvSpPr>
          <p:nvPr/>
        </p:nvSpPr>
        <p:spPr bwMode="auto">
          <a:xfrm>
            <a:off x="7380288" y="2997200"/>
            <a:ext cx="1512887" cy="576263"/>
          </a:xfrm>
          <a:prstGeom prst="rect">
            <a:avLst/>
          </a:prstGeom>
          <a:solidFill>
            <a:srgbClr val="3211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Bull</a:t>
            </a:r>
          </a:p>
        </p:txBody>
      </p:sp>
      <p:sp>
        <p:nvSpPr>
          <p:cNvPr id="22554" name="Rectangle 38"/>
          <p:cNvSpPr>
            <a:spLocks noChangeArrowheads="1"/>
          </p:cNvSpPr>
          <p:nvPr/>
        </p:nvSpPr>
        <p:spPr bwMode="auto">
          <a:xfrm>
            <a:off x="1187450" y="2997200"/>
            <a:ext cx="1512888" cy="576263"/>
          </a:xfrm>
          <a:prstGeom prst="rect">
            <a:avLst/>
          </a:prstGeom>
          <a:solidFill>
            <a:srgbClr val="3200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>
                <a:solidFill>
                  <a:srgbClr val="FFFFFF"/>
                </a:solidFill>
                <a:latin typeface="Garamond" panose="02020404030301010803" pitchFamily="18" charset="0"/>
              </a:rPr>
              <a:t>Aegeus</a:t>
            </a:r>
          </a:p>
        </p:txBody>
      </p:sp>
      <p:sp>
        <p:nvSpPr>
          <p:cNvPr id="22555" name="Line 39"/>
          <p:cNvSpPr>
            <a:spLocks noChangeShapeType="1"/>
          </p:cNvSpPr>
          <p:nvPr/>
        </p:nvSpPr>
        <p:spPr bwMode="auto">
          <a:xfrm>
            <a:off x="1908175" y="3500438"/>
            <a:ext cx="719138" cy="792162"/>
          </a:xfrm>
          <a:prstGeom prst="line">
            <a:avLst/>
          </a:prstGeom>
          <a:noFill/>
          <a:ln w="63500">
            <a:solidFill>
              <a:srgbClr val="32003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1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419</TotalTime>
  <Words>810</Words>
  <Application>Microsoft Macintosh PowerPoint</Application>
  <PresentationFormat>On-screen Show (4:3)</PresentationFormat>
  <Paragraphs>222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Capital</vt:lpstr>
      <vt:lpstr>French tragic drama</vt:lpstr>
      <vt:lpstr>Racine and Phèdre</vt:lpstr>
      <vt:lpstr>plan</vt:lpstr>
      <vt:lpstr>Technologies of theatrical production</vt:lpstr>
      <vt:lpstr>Theatrical genre</vt:lpstr>
      <vt:lpstr>The playwright</vt:lpstr>
      <vt:lpstr>Tragic playwright</vt:lpstr>
      <vt:lpstr>Theatre and power</vt:lpstr>
      <vt:lpstr>History and inheritance in Phèdre</vt:lpstr>
      <vt:lpstr>Racine </vt:lpstr>
      <vt:lpstr>Jansenism and theatre</vt:lpstr>
      <vt:lpstr>plays</vt:lpstr>
      <vt:lpstr>Theatre as an ‘école [de] vertu’</vt:lpstr>
      <vt:lpstr>Racine: moral imperative</vt:lpstr>
      <vt:lpstr>Racine’s theatrical art</vt:lpstr>
      <vt:lpstr>Racine’s theatrical art</vt:lpstr>
      <vt:lpstr>Racine’s theatrical art</vt:lpstr>
      <vt:lpstr>Racine’s theatrical art</vt:lpstr>
      <vt:lpstr>Language</vt:lpstr>
      <vt:lpstr>Meter</vt:lpstr>
      <vt:lpstr>Power and poetry in the alexandrine</vt:lpstr>
      <vt:lpstr>Interpretations</vt:lpstr>
      <vt:lpstr>History and inheritance in Phèdre</vt:lpstr>
      <vt:lpstr>PowerPoint Presentation</vt:lpstr>
      <vt:lpstr>PowerPoint Presentation</vt:lpstr>
      <vt:lpstr>PowerPoint Presentation</vt:lpstr>
      <vt:lpstr>Theatre design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tragic drama</dc:title>
  <dc:creator>Catherine Hampton</dc:creator>
  <cp:lastModifiedBy>Catherine Hampton</cp:lastModifiedBy>
  <cp:revision>22</cp:revision>
  <dcterms:created xsi:type="dcterms:W3CDTF">2016-01-10T20:36:15Z</dcterms:created>
  <dcterms:modified xsi:type="dcterms:W3CDTF">2016-01-18T11:06:27Z</dcterms:modified>
</cp:coreProperties>
</file>