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44D60B-5E84-45B6-A1D3-5C8C7F69969C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AD3F8-232A-42D8-86B9-18AE3B6A8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842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Gender</a:t>
            </a:r>
            <a:r>
              <a:rPr lang="en-GB" baseline="0" dirty="0" smtClean="0"/>
              <a:t> in relationship between text and reader / publisher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AD3F8-232A-42D8-86B9-18AE3B6A89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64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82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6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856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18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0686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97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81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2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4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2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53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0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81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4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FE3B0-0A8B-4885-9F67-2EDC3F34E0E2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90CE2CB-3DCB-49E0-966A-3739E9EE1A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9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Essay writing workshop: Defining France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1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to ask: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dirty="0" smtClean="0"/>
              <a:t>What are the key words in the question?</a:t>
            </a:r>
          </a:p>
          <a:p>
            <a:pPr marL="514350" indent="-514350">
              <a:buAutoNum type="arabicPeriod"/>
            </a:pPr>
            <a:r>
              <a:rPr lang="en-GB" dirty="0" smtClean="0"/>
              <a:t>What do I want to consider? Making the question your own in the introduction</a:t>
            </a:r>
          </a:p>
          <a:p>
            <a:pPr marL="514350" indent="-514350">
              <a:buAutoNum type="arabicPeriod"/>
            </a:pPr>
            <a:r>
              <a:rPr lang="en-GB" dirty="0" smtClean="0"/>
              <a:t>What 3 – 4 key ideas do I want to explore? </a:t>
            </a:r>
          </a:p>
          <a:p>
            <a:pPr marL="514350" indent="-514350">
              <a:buAutoNum type="arabicPeriod"/>
            </a:pPr>
            <a:r>
              <a:rPr lang="en-GB" dirty="0" smtClean="0"/>
              <a:t>Each paragraph should begin with an argument </a:t>
            </a:r>
          </a:p>
          <a:p>
            <a:pPr marL="514350" indent="-514350">
              <a:buAutoNum type="arabicPeriod"/>
            </a:pPr>
            <a:r>
              <a:rPr lang="en-GB" dirty="0" smtClean="0"/>
              <a:t>Do I want to contrast texts WITHIN a paragraph, or to oppose texts in each half of the essay?</a:t>
            </a:r>
          </a:p>
          <a:p>
            <a:pPr marL="514350" indent="-514350">
              <a:buAutoNum type="arabicPeriod"/>
            </a:pPr>
            <a:r>
              <a:rPr lang="en-GB" dirty="0" smtClean="0"/>
              <a:t>What examples will I choose? Think about examples that typify the point you make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0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Defining France essays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Culture of/and the book</a:t>
            </a:r>
          </a:p>
          <a:p>
            <a:r>
              <a:rPr lang="en-GB" dirty="0" smtClean="0"/>
              <a:t>Link between text and form</a:t>
            </a:r>
          </a:p>
          <a:p>
            <a:pPr lvl="1"/>
            <a:r>
              <a:rPr lang="en-GB" dirty="0" smtClean="0"/>
              <a:t>Text and image</a:t>
            </a:r>
          </a:p>
          <a:p>
            <a:pPr lvl="1"/>
            <a:r>
              <a:rPr lang="en-GB" dirty="0" smtClean="0"/>
              <a:t>Text and ‘geography’ (where read? Where performed? Effect of space - theatre)</a:t>
            </a:r>
          </a:p>
          <a:p>
            <a:pPr lvl="1"/>
            <a:r>
              <a:rPr lang="en-GB" dirty="0" smtClean="0"/>
              <a:t>The look on the page…</a:t>
            </a:r>
          </a:p>
          <a:p>
            <a:pPr lvl="1"/>
            <a:r>
              <a:rPr lang="en-GB" dirty="0" smtClean="0"/>
              <a:t>Rules about texts</a:t>
            </a:r>
          </a:p>
          <a:p>
            <a:r>
              <a:rPr lang="en-GB" dirty="0" smtClean="0"/>
              <a:t>Polemical texts</a:t>
            </a:r>
          </a:p>
          <a:p>
            <a:pPr lvl="1"/>
            <a:r>
              <a:rPr lang="en-GB" dirty="0" smtClean="0"/>
              <a:t>How?</a:t>
            </a:r>
          </a:p>
          <a:p>
            <a:pPr lvl="1"/>
            <a:r>
              <a:rPr lang="en-GB" dirty="0" smtClean="0"/>
              <a:t>Why? </a:t>
            </a:r>
          </a:p>
          <a:p>
            <a:r>
              <a:rPr lang="en-GB" dirty="0" smtClean="0"/>
              <a:t>Identity of the writer</a:t>
            </a:r>
          </a:p>
          <a:p>
            <a:endParaRPr lang="en-GB" dirty="0" smtClean="0"/>
          </a:p>
          <a:p>
            <a:endParaRPr lang="en-GB" dirty="0"/>
          </a:p>
          <a:p>
            <a:pPr lvl="1"/>
            <a:endParaRPr lang="en-GB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8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Themes: take 5 minutes with a neighbour to list them: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Medieval</a:t>
            </a:r>
          </a:p>
          <a:p>
            <a:r>
              <a:rPr lang="en-GB" dirty="0" smtClean="0"/>
              <a:t>Renaissance</a:t>
            </a:r>
          </a:p>
          <a:p>
            <a:r>
              <a:rPr lang="en-GB" dirty="0" smtClean="0"/>
              <a:t>Seventeenth-Century</a:t>
            </a:r>
          </a:p>
          <a:p>
            <a:r>
              <a:rPr lang="en-GB" dirty="0" smtClean="0"/>
              <a:t>Eighteenth-Century</a:t>
            </a:r>
          </a:p>
          <a:p>
            <a:r>
              <a:rPr lang="en-GB" dirty="0" smtClean="0"/>
              <a:t>Nineteenth-Century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9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Medieval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Manuscript</a:t>
            </a:r>
            <a:r>
              <a:rPr lang="en-US" dirty="0" smtClean="0"/>
              <a:t> culture</a:t>
            </a:r>
          </a:p>
          <a:p>
            <a:r>
              <a:rPr lang="en-GB" dirty="0" smtClean="0"/>
              <a:t>Identity of author / narrator</a:t>
            </a:r>
          </a:p>
          <a:p>
            <a:r>
              <a:rPr lang="en-GB" dirty="0" smtClean="0"/>
              <a:t>Role of text in disseminating ideas</a:t>
            </a:r>
          </a:p>
          <a:p>
            <a:r>
              <a:rPr lang="en-GB" dirty="0" smtClean="0"/>
              <a:t>Relationship of text with authority</a:t>
            </a:r>
          </a:p>
          <a:p>
            <a:r>
              <a:rPr lang="en-GB" dirty="0" smtClean="0"/>
              <a:t>Textual metaphors…</a:t>
            </a:r>
          </a:p>
        </p:txBody>
      </p:sp>
    </p:spTree>
    <p:extLst>
      <p:ext uri="{BB962C8B-B14F-4D97-AF65-F5344CB8AC3E}">
        <p14:creationId xmlns:p14="http://schemas.microsoft.com/office/powerpoint/2010/main" val="346610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Renaissance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From manuscript to print</a:t>
            </a:r>
          </a:p>
          <a:p>
            <a:pPr lvl="1"/>
            <a:r>
              <a:rPr lang="en-GB" dirty="0" smtClean="0"/>
              <a:t>‘geography’ of text: how do we read? What changes?</a:t>
            </a:r>
          </a:p>
          <a:p>
            <a:pPr lvl="1"/>
            <a:r>
              <a:rPr lang="en-GB" dirty="0" smtClean="0"/>
              <a:t>Where are texts produced and why does it matter?</a:t>
            </a:r>
          </a:p>
          <a:p>
            <a:r>
              <a:rPr lang="en-GB" dirty="0" smtClean="0"/>
              <a:t>Oral to written culture</a:t>
            </a:r>
          </a:p>
          <a:p>
            <a:pPr lvl="1"/>
            <a:r>
              <a:rPr lang="en-GB" dirty="0" smtClean="0"/>
              <a:t>New words; new lexicons</a:t>
            </a:r>
          </a:p>
          <a:p>
            <a:r>
              <a:rPr lang="en-GB" dirty="0" smtClean="0"/>
              <a:t>Relationship between reader, writer, publisher </a:t>
            </a:r>
          </a:p>
          <a:p>
            <a:pPr lvl="1"/>
            <a:r>
              <a:rPr lang="en-GB" dirty="0" smtClean="0"/>
              <a:t>Text and play: role of author / narrator</a:t>
            </a:r>
          </a:p>
          <a:p>
            <a:pPr lvl="1"/>
            <a:r>
              <a:rPr lang="en-GB" dirty="0" smtClean="0"/>
              <a:t>Text and disguise</a:t>
            </a:r>
          </a:p>
          <a:p>
            <a:r>
              <a:rPr lang="en-GB" dirty="0" smtClean="0"/>
              <a:t>Dissemination of ideas / values / knowledge</a:t>
            </a:r>
          </a:p>
          <a:p>
            <a:pPr lvl="1"/>
            <a:r>
              <a:rPr lang="en-GB" dirty="0" smtClean="0"/>
              <a:t>Religious</a:t>
            </a:r>
          </a:p>
          <a:p>
            <a:pPr lvl="1"/>
            <a:r>
              <a:rPr lang="en-GB" dirty="0" smtClean="0"/>
              <a:t>Philosophical (humanism)</a:t>
            </a:r>
          </a:p>
          <a:p>
            <a:r>
              <a:rPr lang="en-GB" dirty="0" smtClean="0"/>
              <a:t>Text as threat</a:t>
            </a:r>
          </a:p>
          <a:p>
            <a:pPr lvl="1"/>
            <a:r>
              <a:rPr lang="en-GB" dirty="0" smtClean="0"/>
              <a:t>Parody / satire</a:t>
            </a:r>
          </a:p>
          <a:p>
            <a:pPr marL="0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63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Neo-Classical (17</a:t>
            </a:r>
            <a:r>
              <a:rPr lang="en-GB" baseline="30000" dirty="0" smtClean="0"/>
              <a:t>th</a:t>
            </a:r>
            <a:r>
              <a:rPr lang="en-GB" dirty="0" smtClean="0"/>
              <a:t> century)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Spectators rather than readers in our texts.</a:t>
            </a:r>
          </a:p>
          <a:p>
            <a:pPr lvl="1"/>
            <a:r>
              <a:rPr lang="en-GB" dirty="0" smtClean="0"/>
              <a:t>Who were they? </a:t>
            </a:r>
          </a:p>
          <a:p>
            <a:r>
              <a:rPr lang="en-GB" dirty="0" smtClean="0"/>
              <a:t>Theatrical spaces and forms</a:t>
            </a:r>
          </a:p>
          <a:p>
            <a:pPr lvl="1"/>
            <a:r>
              <a:rPr lang="en-GB" dirty="0" smtClean="0"/>
              <a:t>Tragedy / poetry</a:t>
            </a:r>
          </a:p>
          <a:p>
            <a:pPr lvl="1"/>
            <a:r>
              <a:rPr lang="en-GB" dirty="0" smtClean="0"/>
              <a:t>Comedy</a:t>
            </a:r>
          </a:p>
          <a:p>
            <a:pPr lvl="1"/>
            <a:r>
              <a:rPr lang="en-GB" dirty="0" smtClean="0"/>
              <a:t>under</a:t>
            </a:r>
          </a:p>
          <a:p>
            <a:r>
              <a:rPr lang="en-GB" dirty="0" smtClean="0"/>
              <a:t>Standardisation – in what areas, and why? </a:t>
            </a:r>
          </a:p>
          <a:p>
            <a:pPr lvl="1"/>
            <a:r>
              <a:rPr lang="en-GB" dirty="0" smtClean="0"/>
              <a:t>Language</a:t>
            </a:r>
          </a:p>
          <a:p>
            <a:pPr lvl="1"/>
            <a:r>
              <a:rPr lang="en-GB" dirty="0" smtClean="0"/>
              <a:t>Theatrical conventions</a:t>
            </a:r>
          </a:p>
          <a:p>
            <a:pPr lvl="1"/>
            <a:r>
              <a:rPr lang="en-GB" dirty="0" smtClean="0"/>
              <a:t>Manners: the </a:t>
            </a:r>
            <a:r>
              <a:rPr lang="en-GB" dirty="0" err="1" smtClean="0"/>
              <a:t>honn</a:t>
            </a:r>
            <a:r>
              <a:rPr lang="en-US" dirty="0" err="1" smtClean="0"/>
              <a:t>ête</a:t>
            </a:r>
            <a:r>
              <a:rPr lang="en-US" dirty="0" smtClean="0"/>
              <a:t> homme</a:t>
            </a:r>
            <a:endParaRPr lang="en-GB" dirty="0" smtClean="0"/>
          </a:p>
          <a:p>
            <a:r>
              <a:rPr lang="en-GB" dirty="0" smtClean="0"/>
              <a:t>Role of the playwright</a:t>
            </a:r>
          </a:p>
          <a:p>
            <a:pPr lvl="1"/>
            <a:r>
              <a:rPr lang="en-GB" dirty="0" smtClean="0"/>
              <a:t>Mirror to society</a:t>
            </a:r>
          </a:p>
          <a:p>
            <a:pPr lvl="1"/>
            <a:r>
              <a:rPr lang="en-GB" dirty="0" smtClean="0"/>
              <a:t>Reflection of emotion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9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19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Realism? Social commentary</a:t>
            </a:r>
          </a:p>
          <a:p>
            <a:r>
              <a:rPr lang="en-GB" dirty="0" smtClean="0"/>
              <a:t>Short story form – part of something bigger? Power of brevity?</a:t>
            </a:r>
          </a:p>
          <a:p>
            <a:pPr lvl="1"/>
            <a:r>
              <a:rPr lang="en-GB" dirty="0" smtClean="0"/>
              <a:t>Where published?</a:t>
            </a:r>
          </a:p>
          <a:p>
            <a:r>
              <a:rPr lang="en-GB" dirty="0" smtClean="0"/>
              <a:t>Relationship with other art forms? </a:t>
            </a:r>
          </a:p>
          <a:p>
            <a:pPr lvl="1"/>
            <a:r>
              <a:rPr lang="en-GB" dirty="0" smtClean="0"/>
              <a:t>Imagery? Painting? Music?</a:t>
            </a:r>
          </a:p>
          <a:p>
            <a:r>
              <a:rPr lang="en-GB" dirty="0" smtClean="0"/>
              <a:t>Role of narrator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71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Think of themes on which you might write an essay…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8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your own essay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Legacy / impact of the Ancient world in texts set for study…</a:t>
            </a:r>
          </a:p>
          <a:p>
            <a:endParaRPr lang="en-US" dirty="0"/>
          </a:p>
          <a:p>
            <a:r>
              <a:rPr lang="en-US" dirty="0" smtClean="0"/>
              <a:t>Text as performance and act of reading / effects of reading: contrast….</a:t>
            </a:r>
          </a:p>
          <a:p>
            <a:endParaRPr lang="en-US" dirty="0"/>
          </a:p>
          <a:p>
            <a:r>
              <a:rPr lang="en-US" dirty="0" smtClean="0"/>
              <a:t>Status of feminism in texts set for study?</a:t>
            </a:r>
          </a:p>
          <a:p>
            <a:endParaRPr lang="en-US" dirty="0"/>
          </a:p>
          <a:p>
            <a:r>
              <a:rPr lang="en-US" dirty="0" smtClean="0"/>
              <a:t>Examine the role of speech and silence in the texts set for study.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24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369</TotalTime>
  <Words>422</Words>
  <Application>Microsoft Office PowerPoint</Application>
  <PresentationFormat>Custom</PresentationFormat>
  <Paragraphs>81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Facet</vt:lpstr>
      <vt:lpstr>Essay writing workshop: Defining France</vt:lpstr>
      <vt:lpstr>Defining France essays</vt:lpstr>
      <vt:lpstr>Themes: take 5 minutes with a neighbour to list them:</vt:lpstr>
      <vt:lpstr>Medieval </vt:lpstr>
      <vt:lpstr>Renaissance </vt:lpstr>
      <vt:lpstr>Neo-Classical (17th century)</vt:lpstr>
      <vt:lpstr>19th century</vt:lpstr>
      <vt:lpstr>Think of themes on which you might write an essay…</vt:lpstr>
      <vt:lpstr>Create your own essay title</vt:lpstr>
      <vt:lpstr>Questions to ask: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Essay writing workshop: Defining France</dc:title>
  <dc:creator>Cathy</dc:creator>
  <cp:lastModifiedBy>Hampton, Cathy</cp:lastModifiedBy>
  <cp:revision>9</cp:revision>
  <dcterms:created xsi:type="dcterms:W3CDTF">2016-05-23T14:11:06Z</dcterms:created>
  <dcterms:modified xsi:type="dcterms:W3CDTF">2016-05-24T11:33:04Z</dcterms:modified>
</cp:coreProperties>
</file>