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68" r:id="rId3"/>
    <p:sldId id="257" r:id="rId4"/>
    <p:sldId id="258" r:id="rId5"/>
    <p:sldId id="259" r:id="rId6"/>
    <p:sldId id="269" r:id="rId7"/>
    <p:sldId id="264" r:id="rId8"/>
    <p:sldId id="260" r:id="rId9"/>
    <p:sldId id="265" r:id="rId10"/>
    <p:sldId id="261" r:id="rId11"/>
    <p:sldId id="262" r:id="rId12"/>
    <p:sldId id="263" r:id="rId13"/>
    <p:sldId id="270" r:id="rId14"/>
    <p:sldId id="256" r:id="rId15"/>
    <p:sldId id="266"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7" d="100"/>
          <a:sy n="37" d="100"/>
        </p:scale>
        <p:origin x="-75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E4B24D2-721D-4A33-9815-592B90731D47}" type="datetimeFigureOut">
              <a:rPr lang="en-GB" smtClean="0"/>
              <a:t>03/10/2013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369D6E-4F0E-45F7-8952-F6CB5CB9801D}" type="slidenum">
              <a:rPr lang="en-GB" smtClean="0"/>
              <a:t>‹#›</a:t>
            </a:fld>
            <a:endParaRPr lang="en-GB"/>
          </a:p>
        </p:txBody>
      </p:sp>
    </p:spTree>
    <p:extLst>
      <p:ext uri="{BB962C8B-B14F-4D97-AF65-F5344CB8AC3E}">
        <p14:creationId xmlns:p14="http://schemas.microsoft.com/office/powerpoint/2010/main" val="33630872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E4B24D2-721D-4A33-9815-592B90731D47}" type="datetimeFigureOut">
              <a:rPr lang="en-GB" smtClean="0"/>
              <a:t>03/10/2013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369D6E-4F0E-45F7-8952-F6CB5CB9801D}" type="slidenum">
              <a:rPr lang="en-GB" smtClean="0"/>
              <a:t>‹#›</a:t>
            </a:fld>
            <a:endParaRPr lang="en-GB"/>
          </a:p>
        </p:txBody>
      </p:sp>
    </p:spTree>
    <p:extLst>
      <p:ext uri="{BB962C8B-B14F-4D97-AF65-F5344CB8AC3E}">
        <p14:creationId xmlns:p14="http://schemas.microsoft.com/office/powerpoint/2010/main" val="2951812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E4B24D2-721D-4A33-9815-592B90731D47}" type="datetimeFigureOut">
              <a:rPr lang="en-GB" smtClean="0"/>
              <a:t>03/10/2013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369D6E-4F0E-45F7-8952-F6CB5CB9801D}" type="slidenum">
              <a:rPr lang="en-GB" smtClean="0"/>
              <a:t>‹#›</a:t>
            </a:fld>
            <a:endParaRPr lang="en-GB"/>
          </a:p>
        </p:txBody>
      </p:sp>
    </p:spTree>
    <p:extLst>
      <p:ext uri="{BB962C8B-B14F-4D97-AF65-F5344CB8AC3E}">
        <p14:creationId xmlns:p14="http://schemas.microsoft.com/office/powerpoint/2010/main" val="3333268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E4B24D2-721D-4A33-9815-592B90731D47}" type="datetimeFigureOut">
              <a:rPr lang="en-GB" smtClean="0"/>
              <a:t>03/10/2013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369D6E-4F0E-45F7-8952-F6CB5CB9801D}" type="slidenum">
              <a:rPr lang="en-GB" smtClean="0"/>
              <a:t>‹#›</a:t>
            </a:fld>
            <a:endParaRPr lang="en-GB"/>
          </a:p>
        </p:txBody>
      </p:sp>
    </p:spTree>
    <p:extLst>
      <p:ext uri="{BB962C8B-B14F-4D97-AF65-F5344CB8AC3E}">
        <p14:creationId xmlns:p14="http://schemas.microsoft.com/office/powerpoint/2010/main" val="1362165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4B24D2-721D-4A33-9815-592B90731D47}" type="datetimeFigureOut">
              <a:rPr lang="en-GB" smtClean="0"/>
              <a:t>03/10/2013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369D6E-4F0E-45F7-8952-F6CB5CB9801D}" type="slidenum">
              <a:rPr lang="en-GB" smtClean="0"/>
              <a:t>‹#›</a:t>
            </a:fld>
            <a:endParaRPr lang="en-GB"/>
          </a:p>
        </p:txBody>
      </p:sp>
    </p:spTree>
    <p:extLst>
      <p:ext uri="{BB962C8B-B14F-4D97-AF65-F5344CB8AC3E}">
        <p14:creationId xmlns:p14="http://schemas.microsoft.com/office/powerpoint/2010/main" val="3770148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E4B24D2-721D-4A33-9815-592B90731D47}" type="datetimeFigureOut">
              <a:rPr lang="en-GB" smtClean="0"/>
              <a:t>03/10/2013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5369D6E-4F0E-45F7-8952-F6CB5CB9801D}" type="slidenum">
              <a:rPr lang="en-GB" smtClean="0"/>
              <a:t>‹#›</a:t>
            </a:fld>
            <a:endParaRPr lang="en-GB"/>
          </a:p>
        </p:txBody>
      </p:sp>
    </p:spTree>
    <p:extLst>
      <p:ext uri="{BB962C8B-B14F-4D97-AF65-F5344CB8AC3E}">
        <p14:creationId xmlns:p14="http://schemas.microsoft.com/office/powerpoint/2010/main" val="1237701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E4B24D2-721D-4A33-9815-592B90731D47}" type="datetimeFigureOut">
              <a:rPr lang="en-GB" smtClean="0"/>
              <a:t>03/10/2013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5369D6E-4F0E-45F7-8952-F6CB5CB9801D}" type="slidenum">
              <a:rPr lang="en-GB" smtClean="0"/>
              <a:t>‹#›</a:t>
            </a:fld>
            <a:endParaRPr lang="en-GB"/>
          </a:p>
        </p:txBody>
      </p:sp>
    </p:spTree>
    <p:extLst>
      <p:ext uri="{BB962C8B-B14F-4D97-AF65-F5344CB8AC3E}">
        <p14:creationId xmlns:p14="http://schemas.microsoft.com/office/powerpoint/2010/main" val="4086664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E4B24D2-721D-4A33-9815-592B90731D47}" type="datetimeFigureOut">
              <a:rPr lang="en-GB" smtClean="0"/>
              <a:t>03/10/2013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5369D6E-4F0E-45F7-8952-F6CB5CB9801D}" type="slidenum">
              <a:rPr lang="en-GB" smtClean="0"/>
              <a:t>‹#›</a:t>
            </a:fld>
            <a:endParaRPr lang="en-GB"/>
          </a:p>
        </p:txBody>
      </p:sp>
    </p:spTree>
    <p:extLst>
      <p:ext uri="{BB962C8B-B14F-4D97-AF65-F5344CB8AC3E}">
        <p14:creationId xmlns:p14="http://schemas.microsoft.com/office/powerpoint/2010/main" val="2460635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4B24D2-721D-4A33-9815-592B90731D47}" type="datetimeFigureOut">
              <a:rPr lang="en-GB" smtClean="0"/>
              <a:t>03/10/2013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5369D6E-4F0E-45F7-8952-F6CB5CB9801D}" type="slidenum">
              <a:rPr lang="en-GB" smtClean="0"/>
              <a:t>‹#›</a:t>
            </a:fld>
            <a:endParaRPr lang="en-GB"/>
          </a:p>
        </p:txBody>
      </p:sp>
    </p:spTree>
    <p:extLst>
      <p:ext uri="{BB962C8B-B14F-4D97-AF65-F5344CB8AC3E}">
        <p14:creationId xmlns:p14="http://schemas.microsoft.com/office/powerpoint/2010/main" val="640015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4B24D2-721D-4A33-9815-592B90731D47}" type="datetimeFigureOut">
              <a:rPr lang="en-GB" smtClean="0"/>
              <a:t>03/10/2013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5369D6E-4F0E-45F7-8952-F6CB5CB9801D}" type="slidenum">
              <a:rPr lang="en-GB" smtClean="0"/>
              <a:t>‹#›</a:t>
            </a:fld>
            <a:endParaRPr lang="en-GB"/>
          </a:p>
        </p:txBody>
      </p:sp>
    </p:spTree>
    <p:extLst>
      <p:ext uri="{BB962C8B-B14F-4D97-AF65-F5344CB8AC3E}">
        <p14:creationId xmlns:p14="http://schemas.microsoft.com/office/powerpoint/2010/main" val="3433341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4B24D2-721D-4A33-9815-592B90731D47}" type="datetimeFigureOut">
              <a:rPr lang="en-GB" smtClean="0"/>
              <a:t>03/10/2013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5369D6E-4F0E-45F7-8952-F6CB5CB9801D}" type="slidenum">
              <a:rPr lang="en-GB" smtClean="0"/>
              <a:t>‹#›</a:t>
            </a:fld>
            <a:endParaRPr lang="en-GB"/>
          </a:p>
        </p:txBody>
      </p:sp>
    </p:spTree>
    <p:extLst>
      <p:ext uri="{BB962C8B-B14F-4D97-AF65-F5344CB8AC3E}">
        <p14:creationId xmlns:p14="http://schemas.microsoft.com/office/powerpoint/2010/main" val="2331176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4B24D2-721D-4A33-9815-592B90731D47}" type="datetimeFigureOut">
              <a:rPr lang="en-GB" smtClean="0"/>
              <a:t>03/10/2013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369D6E-4F0E-45F7-8952-F6CB5CB9801D}" type="slidenum">
              <a:rPr lang="en-GB" smtClean="0"/>
              <a:t>‹#›</a:t>
            </a:fld>
            <a:endParaRPr lang="en-GB"/>
          </a:p>
        </p:txBody>
      </p:sp>
    </p:spTree>
    <p:extLst>
      <p:ext uri="{BB962C8B-B14F-4D97-AF65-F5344CB8AC3E}">
        <p14:creationId xmlns:p14="http://schemas.microsoft.com/office/powerpoint/2010/main" val="26115415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i="1" dirty="0" smtClean="0"/>
              <a:t>René</a:t>
            </a:r>
            <a:r>
              <a:rPr lang="en-GB" dirty="0" smtClean="0"/>
              <a:t>, Chateaubriand</a:t>
            </a:r>
            <a:endParaRPr lang="en-GB" i="1" dirty="0"/>
          </a:p>
        </p:txBody>
      </p:sp>
      <p:sp>
        <p:nvSpPr>
          <p:cNvPr id="3" name="Subtitle 2"/>
          <p:cNvSpPr>
            <a:spLocks noGrp="1"/>
          </p:cNvSpPr>
          <p:nvPr>
            <p:ph type="subTitle" idx="1"/>
          </p:nvPr>
        </p:nvSpPr>
        <p:spPr/>
        <p:txBody>
          <a:bodyPr/>
          <a:lstStyle/>
          <a:p>
            <a:r>
              <a:rPr lang="en-GB" dirty="0" smtClean="0"/>
              <a:t>A product of the French Revolution</a:t>
            </a:r>
          </a:p>
          <a:p>
            <a:r>
              <a:rPr lang="en-GB" dirty="0" smtClean="0"/>
              <a:t>A Romantic text</a:t>
            </a:r>
          </a:p>
          <a:p>
            <a:r>
              <a:rPr lang="en-GB" i="1" dirty="0" smtClean="0"/>
              <a:t>René </a:t>
            </a:r>
            <a:r>
              <a:rPr lang="en-GB" dirty="0" smtClean="0"/>
              <a:t>in Chateaubriand’s work</a:t>
            </a:r>
            <a:endParaRPr lang="en-GB" i="1" dirty="0"/>
          </a:p>
        </p:txBody>
      </p:sp>
    </p:spTree>
    <p:extLst>
      <p:ext uri="{BB962C8B-B14F-4D97-AF65-F5344CB8AC3E}">
        <p14:creationId xmlns:p14="http://schemas.microsoft.com/office/powerpoint/2010/main" val="37135023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Text Box 5"/>
          <p:cNvSpPr txBox="1">
            <a:spLocks noChangeArrowheads="1"/>
          </p:cNvSpPr>
          <p:nvPr/>
        </p:nvSpPr>
        <p:spPr bwMode="auto">
          <a:xfrm>
            <a:off x="1116013" y="908050"/>
            <a:ext cx="7272337" cy="545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sz="3200"/>
              <a:t>Je vois encore le mélange majestueux des eaux et des bois de cette antique abbaye où je pensai dérober ma vie aux caprices du sort; j'erre encore au déclin du jour dans ces cloîtres retentissants et solitaires. Lorsque la lune éclairait à demi les piliers des arcades, et dessinait leur ombre sur le mur opposé, je m'arrêtais à contempler la croix qui marquait le champ de la mort, et les longues herbes qui croissaient entre les pierres des tombes.</a:t>
            </a:r>
            <a:r>
              <a:rPr lang="fr-FR"/>
              <a:t> </a:t>
            </a:r>
            <a:endParaRPr lang="en-GB"/>
          </a:p>
        </p:txBody>
      </p:sp>
    </p:spTree>
    <p:extLst>
      <p:ext uri="{BB962C8B-B14F-4D97-AF65-F5344CB8AC3E}">
        <p14:creationId xmlns:p14="http://schemas.microsoft.com/office/powerpoint/2010/main" val="33686441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Office97\lectures\IFLS\genie du christianisme.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200150"/>
            <a:ext cx="2971800" cy="4514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17533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 Box 4"/>
          <p:cNvSpPr txBox="1">
            <a:spLocks noChangeArrowheads="1"/>
          </p:cNvSpPr>
          <p:nvPr/>
        </p:nvSpPr>
        <p:spPr bwMode="auto">
          <a:xfrm>
            <a:off x="395288" y="404813"/>
            <a:ext cx="8208962"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fr-FR" sz="2400" dirty="0"/>
              <a:t>Je m'assieds sur un rocher. D'un côté s'étendent les vagues étincelantes, de l'autre les murs sombres du monastère se perdent confusément dans les cieux. Une petite lumière paraissait à la fenêtre grillée. Était-ce toi, ô mon Amélie, qui prosternée au pied du crucifix, priait le Dieu des orages d'épargner ton malheureux frère? La tempête sur les flots, le calme dans ta retraite; des hommes brisés sur des écueils au pied de l'asile que rien ne peut troubler; l'infini de l'autre côté du mur d'une cellule; les fanaux agités des vaisseaux, le phare immobile du couvent; l'incertitude des destinées du navigateur, la vestale connaissant dans un seul jour tous les jours futurs de sa vie; d'une autre part, une âme telle que la tienne, ô Amélie, orageuse comme l'océan; un naufrage plus affreux que celui du marinier: tout ce tableau est encore profondément gravé dans ma mémoire. </a:t>
            </a:r>
            <a:endParaRPr lang="en-GB" sz="2400" dirty="0"/>
          </a:p>
        </p:txBody>
      </p:sp>
    </p:spTree>
    <p:extLst>
      <p:ext uri="{BB962C8B-B14F-4D97-AF65-F5344CB8AC3E}">
        <p14:creationId xmlns:p14="http://schemas.microsoft.com/office/powerpoint/2010/main" val="2414688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dirty="0" smtClean="0"/>
              <a:t>René</a:t>
            </a:r>
            <a:r>
              <a:rPr lang="en-GB" dirty="0" smtClean="0"/>
              <a:t> in Chateaubriand’s work</a:t>
            </a:r>
            <a:endParaRPr lang="en-GB" i="1" dirty="0"/>
          </a:p>
        </p:txBody>
      </p:sp>
      <p:sp>
        <p:nvSpPr>
          <p:cNvPr id="3" name="Content Placeholder 2"/>
          <p:cNvSpPr>
            <a:spLocks noGrp="1"/>
          </p:cNvSpPr>
          <p:nvPr>
            <p:ph idx="1"/>
          </p:nvPr>
        </p:nvSpPr>
        <p:spPr>
          <a:xfrm>
            <a:off x="457200" y="1600200"/>
            <a:ext cx="8229600" cy="4925144"/>
          </a:xfrm>
        </p:spPr>
        <p:txBody>
          <a:bodyPr>
            <a:normAutofit lnSpcReduction="10000"/>
          </a:bodyPr>
          <a:lstStyle/>
          <a:p>
            <a:r>
              <a:rPr lang="en-GB" dirty="0" smtClean="0"/>
              <a:t>An episode from his novel </a:t>
            </a:r>
            <a:r>
              <a:rPr lang="en-GB" i="1" dirty="0" smtClean="0"/>
              <a:t>Les Natchez</a:t>
            </a:r>
            <a:r>
              <a:rPr lang="en-GB" dirty="0" smtClean="0"/>
              <a:t> (1797-1798)</a:t>
            </a:r>
          </a:p>
          <a:p>
            <a:r>
              <a:rPr lang="en-GB" dirty="0" smtClean="0"/>
              <a:t>Then integrated in the </a:t>
            </a:r>
            <a:r>
              <a:rPr lang="en-GB" i="1" dirty="0" err="1" smtClean="0"/>
              <a:t>Génie</a:t>
            </a:r>
            <a:r>
              <a:rPr lang="en-GB" i="1" dirty="0" smtClean="0"/>
              <a:t> du </a:t>
            </a:r>
            <a:r>
              <a:rPr lang="en-GB" i="1" dirty="0" err="1" smtClean="0"/>
              <a:t>christianisme</a:t>
            </a:r>
            <a:r>
              <a:rPr lang="en-GB" dirty="0" smtClean="0"/>
              <a:t> (1802) as an example to his theory on the ‘vague des passions’</a:t>
            </a:r>
          </a:p>
          <a:p>
            <a:r>
              <a:rPr lang="en-GB" dirty="0" smtClean="0"/>
              <a:t>Christianity as an aesthetic force</a:t>
            </a:r>
          </a:p>
          <a:p>
            <a:r>
              <a:rPr lang="en-GB" dirty="0" smtClean="0"/>
              <a:t>Christianity has made the human soul more complex</a:t>
            </a:r>
          </a:p>
          <a:p>
            <a:r>
              <a:rPr lang="en-GB" dirty="0" smtClean="0"/>
              <a:t>Sin introduces a new depth of meaning to literature</a:t>
            </a:r>
            <a:endParaRPr lang="en-GB" dirty="0"/>
          </a:p>
        </p:txBody>
      </p:sp>
    </p:spTree>
    <p:extLst>
      <p:ext uri="{BB962C8B-B14F-4D97-AF65-F5344CB8AC3E}">
        <p14:creationId xmlns:p14="http://schemas.microsoft.com/office/powerpoint/2010/main" val="27828168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708920"/>
            <a:ext cx="7772400" cy="1440160"/>
          </a:xfrm>
        </p:spPr>
        <p:txBody>
          <a:bodyPr>
            <a:normAutofit fontScale="90000"/>
          </a:bodyPr>
          <a:lstStyle/>
          <a:p>
            <a:pPr algn="just"/>
            <a:r>
              <a:rPr lang="fr-FR" sz="2400" dirty="0"/>
              <a:t>Il reste à parler d’un état de l’âme qui, ce nous semble, n’a pas encore été bien observé : c’est celui qui précède le développement des passions, lorsque nos facultés, jeunes, actives, entières, mais renfermées, ne se sont exercées que sur elles-mêmes, sans but et sans objet. Plus les peuples avancent en civilisation, plus cet état du vague des passions augmente, car il arrive alors une chose fort triste – le grand nombre d’exemples qu’on a sous les yeux, la multitude de livres qui traitent de l’homme et de ses sentiments rendent habile sans expérience. On est détrompé sans avoir joui, il reste encore des désirs, et l’on n’a plus d’illusions. L’imagination est riche, abondante et merveilleuse; l’existence pauvre, sèche et désenchantée. On habite avec un cœur plein un monde vide, et sans avoir usé de rien, on est désabusé de tout. L’amertume que cet état de l’âme répand sur la vie est incroyable, le cœur se retourne et se replie en cent manières pour employer des forces qu’il sent lui être inutiles. (Chateaubriand, </a:t>
            </a:r>
            <a:r>
              <a:rPr lang="fr-FR" sz="2400" i="1" dirty="0"/>
              <a:t>Le Génie du Christianisme</a:t>
            </a:r>
            <a:r>
              <a:rPr lang="fr-FR" sz="2400" dirty="0"/>
              <a:t>, 1802, extrait du livre III, chapitre 2, "Du Vague des passions")</a:t>
            </a:r>
            <a:r>
              <a:rPr lang="en-GB" sz="2400" dirty="0"/>
              <a:t/>
            </a:r>
            <a:br>
              <a:rPr lang="en-GB" sz="2400" dirty="0"/>
            </a:br>
            <a:endParaRPr lang="en-GB" sz="2400" dirty="0"/>
          </a:p>
        </p:txBody>
      </p:sp>
      <p:sp>
        <p:nvSpPr>
          <p:cNvPr id="3" name="Subtitle 2"/>
          <p:cNvSpPr>
            <a:spLocks noGrp="1"/>
          </p:cNvSpPr>
          <p:nvPr>
            <p:ph type="subTitle" idx="1"/>
          </p:nvPr>
        </p:nvSpPr>
        <p:spPr>
          <a:xfrm>
            <a:off x="1403648" y="4653136"/>
            <a:ext cx="6400800" cy="1752600"/>
          </a:xfrm>
        </p:spPr>
        <p:txBody>
          <a:bodyPr/>
          <a:lstStyle/>
          <a:p>
            <a:endParaRPr lang="en-GB" dirty="0"/>
          </a:p>
        </p:txBody>
      </p:sp>
    </p:spTree>
    <p:extLst>
      <p:ext uri="{BB962C8B-B14F-4D97-AF65-F5344CB8AC3E}">
        <p14:creationId xmlns:p14="http://schemas.microsoft.com/office/powerpoint/2010/main" val="4604624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57200" y="476672"/>
            <a:ext cx="8229600" cy="5904656"/>
          </a:xfrm>
        </p:spPr>
        <p:txBody>
          <a:bodyPr>
            <a:normAutofit fontScale="92500" lnSpcReduction="10000"/>
          </a:bodyPr>
          <a:lstStyle/>
          <a:p>
            <a:pPr marL="0" indent="0" algn="just">
              <a:buNone/>
            </a:pPr>
            <a:r>
              <a:rPr lang="fr-FR" dirty="0"/>
              <a:t>‘Le christianisme seul a établi ces terribles combats de la chair et de l’esprit, si favorables aux grands effets dramatiques. Voyez dans Héloïse, la plus fougueuse des passions luttant contre une religion menaçante. Héloïse aime, Héloïse brûle, mais là s’élèvent des murs glacés ; là, tout s’éteint sous des marbres insensibles ; là des châtiments ou des récompenses éternelles attendent sa chute ou son triomphe… Au reste, on sent que ces cloîtres, que ces voûtes, que ces mœurs austères, en contraste avec l’amour malheureux, en doivent augmenter encore la force et la mélancolie.’ (Lettre à M. de Fontanes sur la deuxième édition de l’ouvrage de Madame de Staël)</a:t>
            </a:r>
            <a:endParaRPr lang="en-GB" dirty="0"/>
          </a:p>
          <a:p>
            <a:endParaRPr lang="en-GB" dirty="0"/>
          </a:p>
        </p:txBody>
      </p:sp>
    </p:spTree>
    <p:extLst>
      <p:ext uri="{BB962C8B-B14F-4D97-AF65-F5344CB8AC3E}">
        <p14:creationId xmlns:p14="http://schemas.microsoft.com/office/powerpoint/2010/main" val="37542833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smtClean="0"/>
              <a:t>René</a:t>
            </a:r>
            <a:r>
              <a:rPr lang="en-GB" dirty="0" smtClean="0"/>
              <a:t>, a product of the French Revolution</a:t>
            </a:r>
            <a:endParaRPr lang="en-GB" i="1" dirty="0"/>
          </a:p>
        </p:txBody>
      </p:sp>
      <p:sp>
        <p:nvSpPr>
          <p:cNvPr id="3" name="Content Placeholder 2"/>
          <p:cNvSpPr>
            <a:spLocks noGrp="1"/>
          </p:cNvSpPr>
          <p:nvPr>
            <p:ph idx="1"/>
          </p:nvPr>
        </p:nvSpPr>
        <p:spPr/>
        <p:txBody>
          <a:bodyPr/>
          <a:lstStyle/>
          <a:p>
            <a:r>
              <a:rPr lang="en-GB" dirty="0" smtClean="0"/>
              <a:t>1768: birth of Chateaubriand.</a:t>
            </a:r>
          </a:p>
          <a:p>
            <a:r>
              <a:rPr lang="en-GB" dirty="0" smtClean="0"/>
              <a:t>Enlightenment, period of intellectual dynamism. Chateaubriand is a contemporary of Voltaire, Rousseau, Diderot</a:t>
            </a:r>
          </a:p>
          <a:p>
            <a:r>
              <a:rPr lang="en-GB" dirty="0" smtClean="0"/>
              <a:t>He is 21 when the Revolution breaks out</a:t>
            </a:r>
          </a:p>
          <a:p>
            <a:r>
              <a:rPr lang="en-GB" dirty="0" smtClean="0"/>
              <a:t>1791: expedition to America</a:t>
            </a:r>
          </a:p>
          <a:p>
            <a:r>
              <a:rPr lang="en-GB" dirty="0" smtClean="0"/>
              <a:t>1792: fights against the Revolutionary armies</a:t>
            </a:r>
          </a:p>
          <a:p>
            <a:r>
              <a:rPr lang="en-GB" dirty="0" smtClean="0"/>
              <a:t>1793-1800: in exile in England</a:t>
            </a:r>
            <a:endParaRPr lang="en-GB" dirty="0"/>
          </a:p>
        </p:txBody>
      </p:sp>
    </p:spTree>
    <p:extLst>
      <p:ext uri="{BB962C8B-B14F-4D97-AF65-F5344CB8AC3E}">
        <p14:creationId xmlns:p14="http://schemas.microsoft.com/office/powerpoint/2010/main" val="19820044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93-00638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864" y="222250"/>
            <a:ext cx="8569325" cy="6635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9882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1028" descr="01-0190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327025"/>
            <a:ext cx="8280400" cy="6149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11088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Office97\lectures\Romanticism to fin de siecle\gros Napoleo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6938" y="0"/>
            <a:ext cx="48101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25063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Romantic text</a:t>
            </a:r>
            <a:endParaRPr lang="en-GB" dirty="0"/>
          </a:p>
        </p:txBody>
      </p:sp>
      <p:sp>
        <p:nvSpPr>
          <p:cNvPr id="3" name="Content Placeholder 2"/>
          <p:cNvSpPr>
            <a:spLocks noGrp="1"/>
          </p:cNvSpPr>
          <p:nvPr>
            <p:ph idx="1"/>
          </p:nvPr>
        </p:nvSpPr>
        <p:spPr>
          <a:xfrm>
            <a:off x="457200" y="1340768"/>
            <a:ext cx="8229600" cy="5256584"/>
          </a:xfrm>
        </p:spPr>
        <p:txBody>
          <a:bodyPr>
            <a:normAutofit lnSpcReduction="10000"/>
          </a:bodyPr>
          <a:lstStyle/>
          <a:p>
            <a:r>
              <a:rPr lang="en-GB" dirty="0" smtClean="0"/>
              <a:t>Opposition to the classic tradition</a:t>
            </a:r>
          </a:p>
          <a:p>
            <a:r>
              <a:rPr lang="en-GB" dirty="0" smtClean="0"/>
              <a:t>Emphasis on the inner life</a:t>
            </a:r>
          </a:p>
          <a:p>
            <a:r>
              <a:rPr lang="en-GB" dirty="0" smtClean="0"/>
              <a:t>Obsession with ruins, with the past</a:t>
            </a:r>
          </a:p>
          <a:p>
            <a:r>
              <a:rPr lang="en-GB" dirty="0" smtClean="0"/>
              <a:t>Romantic man battling with his inner contradictions</a:t>
            </a:r>
          </a:p>
          <a:p>
            <a:r>
              <a:rPr lang="en-GB" dirty="0" smtClean="0"/>
              <a:t>Nature as refuge from society</a:t>
            </a:r>
          </a:p>
          <a:p>
            <a:r>
              <a:rPr lang="en-GB" dirty="0" smtClean="0"/>
              <a:t>René, an individual who cannot find his place within society</a:t>
            </a:r>
          </a:p>
          <a:p>
            <a:r>
              <a:rPr lang="en-GB" dirty="0" smtClean="0"/>
              <a:t>A tormented soul</a:t>
            </a:r>
          </a:p>
          <a:p>
            <a:r>
              <a:rPr lang="en-GB" dirty="0" smtClean="0"/>
              <a:t>René the wanderer</a:t>
            </a:r>
            <a:endParaRPr lang="en-GB" dirty="0"/>
          </a:p>
        </p:txBody>
      </p:sp>
    </p:spTree>
    <p:extLst>
      <p:ext uri="{BB962C8B-B14F-4D97-AF65-F5344CB8AC3E}">
        <p14:creationId xmlns:p14="http://schemas.microsoft.com/office/powerpoint/2010/main" val="22242326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728" y="260648"/>
            <a:ext cx="5112568" cy="6264696"/>
          </a:xfrm>
          <a:prstGeom prst="rect">
            <a:avLst/>
          </a:prstGeom>
        </p:spPr>
      </p:pic>
    </p:spTree>
    <p:extLst>
      <p:ext uri="{BB962C8B-B14F-4D97-AF65-F5344CB8AC3E}">
        <p14:creationId xmlns:p14="http://schemas.microsoft.com/office/powerpoint/2010/main" val="7896027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Office97\lectures\IFLS\chateaubriand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742950"/>
            <a:ext cx="3886200" cy="5372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85575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548680"/>
            <a:ext cx="6696743" cy="5688632"/>
          </a:xfrm>
          <a:prstGeom prst="rect">
            <a:avLst/>
          </a:prstGeom>
        </p:spPr>
      </p:pic>
    </p:spTree>
    <p:extLst>
      <p:ext uri="{BB962C8B-B14F-4D97-AF65-F5344CB8AC3E}">
        <p14:creationId xmlns:p14="http://schemas.microsoft.com/office/powerpoint/2010/main" val="14289024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707</Words>
  <Application>Microsoft Office PowerPoint</Application>
  <PresentationFormat>On-screen Show (4:3)</PresentationFormat>
  <Paragraphs>30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René, Chateaubriand</vt:lpstr>
      <vt:lpstr>René, a product of the French Revolution</vt:lpstr>
      <vt:lpstr>PowerPoint Presentation</vt:lpstr>
      <vt:lpstr>PowerPoint Presentation</vt:lpstr>
      <vt:lpstr>PowerPoint Presentation</vt:lpstr>
      <vt:lpstr>A Romantic text</vt:lpstr>
      <vt:lpstr>PowerPoint Presentation</vt:lpstr>
      <vt:lpstr>PowerPoint Presentation</vt:lpstr>
      <vt:lpstr>PowerPoint Presentation</vt:lpstr>
      <vt:lpstr>PowerPoint Presentation</vt:lpstr>
      <vt:lpstr>PowerPoint Presentation</vt:lpstr>
      <vt:lpstr>PowerPoint Presentation</vt:lpstr>
      <vt:lpstr>René in Chateaubriand’s work</vt:lpstr>
      <vt:lpstr>Il reste à parler d’un état de l’âme qui, ce nous semble, n’a pas encore été bien observé : c’est celui qui précède le développement des passions, lorsque nos facultés, jeunes, actives, entières, mais renfermées, ne se sont exercées que sur elles-mêmes, sans but et sans objet. Plus les peuples avancent en civilisation, plus cet état du vague des passions augmente, car il arrive alors une chose fort triste – le grand nombre d’exemples qu’on a sous les yeux, la multitude de livres qui traitent de l’homme et de ses sentiments rendent habile sans expérience. On est détrompé sans avoir joui, il reste encore des désirs, et l’on n’a plus d’illusions. L’imagination est riche, abondante et merveilleuse; l’existence pauvre, sèche et désenchantée. On habite avec un cœur plein un monde vide, et sans avoir usé de rien, on est désabusé de tout. L’amertume que cet état de l’âme répand sur la vie est incroyable, le cœur se retourne et se replie en cent manières pour employer des forces qu’il sent lui être inutiles. (Chateaubriand, Le Génie du Christianisme, 1802, extrait du livre III, chapitre 2, "Du Vague des passions") </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Whiskin, Margaux</dc:creator>
  <cp:lastModifiedBy>Whiskin, Margaux</cp:lastModifiedBy>
  <cp:revision>5</cp:revision>
  <dcterms:created xsi:type="dcterms:W3CDTF">2013-09-10T15:19:28Z</dcterms:created>
  <dcterms:modified xsi:type="dcterms:W3CDTF">2013-10-03T08:43:10Z</dcterms:modified>
</cp:coreProperties>
</file>