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6" r:id="rId7"/>
    <p:sldId id="261" r:id="rId8"/>
    <p:sldId id="262" r:id="rId9"/>
    <p:sldId id="263" r:id="rId10"/>
    <p:sldId id="264" r:id="rId11"/>
    <p:sldId id="265"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7" d="100"/>
          <a:sy n="37" d="100"/>
        </p:scale>
        <p:origin x="-75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B1B8B6A-3815-4BCA-8651-B045CBD458F1}" type="datetimeFigureOut">
              <a:rPr lang="en-GB" smtClean="0"/>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1921956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B1B8B6A-3815-4BCA-8651-B045CBD458F1}" type="datetimeFigureOut">
              <a:rPr lang="en-GB" smtClean="0"/>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463601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B1B8B6A-3815-4BCA-8651-B045CBD458F1}" type="datetimeFigureOut">
              <a:rPr lang="en-GB" smtClean="0"/>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362943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B1B8B6A-3815-4BCA-8651-B045CBD458F1}" type="datetimeFigureOut">
              <a:rPr lang="en-GB" smtClean="0"/>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1445820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1B8B6A-3815-4BCA-8651-B045CBD458F1}" type="datetimeFigureOut">
              <a:rPr lang="en-GB" smtClean="0"/>
              <a:t>18/09/2013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1154177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B1B8B6A-3815-4BCA-8651-B045CBD458F1}" type="datetimeFigureOut">
              <a:rPr lang="en-GB" smtClean="0"/>
              <a:t>18/09/2013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3045308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B1B8B6A-3815-4BCA-8651-B045CBD458F1}" type="datetimeFigureOut">
              <a:rPr lang="en-GB" smtClean="0"/>
              <a:t>18/09/2013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2684287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B1B8B6A-3815-4BCA-8651-B045CBD458F1}" type="datetimeFigureOut">
              <a:rPr lang="en-GB" smtClean="0"/>
              <a:t>18/09/2013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1057094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1B8B6A-3815-4BCA-8651-B045CBD458F1}" type="datetimeFigureOut">
              <a:rPr lang="en-GB" smtClean="0"/>
              <a:t>18/09/2013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1080853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1B8B6A-3815-4BCA-8651-B045CBD458F1}" type="datetimeFigureOut">
              <a:rPr lang="en-GB" smtClean="0"/>
              <a:t>18/09/2013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3931791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1B8B6A-3815-4BCA-8651-B045CBD458F1}" type="datetimeFigureOut">
              <a:rPr lang="en-GB" smtClean="0"/>
              <a:t>18/09/2013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B9C6BB-C46B-49FC-9499-89C404ACC4B9}" type="slidenum">
              <a:rPr lang="en-GB" smtClean="0"/>
              <a:t>‹#›</a:t>
            </a:fld>
            <a:endParaRPr lang="en-GB"/>
          </a:p>
        </p:txBody>
      </p:sp>
    </p:spTree>
    <p:extLst>
      <p:ext uri="{BB962C8B-B14F-4D97-AF65-F5344CB8AC3E}">
        <p14:creationId xmlns:p14="http://schemas.microsoft.com/office/powerpoint/2010/main" val="2693511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1B8B6A-3815-4BCA-8651-B045CBD458F1}" type="datetimeFigureOut">
              <a:rPr lang="en-GB" smtClean="0"/>
              <a:t>18/09/2013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B9C6BB-C46B-49FC-9499-89C404ACC4B9}" type="slidenum">
              <a:rPr lang="en-GB" smtClean="0"/>
              <a:t>‹#›</a:t>
            </a:fld>
            <a:endParaRPr lang="en-GB"/>
          </a:p>
        </p:txBody>
      </p:sp>
    </p:spTree>
    <p:extLst>
      <p:ext uri="{BB962C8B-B14F-4D97-AF65-F5344CB8AC3E}">
        <p14:creationId xmlns:p14="http://schemas.microsoft.com/office/powerpoint/2010/main" val="3956108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i="1" dirty="0" smtClean="0"/>
              <a:t>Madame Bovary</a:t>
            </a:r>
            <a:r>
              <a:rPr lang="en-GB" dirty="0" smtClean="0"/>
              <a:t>, Flaubert</a:t>
            </a:r>
            <a:endParaRPr lang="en-GB" i="1" dirty="0"/>
          </a:p>
        </p:txBody>
      </p:sp>
      <p:sp>
        <p:nvSpPr>
          <p:cNvPr id="3" name="Subtitle 2"/>
          <p:cNvSpPr>
            <a:spLocks noGrp="1"/>
          </p:cNvSpPr>
          <p:nvPr>
            <p:ph type="subTitle" idx="1"/>
          </p:nvPr>
        </p:nvSpPr>
        <p:spPr/>
        <p:txBody>
          <a:bodyPr/>
          <a:lstStyle/>
          <a:p>
            <a:r>
              <a:rPr lang="en-GB" dirty="0" smtClean="0"/>
              <a:t>Portrait of a Reader</a:t>
            </a:r>
            <a:endParaRPr lang="en-GB" dirty="0"/>
          </a:p>
        </p:txBody>
      </p:sp>
    </p:spTree>
    <p:extLst>
      <p:ext uri="{BB962C8B-B14F-4D97-AF65-F5344CB8AC3E}">
        <p14:creationId xmlns:p14="http://schemas.microsoft.com/office/powerpoint/2010/main" val="38451631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332656"/>
            <a:ext cx="6048672" cy="6192688"/>
          </a:xfrm>
        </p:spPr>
      </p:pic>
    </p:spTree>
    <p:extLst>
      <p:ext uri="{BB962C8B-B14F-4D97-AF65-F5344CB8AC3E}">
        <p14:creationId xmlns:p14="http://schemas.microsoft.com/office/powerpoint/2010/main" val="8429738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Emma’s relationship with men</a:t>
            </a:r>
            <a:endParaRPr lang="en-GB" dirty="0"/>
          </a:p>
        </p:txBody>
      </p:sp>
      <p:sp>
        <p:nvSpPr>
          <p:cNvPr id="3" name="Content Placeholder 2"/>
          <p:cNvSpPr>
            <a:spLocks noGrp="1"/>
          </p:cNvSpPr>
          <p:nvPr>
            <p:ph idx="1"/>
          </p:nvPr>
        </p:nvSpPr>
        <p:spPr/>
        <p:txBody>
          <a:bodyPr/>
          <a:lstStyle/>
          <a:p>
            <a:r>
              <a:rPr lang="en-GB" dirty="0" smtClean="0"/>
              <a:t>Lovers kept at a distance</a:t>
            </a:r>
          </a:p>
          <a:p>
            <a:r>
              <a:rPr lang="en-GB" dirty="0" smtClean="0"/>
              <a:t>The masculine attire: whip, cigar, leather boots</a:t>
            </a:r>
          </a:p>
          <a:p>
            <a:r>
              <a:rPr lang="en-GB" dirty="0" smtClean="0"/>
              <a:t>Accessories which become fetishized objects</a:t>
            </a:r>
          </a:p>
          <a:p>
            <a:r>
              <a:rPr lang="en-GB" dirty="0" smtClean="0"/>
              <a:t>In love not with men but with fictional representations of herself</a:t>
            </a:r>
          </a:p>
          <a:p>
            <a:r>
              <a:rPr lang="en-GB" dirty="0" smtClean="0"/>
              <a:t>Men as props for her fantasies</a:t>
            </a:r>
            <a:endParaRPr lang="en-GB" dirty="0"/>
          </a:p>
        </p:txBody>
      </p:sp>
    </p:spTree>
    <p:extLst>
      <p:ext uri="{BB962C8B-B14F-4D97-AF65-F5344CB8AC3E}">
        <p14:creationId xmlns:p14="http://schemas.microsoft.com/office/powerpoint/2010/main" val="11317818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Doubles and repetitions</a:t>
            </a:r>
            <a:endParaRPr lang="en-GB" dirty="0"/>
          </a:p>
        </p:txBody>
      </p:sp>
      <p:sp>
        <p:nvSpPr>
          <p:cNvPr id="3" name="Content Placeholder 2"/>
          <p:cNvSpPr>
            <a:spLocks noGrp="1"/>
          </p:cNvSpPr>
          <p:nvPr>
            <p:ph idx="1"/>
          </p:nvPr>
        </p:nvSpPr>
        <p:spPr/>
        <p:txBody>
          <a:bodyPr/>
          <a:lstStyle/>
          <a:p>
            <a:r>
              <a:rPr lang="en-GB" dirty="0" smtClean="0"/>
              <a:t>Opposition between idealised and real version</a:t>
            </a:r>
          </a:p>
          <a:p>
            <a:r>
              <a:rPr lang="en-GB" dirty="0" smtClean="0"/>
              <a:t>Emma’s experience of the ball </a:t>
            </a:r>
            <a:r>
              <a:rPr lang="en-GB" dirty="0" err="1" smtClean="0"/>
              <a:t>vs</a:t>
            </a:r>
            <a:r>
              <a:rPr lang="en-GB" dirty="0" smtClean="0"/>
              <a:t> Charles’</a:t>
            </a:r>
          </a:p>
          <a:p>
            <a:r>
              <a:rPr lang="en-GB" dirty="0" smtClean="0"/>
              <a:t>Boredom: nothing ever changes in provincial towns</a:t>
            </a:r>
          </a:p>
          <a:p>
            <a:r>
              <a:rPr lang="en-GB" dirty="0" smtClean="0"/>
              <a:t>3 Madame </a:t>
            </a:r>
            <a:r>
              <a:rPr lang="en-GB" dirty="0" err="1" smtClean="0"/>
              <a:t>Bovarys</a:t>
            </a:r>
            <a:endParaRPr lang="en-GB" dirty="0"/>
          </a:p>
        </p:txBody>
      </p:sp>
    </p:spTree>
    <p:extLst>
      <p:ext uri="{BB962C8B-B14F-4D97-AF65-F5344CB8AC3E}">
        <p14:creationId xmlns:p14="http://schemas.microsoft.com/office/powerpoint/2010/main" val="1481511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Madame Bovary, </a:t>
            </a:r>
            <a:r>
              <a:rPr lang="en-GB" dirty="0" err="1" smtClean="0"/>
              <a:t>c’est</a:t>
            </a:r>
            <a:r>
              <a:rPr lang="en-GB" dirty="0" smtClean="0"/>
              <a:t> </a:t>
            </a:r>
            <a:r>
              <a:rPr lang="en-GB" dirty="0" err="1" smtClean="0"/>
              <a:t>moi</a:t>
            </a:r>
            <a:endParaRPr lang="en-GB" dirty="0"/>
          </a:p>
        </p:txBody>
      </p:sp>
      <p:sp>
        <p:nvSpPr>
          <p:cNvPr id="3" name="Content Placeholder 2"/>
          <p:cNvSpPr>
            <a:spLocks noGrp="1"/>
          </p:cNvSpPr>
          <p:nvPr>
            <p:ph idx="1"/>
          </p:nvPr>
        </p:nvSpPr>
        <p:spPr/>
        <p:txBody>
          <a:bodyPr/>
          <a:lstStyle/>
          <a:p>
            <a:r>
              <a:rPr lang="en-GB" dirty="0" smtClean="0"/>
              <a:t>Is </a:t>
            </a:r>
            <a:r>
              <a:rPr lang="en-GB" i="1" dirty="0" smtClean="0"/>
              <a:t>Madame Bovary</a:t>
            </a:r>
            <a:r>
              <a:rPr lang="en-GB" dirty="0" smtClean="0"/>
              <a:t> an anti-novel?</a:t>
            </a:r>
          </a:p>
          <a:p>
            <a:r>
              <a:rPr lang="en-GB" dirty="0" smtClean="0"/>
              <a:t>Flaubert’s own Romantic tendencies</a:t>
            </a:r>
          </a:p>
          <a:p>
            <a:r>
              <a:rPr lang="en-GB" dirty="0" smtClean="0"/>
              <a:t>Flaubert’s hatred of reality</a:t>
            </a:r>
          </a:p>
          <a:p>
            <a:r>
              <a:rPr lang="en-GB" dirty="0" smtClean="0"/>
              <a:t>Applying Realist methodology</a:t>
            </a:r>
          </a:p>
          <a:p>
            <a:r>
              <a:rPr lang="en-GB" dirty="0" smtClean="0"/>
              <a:t>Realism not necessarily associated with disgust</a:t>
            </a:r>
            <a:endParaRPr lang="en-GB" dirty="0"/>
          </a:p>
        </p:txBody>
      </p:sp>
    </p:spTree>
    <p:extLst>
      <p:ext uri="{BB962C8B-B14F-4D97-AF65-F5344CB8AC3E}">
        <p14:creationId xmlns:p14="http://schemas.microsoft.com/office/powerpoint/2010/main" val="20183139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260648"/>
            <a:ext cx="8229600" cy="5865515"/>
          </a:xfrm>
        </p:spPr>
        <p:txBody>
          <a:bodyPr>
            <a:normAutofit fontScale="92500"/>
          </a:bodyPr>
          <a:lstStyle/>
          <a:p>
            <a:pPr marL="0" indent="0" algn="just">
              <a:buNone/>
            </a:pPr>
            <a:r>
              <a:rPr lang="fr-FR" dirty="0"/>
              <a:t>Voila deux jours que je tâche d’entrer dans des rêves de jeunes filles et que je navigue pour cela dans les océans laiteux de la littérature à castels, troubadours à toques de velours à plumes blanches</a:t>
            </a:r>
            <a:r>
              <a:rPr lang="en-GB" dirty="0"/>
              <a:t>.’ </a:t>
            </a:r>
            <a:endParaRPr lang="en-GB" dirty="0" smtClean="0"/>
          </a:p>
          <a:p>
            <a:pPr marL="0" indent="0" algn="just">
              <a:buNone/>
            </a:pPr>
            <a:endParaRPr lang="en-GB" dirty="0" smtClean="0"/>
          </a:p>
          <a:p>
            <a:pPr marL="0" indent="0" algn="just">
              <a:buNone/>
            </a:pPr>
            <a:r>
              <a:rPr lang="en-GB" dirty="0" smtClean="0"/>
              <a:t>‘</a:t>
            </a:r>
            <a:r>
              <a:rPr lang="fr-FR" dirty="0" smtClean="0"/>
              <a:t>elle </a:t>
            </a:r>
            <a:r>
              <a:rPr lang="fr-FR" dirty="0"/>
              <a:t>aurait voulu vivre dans quelque vieux manoir, comme ces châtelaines au long corsage qui, sous le trèfle des ogives, passaient leurs jours, le coude sur la pierre et le menton dans la main, à regarder venir du fond de la campagne un cavalier à plume blanche qui galope sur un cheval noir</a:t>
            </a:r>
            <a:r>
              <a:rPr lang="en-GB" dirty="0"/>
              <a:t>’</a:t>
            </a:r>
          </a:p>
        </p:txBody>
      </p:sp>
    </p:spTree>
    <p:extLst>
      <p:ext uri="{BB962C8B-B14F-4D97-AF65-F5344CB8AC3E}">
        <p14:creationId xmlns:p14="http://schemas.microsoft.com/office/powerpoint/2010/main" val="10085043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260648"/>
            <a:ext cx="8229600" cy="5865515"/>
          </a:xfrm>
        </p:spPr>
        <p:txBody>
          <a:bodyPr>
            <a:normAutofit fontScale="92500" lnSpcReduction="10000"/>
          </a:bodyPr>
          <a:lstStyle/>
          <a:p>
            <a:pPr marL="0" indent="0" algn="just">
              <a:buNone/>
            </a:pPr>
            <a:r>
              <a:rPr lang="fr-FR" dirty="0"/>
              <a:t>‘Croyez-vous que cette ignoble Réalité, dont la reproduction nous dégoûte, ne nous fasse pas autant qu’à vous sauter le </a:t>
            </a:r>
            <a:r>
              <a:rPr lang="fr-FR" dirty="0" err="1"/>
              <a:t>coeur</a:t>
            </a:r>
            <a:r>
              <a:rPr lang="fr-FR" dirty="0"/>
              <a:t>? Si vous me connaissiez davantage, vous sauriez que j’ai la vie ordinaire en exécration. Je m’en suis toujours personnellement écarté, autant que j’ai pu […]’ (Lettre au Directeur de la ‘Revue de Paris’</a:t>
            </a:r>
            <a:r>
              <a:rPr lang="en-GB" dirty="0"/>
              <a:t>). </a:t>
            </a:r>
            <a:endParaRPr lang="en-GB" dirty="0" smtClean="0"/>
          </a:p>
          <a:p>
            <a:pPr marL="0" indent="0" algn="just">
              <a:buNone/>
            </a:pPr>
            <a:endParaRPr lang="en-GB" dirty="0"/>
          </a:p>
          <a:p>
            <a:pPr marL="0" indent="0" algn="just">
              <a:buNone/>
            </a:pPr>
            <a:r>
              <a:rPr lang="en-GB" dirty="0" smtClean="0"/>
              <a:t>‘</a:t>
            </a:r>
            <a:r>
              <a:rPr lang="fr-FR" dirty="0"/>
              <a:t>On me croit épris du réel, tandis que je l’exècre. Car c’est en haine du réalisme que j’ai entrepris ce roman. Mais je n’en déteste pas moins la fausse idéalité, dont nous sommes bernés par le temps qui court’.</a:t>
            </a:r>
            <a:endParaRPr lang="en-GB" dirty="0"/>
          </a:p>
          <a:p>
            <a:pPr marL="0" indent="0">
              <a:buNone/>
            </a:pPr>
            <a:endParaRPr lang="en-GB" dirty="0"/>
          </a:p>
        </p:txBody>
      </p:sp>
    </p:spTree>
    <p:extLst>
      <p:ext uri="{BB962C8B-B14F-4D97-AF65-F5344CB8AC3E}">
        <p14:creationId xmlns:p14="http://schemas.microsoft.com/office/powerpoint/2010/main" val="506342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1640" y="0"/>
            <a:ext cx="6912768" cy="6858000"/>
          </a:xfrm>
        </p:spPr>
      </p:pic>
    </p:spTree>
    <p:extLst>
      <p:ext uri="{BB962C8B-B14F-4D97-AF65-F5344CB8AC3E}">
        <p14:creationId xmlns:p14="http://schemas.microsoft.com/office/powerpoint/2010/main" val="1612394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danger of reading novels</a:t>
            </a:r>
            <a:endParaRPr lang="en-GB" dirty="0"/>
          </a:p>
        </p:txBody>
      </p:sp>
      <p:sp>
        <p:nvSpPr>
          <p:cNvPr id="3" name="Content Placeholder 2"/>
          <p:cNvSpPr>
            <a:spLocks noGrp="1"/>
          </p:cNvSpPr>
          <p:nvPr>
            <p:ph idx="1"/>
          </p:nvPr>
        </p:nvSpPr>
        <p:spPr/>
        <p:txBody>
          <a:bodyPr/>
          <a:lstStyle/>
          <a:p>
            <a:r>
              <a:rPr lang="en-GB" dirty="0" smtClean="0"/>
              <a:t>Flaubert drawing on an old </a:t>
            </a:r>
            <a:r>
              <a:rPr lang="en-GB" dirty="0" err="1" smtClean="0"/>
              <a:t>topos</a:t>
            </a:r>
            <a:endParaRPr lang="en-GB" dirty="0" smtClean="0"/>
          </a:p>
          <a:p>
            <a:r>
              <a:rPr lang="en-GB" dirty="0" smtClean="0"/>
              <a:t>Emma, a female Don Quixote</a:t>
            </a:r>
          </a:p>
          <a:p>
            <a:r>
              <a:rPr lang="en-GB" dirty="0" smtClean="0"/>
              <a:t>Part of a social debate on the dangers of fiction</a:t>
            </a:r>
          </a:p>
          <a:p>
            <a:r>
              <a:rPr lang="en-GB" dirty="0" smtClean="0"/>
              <a:t>A childhood spent reading indiscriminately</a:t>
            </a:r>
          </a:p>
          <a:p>
            <a:r>
              <a:rPr lang="en-GB" dirty="0" smtClean="0"/>
              <a:t>Expecting to see life and fiction coincide</a:t>
            </a:r>
          </a:p>
          <a:p>
            <a:r>
              <a:rPr lang="en-GB" dirty="0" smtClean="0"/>
              <a:t>Death by reading</a:t>
            </a:r>
            <a:endParaRPr lang="en-GB" dirty="0"/>
          </a:p>
        </p:txBody>
      </p:sp>
    </p:spTree>
    <p:extLst>
      <p:ext uri="{BB962C8B-B14F-4D97-AF65-F5344CB8AC3E}">
        <p14:creationId xmlns:p14="http://schemas.microsoft.com/office/powerpoint/2010/main" val="35904575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0"/>
            <a:ext cx="8229600" cy="6126163"/>
          </a:xfrm>
        </p:spPr>
        <p:txBody>
          <a:bodyPr>
            <a:noAutofit/>
          </a:bodyPr>
          <a:lstStyle/>
          <a:p>
            <a:pPr marL="0" indent="0" algn="just">
              <a:buNone/>
            </a:pPr>
            <a:r>
              <a:rPr lang="fr-FR" sz="3600" dirty="0"/>
              <a:t>amours, amants, amantes, dames persécutées s’évanouissant dans des pavillons solitaires, postillons qu’on tue à tous les relais, chevaux qu’on crève à toutes les pages, forêts sombres, troubles du </a:t>
            </a:r>
            <a:r>
              <a:rPr lang="fr-FR" sz="3600" dirty="0" err="1"/>
              <a:t>coeur</a:t>
            </a:r>
            <a:r>
              <a:rPr lang="fr-FR" sz="3600" dirty="0"/>
              <a:t>, serments, sanglots, larmes et baisers, nacelles au clair de lune, rossignols dans les bosquets, </a:t>
            </a:r>
            <a:r>
              <a:rPr lang="fr-FR" sz="3600" i="1" dirty="0"/>
              <a:t>messieurs</a:t>
            </a:r>
            <a:r>
              <a:rPr lang="fr-FR" sz="3600" dirty="0"/>
              <a:t> braves comme des lions, doux comme des agneaux, vertueux comme on ne l’est pas, toujours bien mis, et qui pleurent comme des </a:t>
            </a:r>
            <a:r>
              <a:rPr lang="fr-FR" sz="3600" dirty="0" smtClean="0"/>
              <a:t>urnes.</a:t>
            </a:r>
            <a:endParaRPr lang="en-GB" sz="3600" dirty="0"/>
          </a:p>
        </p:txBody>
      </p:sp>
    </p:spTree>
    <p:extLst>
      <p:ext uri="{BB962C8B-B14F-4D97-AF65-F5344CB8AC3E}">
        <p14:creationId xmlns:p14="http://schemas.microsoft.com/office/powerpoint/2010/main" val="157328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0"/>
            <a:ext cx="4968551" cy="6858000"/>
          </a:xfrm>
        </p:spPr>
      </p:pic>
    </p:spTree>
    <p:extLst>
      <p:ext uri="{BB962C8B-B14F-4D97-AF65-F5344CB8AC3E}">
        <p14:creationId xmlns:p14="http://schemas.microsoft.com/office/powerpoint/2010/main" val="18021720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260648"/>
            <a:ext cx="5544615" cy="6408712"/>
          </a:xfrm>
        </p:spPr>
      </p:pic>
    </p:spTree>
    <p:extLst>
      <p:ext uri="{BB962C8B-B14F-4D97-AF65-F5344CB8AC3E}">
        <p14:creationId xmlns:p14="http://schemas.microsoft.com/office/powerpoint/2010/main" val="2727691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Buying dreams</a:t>
            </a:r>
            <a:endParaRPr lang="en-GB" dirty="0"/>
          </a:p>
        </p:txBody>
      </p:sp>
      <p:sp>
        <p:nvSpPr>
          <p:cNvPr id="3" name="Content Placeholder 2"/>
          <p:cNvSpPr>
            <a:spLocks noGrp="1"/>
          </p:cNvSpPr>
          <p:nvPr>
            <p:ph idx="1"/>
          </p:nvPr>
        </p:nvSpPr>
        <p:spPr/>
        <p:txBody>
          <a:bodyPr/>
          <a:lstStyle/>
          <a:p>
            <a:r>
              <a:rPr lang="en-GB" dirty="0" smtClean="0"/>
              <a:t>Industrial Revolution</a:t>
            </a:r>
          </a:p>
          <a:p>
            <a:r>
              <a:rPr lang="en-GB" dirty="0" smtClean="0"/>
              <a:t>Growing number of factories</a:t>
            </a:r>
          </a:p>
          <a:p>
            <a:r>
              <a:rPr lang="en-GB" dirty="0" smtClean="0"/>
              <a:t>Paris as centre of fashion</a:t>
            </a:r>
          </a:p>
          <a:p>
            <a:r>
              <a:rPr lang="en-GB" dirty="0" smtClean="0"/>
              <a:t>Props, costumes and accessories to live out her fantasies</a:t>
            </a:r>
          </a:p>
          <a:p>
            <a:r>
              <a:rPr lang="en-GB" dirty="0" smtClean="0"/>
              <a:t>Bourgeois industrials mass producing and merchandising objects for the Romantic dream</a:t>
            </a:r>
            <a:endParaRPr lang="en-GB" dirty="0"/>
          </a:p>
        </p:txBody>
      </p:sp>
    </p:spTree>
    <p:extLst>
      <p:ext uri="{BB962C8B-B14F-4D97-AF65-F5344CB8AC3E}">
        <p14:creationId xmlns:p14="http://schemas.microsoft.com/office/powerpoint/2010/main" val="20518737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desire to escape</a:t>
            </a:r>
            <a:endParaRPr lang="en-GB" dirty="0"/>
          </a:p>
        </p:txBody>
      </p:sp>
      <p:sp>
        <p:nvSpPr>
          <p:cNvPr id="3" name="Content Placeholder 2"/>
          <p:cNvSpPr>
            <a:spLocks noGrp="1"/>
          </p:cNvSpPr>
          <p:nvPr>
            <p:ph idx="1"/>
          </p:nvPr>
        </p:nvSpPr>
        <p:spPr/>
        <p:txBody>
          <a:bodyPr/>
          <a:lstStyle/>
          <a:p>
            <a:r>
              <a:rPr lang="en-GB" dirty="0" smtClean="0"/>
              <a:t>Desperate to escape her rural environment</a:t>
            </a:r>
          </a:p>
          <a:p>
            <a:r>
              <a:rPr lang="en-GB" dirty="0" smtClean="0"/>
              <a:t>Bovary = bovine</a:t>
            </a:r>
          </a:p>
          <a:p>
            <a:r>
              <a:rPr lang="en-GB" dirty="0" smtClean="0"/>
              <a:t>Dreams of Paris but only goes so far as Rouen</a:t>
            </a:r>
          </a:p>
          <a:p>
            <a:r>
              <a:rPr lang="en-GB" dirty="0" smtClean="0"/>
              <a:t>Dreams of exotic landscapes but is stuck in muddy Normandy</a:t>
            </a:r>
          </a:p>
          <a:p>
            <a:r>
              <a:rPr lang="en-GB" dirty="0" smtClean="0"/>
              <a:t>Claustrophobic feeling </a:t>
            </a:r>
          </a:p>
          <a:p>
            <a:r>
              <a:rPr lang="en-GB" dirty="0" smtClean="0"/>
              <a:t>Men as a possibility of escape</a:t>
            </a:r>
            <a:endParaRPr lang="en-GB" dirty="0"/>
          </a:p>
        </p:txBody>
      </p:sp>
    </p:spTree>
    <p:extLst>
      <p:ext uri="{BB962C8B-B14F-4D97-AF65-F5344CB8AC3E}">
        <p14:creationId xmlns:p14="http://schemas.microsoft.com/office/powerpoint/2010/main" val="2621472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332656"/>
            <a:ext cx="8352928" cy="6264696"/>
          </a:xfrm>
        </p:spPr>
      </p:pic>
    </p:spTree>
    <p:extLst>
      <p:ext uri="{BB962C8B-B14F-4D97-AF65-F5344CB8AC3E}">
        <p14:creationId xmlns:p14="http://schemas.microsoft.com/office/powerpoint/2010/main" val="1327988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514</Words>
  <Application>Microsoft Office PowerPoint</Application>
  <PresentationFormat>On-screen Show (4:3)</PresentationFormat>
  <Paragraphs>46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Madame Bovary, Flaubert</vt:lpstr>
      <vt:lpstr>PowerPoint Presentation</vt:lpstr>
      <vt:lpstr>The danger of reading novels</vt:lpstr>
      <vt:lpstr>PowerPoint Presentation</vt:lpstr>
      <vt:lpstr>PowerPoint Presentation</vt:lpstr>
      <vt:lpstr>PowerPoint Presentation</vt:lpstr>
      <vt:lpstr>Buying dreams</vt:lpstr>
      <vt:lpstr>A desire to escape</vt:lpstr>
      <vt:lpstr>PowerPoint Presentation</vt:lpstr>
      <vt:lpstr>PowerPoint Presentation</vt:lpstr>
      <vt:lpstr>Emma’s relationship with men</vt:lpstr>
      <vt:lpstr>Doubles and repetitions</vt:lpstr>
      <vt:lpstr>Madame Bovary, c’est moi</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Madame Bovary, Flaubert</dc:title>
  <dc:creator>Whiskin, Margaux</dc:creator>
  <cp:lastModifiedBy>Whiskin, Margaux</cp:lastModifiedBy>
  <cp:revision>5</cp:revision>
  <dcterms:created xsi:type="dcterms:W3CDTF">2013-09-18T13:44:00Z</dcterms:created>
  <dcterms:modified xsi:type="dcterms:W3CDTF">2013-09-18T14:30:29Z</dcterms:modified>
</cp:coreProperties>
</file>