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59" r:id="rId6"/>
    <p:sldId id="265" r:id="rId7"/>
    <p:sldId id="260" r:id="rId8"/>
    <p:sldId id="266" r:id="rId9"/>
    <p:sldId id="261" r:id="rId10"/>
    <p:sldId id="262" r:id="rId11"/>
    <p:sldId id="267"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B157DAE-FCE7-4955-91FB-321F1B714742}"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3947483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57DAE-FCE7-4955-91FB-321F1B714742}"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453130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57DAE-FCE7-4955-91FB-321F1B714742}"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317279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157DAE-FCE7-4955-91FB-321F1B714742}"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174803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157DAE-FCE7-4955-91FB-321F1B714742}" type="datetimeFigureOut">
              <a:rPr lang="en-GB" smtClean="0"/>
              <a:t>17/09/2013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3579996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B157DAE-FCE7-4955-91FB-321F1B714742}"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306053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B157DAE-FCE7-4955-91FB-321F1B714742}" type="datetimeFigureOut">
              <a:rPr lang="en-GB" smtClean="0"/>
              <a:t>17/09/2013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2598146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B157DAE-FCE7-4955-91FB-321F1B714742}" type="datetimeFigureOut">
              <a:rPr lang="en-GB" smtClean="0"/>
              <a:t>17/09/2013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153650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57DAE-FCE7-4955-91FB-321F1B714742}" type="datetimeFigureOut">
              <a:rPr lang="en-GB" smtClean="0"/>
              <a:t>17/09/2013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2470059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157DAE-FCE7-4955-91FB-321F1B714742}"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1813138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157DAE-FCE7-4955-91FB-321F1B714742}" type="datetimeFigureOut">
              <a:rPr lang="en-GB" smtClean="0"/>
              <a:t>17/09/2013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9B7D7B-FB89-4286-A945-05CB7D977E47}" type="slidenum">
              <a:rPr lang="en-GB" smtClean="0"/>
              <a:t>‹#›</a:t>
            </a:fld>
            <a:endParaRPr lang="en-GB"/>
          </a:p>
        </p:txBody>
      </p:sp>
    </p:spTree>
    <p:extLst>
      <p:ext uri="{BB962C8B-B14F-4D97-AF65-F5344CB8AC3E}">
        <p14:creationId xmlns:p14="http://schemas.microsoft.com/office/powerpoint/2010/main" val="4264419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157DAE-FCE7-4955-91FB-321F1B714742}" type="datetimeFigureOut">
              <a:rPr lang="en-GB" smtClean="0"/>
              <a:t>17/09/2013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9B7D7B-FB89-4286-A945-05CB7D977E47}" type="slidenum">
              <a:rPr lang="en-GB" smtClean="0"/>
              <a:t>‹#›</a:t>
            </a:fld>
            <a:endParaRPr lang="en-GB"/>
          </a:p>
        </p:txBody>
      </p:sp>
    </p:spTree>
    <p:extLst>
      <p:ext uri="{BB962C8B-B14F-4D97-AF65-F5344CB8AC3E}">
        <p14:creationId xmlns:p14="http://schemas.microsoft.com/office/powerpoint/2010/main" val="3620975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Flaubert, </a:t>
            </a:r>
            <a:r>
              <a:rPr lang="en-GB" i="1" dirty="0" smtClean="0"/>
              <a:t>Madame Bovary</a:t>
            </a:r>
            <a:r>
              <a:rPr lang="en-GB" dirty="0" smtClean="0"/>
              <a:t> </a:t>
            </a:r>
            <a:endParaRPr lang="en-GB" dirty="0"/>
          </a:p>
        </p:txBody>
      </p:sp>
      <p:sp>
        <p:nvSpPr>
          <p:cNvPr id="3" name="Subtitle 2"/>
          <p:cNvSpPr>
            <a:spLocks noGrp="1"/>
          </p:cNvSpPr>
          <p:nvPr>
            <p:ph type="subTitle" idx="1"/>
          </p:nvPr>
        </p:nvSpPr>
        <p:spPr/>
        <p:txBody>
          <a:bodyPr/>
          <a:lstStyle/>
          <a:p>
            <a:r>
              <a:rPr lang="en-GB" dirty="0" smtClean="0"/>
              <a:t>Biography</a:t>
            </a:r>
          </a:p>
          <a:p>
            <a:r>
              <a:rPr lang="en-GB" dirty="0" smtClean="0"/>
              <a:t>Historical context</a:t>
            </a:r>
          </a:p>
          <a:p>
            <a:r>
              <a:rPr lang="en-GB" dirty="0" smtClean="0"/>
              <a:t>Realism</a:t>
            </a:r>
            <a:endParaRPr lang="en-GB" dirty="0"/>
          </a:p>
        </p:txBody>
      </p:sp>
    </p:spTree>
    <p:extLst>
      <p:ext uri="{BB962C8B-B14F-4D97-AF65-F5344CB8AC3E}">
        <p14:creationId xmlns:p14="http://schemas.microsoft.com/office/powerpoint/2010/main" val="248416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5865515"/>
          </a:xfrm>
        </p:spPr>
        <p:txBody>
          <a:bodyPr>
            <a:normAutofit fontScale="92500" lnSpcReduction="20000"/>
          </a:bodyPr>
          <a:lstStyle/>
          <a:p>
            <a:pPr marL="0" indent="0" algn="just">
              <a:buNone/>
            </a:pPr>
            <a:r>
              <a:rPr lang="fr-FR" dirty="0"/>
              <a:t>‘La mission de la littérature doit être d’orner et de recréer l’esprit en élevant l’intelligence et en épurant les mœurs, plus encore que d’imprimer le dégoût du vice en offrant le tableau des désordres qui peuvent exister dans la société. Il n’est pas permis, sous prétexte de peinture de caractère ou de couleur locale, de reproduire dans leurs écarts les faits, dits, et gestes des personnages qu’un écrivain s’est donné mission de peindre. Un pareil système, appliqué aux œuvres de l’esprit, aussi bien qu’aux productions des beaux-arts, conduirait à un réalisme qui serait la négation du beau et du bon, et qui [enfanterait] des œuvres également offensantes pour les regards et pour l’esprit.’ (Attendus du jugement sur </a:t>
            </a:r>
            <a:r>
              <a:rPr lang="fr-FR" i="1" dirty="0"/>
              <a:t>Madame Bovary</a:t>
            </a:r>
            <a:r>
              <a:rPr lang="fr-FR" dirty="0"/>
              <a:t>)</a:t>
            </a:r>
            <a:endParaRPr lang="en-GB" dirty="0"/>
          </a:p>
          <a:p>
            <a:pPr marL="0" indent="0">
              <a:buNone/>
            </a:pPr>
            <a:endParaRPr lang="en-GB" dirty="0"/>
          </a:p>
        </p:txBody>
      </p:sp>
    </p:spTree>
    <p:extLst>
      <p:ext uri="{BB962C8B-B14F-4D97-AF65-F5344CB8AC3E}">
        <p14:creationId xmlns:p14="http://schemas.microsoft.com/office/powerpoint/2010/main" val="773796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35696" y="0"/>
            <a:ext cx="5112568" cy="6858000"/>
          </a:xfrm>
        </p:spPr>
      </p:pic>
    </p:spTree>
    <p:extLst>
      <p:ext uri="{BB962C8B-B14F-4D97-AF65-F5344CB8AC3E}">
        <p14:creationId xmlns:p14="http://schemas.microsoft.com/office/powerpoint/2010/main" val="3883766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Recap</a:t>
            </a:r>
            <a:endParaRPr lang="en-GB" dirty="0"/>
          </a:p>
        </p:txBody>
      </p:sp>
      <p:sp>
        <p:nvSpPr>
          <p:cNvPr id="3" name="Content Placeholder 2"/>
          <p:cNvSpPr>
            <a:spLocks noGrp="1"/>
          </p:cNvSpPr>
          <p:nvPr>
            <p:ph idx="1"/>
          </p:nvPr>
        </p:nvSpPr>
        <p:spPr/>
        <p:txBody>
          <a:bodyPr>
            <a:normAutofit fontScale="92500" lnSpcReduction="20000"/>
          </a:bodyPr>
          <a:lstStyle/>
          <a:p>
            <a:pPr lvl="0" algn="just"/>
            <a:r>
              <a:rPr lang="en-GB" dirty="0"/>
              <a:t>Importance of contemporary setting</a:t>
            </a:r>
          </a:p>
          <a:p>
            <a:pPr lvl="0" algn="just"/>
            <a:r>
              <a:rPr lang="en-GB" dirty="0"/>
              <a:t>Importance of detail - attentive to reality</a:t>
            </a:r>
          </a:p>
          <a:p>
            <a:pPr lvl="0" algn="just"/>
            <a:r>
              <a:rPr lang="en-GB" dirty="0"/>
              <a:t>Exact reproduction of life without </a:t>
            </a:r>
            <a:r>
              <a:rPr lang="en-GB" dirty="0" err="1"/>
              <a:t>romanesque</a:t>
            </a:r>
            <a:r>
              <a:rPr lang="en-GB" dirty="0"/>
              <a:t> elements</a:t>
            </a:r>
          </a:p>
          <a:p>
            <a:pPr lvl="0" algn="just"/>
            <a:r>
              <a:rPr lang="en-GB" dirty="0"/>
              <a:t>Doesn't depend on imagination but observation</a:t>
            </a:r>
          </a:p>
          <a:p>
            <a:pPr lvl="0" algn="just"/>
            <a:r>
              <a:rPr lang="en-GB" dirty="0"/>
              <a:t>Truth, modernity and immediate reality praised</a:t>
            </a:r>
          </a:p>
          <a:p>
            <a:pPr lvl="0" algn="just"/>
            <a:r>
              <a:rPr lang="en-GB" dirty="0"/>
              <a:t>As a result of this new emphasis on the contemporary, on truth, Realists often accused of being against morality - lower classes of society, portraying ugliness for the sake of truth</a:t>
            </a:r>
          </a:p>
          <a:p>
            <a:pPr marL="0" indent="0">
              <a:buNone/>
            </a:pPr>
            <a:endParaRPr lang="en-GB" dirty="0"/>
          </a:p>
        </p:txBody>
      </p:sp>
    </p:spTree>
    <p:extLst>
      <p:ext uri="{BB962C8B-B14F-4D97-AF65-F5344CB8AC3E}">
        <p14:creationId xmlns:p14="http://schemas.microsoft.com/office/powerpoint/2010/main" val="3142541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260648"/>
            <a:ext cx="4536504" cy="6264695"/>
          </a:xfrm>
        </p:spPr>
      </p:pic>
    </p:spTree>
    <p:extLst>
      <p:ext uri="{BB962C8B-B14F-4D97-AF65-F5344CB8AC3E}">
        <p14:creationId xmlns:p14="http://schemas.microsoft.com/office/powerpoint/2010/main" val="3130689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Biography and historical context</a:t>
            </a:r>
            <a:endParaRPr lang="en-GB" dirty="0"/>
          </a:p>
        </p:txBody>
      </p:sp>
      <p:sp>
        <p:nvSpPr>
          <p:cNvPr id="3" name="Content Placeholder 2"/>
          <p:cNvSpPr>
            <a:spLocks noGrp="1"/>
          </p:cNvSpPr>
          <p:nvPr>
            <p:ph idx="1"/>
          </p:nvPr>
        </p:nvSpPr>
        <p:spPr/>
        <p:txBody>
          <a:bodyPr/>
          <a:lstStyle/>
          <a:p>
            <a:r>
              <a:rPr lang="en-GB" dirty="0" smtClean="0"/>
              <a:t>1821: birth in Rouen</a:t>
            </a:r>
          </a:p>
          <a:p>
            <a:r>
              <a:rPr lang="en-GB" dirty="0" smtClean="0"/>
              <a:t>1840: trip to the South of France, first time Flaubert leaves Normandy</a:t>
            </a:r>
          </a:p>
          <a:p>
            <a:r>
              <a:rPr lang="en-GB" dirty="0" smtClean="0"/>
              <a:t>1841-1843: unsuccessful law studies in Paris</a:t>
            </a:r>
          </a:p>
          <a:p>
            <a:r>
              <a:rPr lang="en-GB" dirty="0" smtClean="0"/>
              <a:t>1843-1848: poor health, lives like a ‘hermit’ in Normandy</a:t>
            </a:r>
          </a:p>
          <a:p>
            <a:r>
              <a:rPr lang="en-GB" dirty="0" smtClean="0"/>
              <a:t>10 December 1848: Louis-Napoléon Bonaparte elected president</a:t>
            </a:r>
            <a:endParaRPr lang="en-GB" dirty="0"/>
          </a:p>
        </p:txBody>
      </p:sp>
    </p:spTree>
    <p:extLst>
      <p:ext uri="{BB962C8B-B14F-4D97-AF65-F5344CB8AC3E}">
        <p14:creationId xmlns:p14="http://schemas.microsoft.com/office/powerpoint/2010/main" val="1405878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39752" y="260648"/>
            <a:ext cx="4752528" cy="6336703"/>
          </a:xfrm>
        </p:spPr>
      </p:pic>
    </p:spTree>
    <p:extLst>
      <p:ext uri="{BB962C8B-B14F-4D97-AF65-F5344CB8AC3E}">
        <p14:creationId xmlns:p14="http://schemas.microsoft.com/office/powerpoint/2010/main" val="42194903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1849-1851: trip to the Mediterranean and the Middle East</a:t>
            </a:r>
          </a:p>
          <a:p>
            <a:r>
              <a:rPr lang="en-GB" dirty="0" smtClean="0"/>
              <a:t>2 December 1851: coup d’état organised by Louis-Napoléon</a:t>
            </a:r>
          </a:p>
          <a:p>
            <a:r>
              <a:rPr lang="en-GB" dirty="0" smtClean="0"/>
              <a:t>2 December 1852: Second Empire proclaimed, Louis-Napoléon now Emperor</a:t>
            </a:r>
          </a:p>
          <a:p>
            <a:r>
              <a:rPr lang="en-GB" dirty="0" smtClean="0"/>
              <a:t>1857: publication of </a:t>
            </a:r>
            <a:r>
              <a:rPr lang="en-GB" i="1" dirty="0" smtClean="0"/>
              <a:t>Madame Bovary</a:t>
            </a:r>
            <a:r>
              <a:rPr lang="en-GB" dirty="0" smtClean="0"/>
              <a:t>, Flaubert put on trial</a:t>
            </a:r>
          </a:p>
        </p:txBody>
      </p:sp>
    </p:spTree>
    <p:extLst>
      <p:ext uri="{BB962C8B-B14F-4D97-AF65-F5344CB8AC3E}">
        <p14:creationId xmlns:p14="http://schemas.microsoft.com/office/powerpoint/2010/main" val="1470879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7784" y="260648"/>
            <a:ext cx="4536504" cy="6336704"/>
          </a:xfrm>
        </p:spPr>
      </p:pic>
    </p:spTree>
    <p:extLst>
      <p:ext uri="{BB962C8B-B14F-4D97-AF65-F5344CB8AC3E}">
        <p14:creationId xmlns:p14="http://schemas.microsoft.com/office/powerpoint/2010/main" val="2793127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Le </a:t>
            </a:r>
            <a:r>
              <a:rPr lang="en-GB" dirty="0" err="1"/>
              <a:t>Réalisme</a:t>
            </a:r>
            <a:r>
              <a:rPr lang="en-GB" dirty="0"/>
              <a:t> </a:t>
            </a:r>
            <a:r>
              <a:rPr lang="en-GB" dirty="0" err="1"/>
              <a:t>conclut</a:t>
            </a:r>
            <a:r>
              <a:rPr lang="en-GB" dirty="0"/>
              <a:t> à la reproduction </a:t>
            </a:r>
            <a:r>
              <a:rPr lang="en-GB" dirty="0" err="1"/>
              <a:t>exacte</a:t>
            </a:r>
            <a:r>
              <a:rPr lang="en-GB" dirty="0"/>
              <a:t>, </a:t>
            </a:r>
            <a:r>
              <a:rPr lang="en-GB" dirty="0" err="1"/>
              <a:t>complète</a:t>
            </a:r>
            <a:r>
              <a:rPr lang="en-GB" dirty="0"/>
              <a:t>, </a:t>
            </a:r>
            <a:r>
              <a:rPr lang="en-GB" dirty="0" err="1"/>
              <a:t>sincère</a:t>
            </a:r>
            <a:r>
              <a:rPr lang="en-GB" dirty="0"/>
              <a:t>, du milieu social, de </a:t>
            </a:r>
            <a:r>
              <a:rPr lang="en-GB" dirty="0" err="1"/>
              <a:t>l'époque</a:t>
            </a:r>
            <a:r>
              <a:rPr lang="en-GB" dirty="0"/>
              <a:t> </a:t>
            </a:r>
            <a:r>
              <a:rPr lang="en-GB" dirty="0" err="1"/>
              <a:t>où</a:t>
            </a:r>
            <a:r>
              <a:rPr lang="en-GB" dirty="0"/>
              <a:t> on </a:t>
            </a:r>
            <a:r>
              <a:rPr lang="en-GB" dirty="0" err="1"/>
              <a:t>vit</a:t>
            </a:r>
            <a:r>
              <a:rPr lang="en-GB" dirty="0"/>
              <a:t>, </a:t>
            </a:r>
            <a:r>
              <a:rPr lang="en-GB" dirty="0" err="1"/>
              <a:t>parce</a:t>
            </a:r>
            <a:r>
              <a:rPr lang="en-GB" dirty="0"/>
              <a:t> </a:t>
            </a:r>
            <a:r>
              <a:rPr lang="en-GB" dirty="0" err="1"/>
              <a:t>qu'une</a:t>
            </a:r>
            <a:r>
              <a:rPr lang="en-GB" dirty="0"/>
              <a:t> </a:t>
            </a:r>
            <a:r>
              <a:rPr lang="en-GB" dirty="0" err="1"/>
              <a:t>telle</a:t>
            </a:r>
            <a:r>
              <a:rPr lang="en-GB" dirty="0"/>
              <a:t> direction </a:t>
            </a:r>
            <a:r>
              <a:rPr lang="en-GB" dirty="0" err="1"/>
              <a:t>d'études</a:t>
            </a:r>
            <a:r>
              <a:rPr lang="en-GB" dirty="0"/>
              <a:t> </a:t>
            </a:r>
            <a:r>
              <a:rPr lang="en-GB" dirty="0" err="1"/>
              <a:t>est</a:t>
            </a:r>
            <a:r>
              <a:rPr lang="en-GB" dirty="0"/>
              <a:t> </a:t>
            </a:r>
            <a:r>
              <a:rPr lang="en-GB" dirty="0" err="1"/>
              <a:t>justifiée</a:t>
            </a:r>
            <a:r>
              <a:rPr lang="en-GB" dirty="0"/>
              <a:t> par la raison, les </a:t>
            </a:r>
            <a:r>
              <a:rPr lang="en-GB" dirty="0" err="1"/>
              <a:t>besoins</a:t>
            </a:r>
            <a:r>
              <a:rPr lang="en-GB" dirty="0"/>
              <a:t> de </a:t>
            </a:r>
            <a:r>
              <a:rPr lang="en-GB" dirty="0" err="1"/>
              <a:t>l'intelligence</a:t>
            </a:r>
            <a:r>
              <a:rPr lang="en-GB" dirty="0"/>
              <a:t> et </a:t>
            </a:r>
            <a:r>
              <a:rPr lang="en-GB" dirty="0" err="1"/>
              <a:t>l'intérêt</a:t>
            </a:r>
            <a:r>
              <a:rPr lang="en-GB" dirty="0"/>
              <a:t> du public, et </a:t>
            </a:r>
            <a:r>
              <a:rPr lang="en-GB" dirty="0" err="1"/>
              <a:t>qu'elle</a:t>
            </a:r>
            <a:r>
              <a:rPr lang="en-GB" dirty="0"/>
              <a:t> </a:t>
            </a:r>
            <a:r>
              <a:rPr lang="en-GB" dirty="0" err="1"/>
              <a:t>est</a:t>
            </a:r>
            <a:r>
              <a:rPr lang="en-GB" dirty="0"/>
              <a:t> </a:t>
            </a:r>
            <a:r>
              <a:rPr lang="en-GB" dirty="0" err="1"/>
              <a:t>exempte</a:t>
            </a:r>
            <a:r>
              <a:rPr lang="en-GB" dirty="0"/>
              <a:t> du </a:t>
            </a:r>
            <a:r>
              <a:rPr lang="en-GB" dirty="0" err="1"/>
              <a:t>mensonge</a:t>
            </a:r>
            <a:r>
              <a:rPr lang="en-GB" dirty="0"/>
              <a:t>, de </a:t>
            </a:r>
            <a:r>
              <a:rPr lang="en-GB" dirty="0" err="1"/>
              <a:t>toute</a:t>
            </a:r>
            <a:r>
              <a:rPr lang="en-GB" dirty="0"/>
              <a:t> </a:t>
            </a:r>
            <a:r>
              <a:rPr lang="en-GB" dirty="0" err="1"/>
              <a:t>tricherie</a:t>
            </a:r>
            <a:r>
              <a:rPr lang="en-GB" dirty="0"/>
              <a:t>… </a:t>
            </a:r>
            <a:r>
              <a:rPr lang="en-GB" dirty="0" err="1"/>
              <a:t>Cette</a:t>
            </a:r>
            <a:r>
              <a:rPr lang="en-GB" dirty="0"/>
              <a:t> reproduction </a:t>
            </a:r>
            <a:r>
              <a:rPr lang="en-GB" dirty="0" err="1"/>
              <a:t>doit</a:t>
            </a:r>
            <a:r>
              <a:rPr lang="en-GB" dirty="0"/>
              <a:t> </a:t>
            </a:r>
            <a:r>
              <a:rPr lang="en-GB" dirty="0" err="1"/>
              <a:t>être</a:t>
            </a:r>
            <a:r>
              <a:rPr lang="en-GB" dirty="0"/>
              <a:t> </a:t>
            </a:r>
            <a:r>
              <a:rPr lang="en-GB" dirty="0" err="1"/>
              <a:t>aussi</a:t>
            </a:r>
            <a:r>
              <a:rPr lang="en-GB" dirty="0"/>
              <a:t> simple </a:t>
            </a:r>
            <a:r>
              <a:rPr lang="en-GB" dirty="0" err="1"/>
              <a:t>que</a:t>
            </a:r>
            <a:r>
              <a:rPr lang="en-GB" dirty="0"/>
              <a:t> possible pour </a:t>
            </a:r>
            <a:r>
              <a:rPr lang="en-GB" dirty="0" err="1"/>
              <a:t>être</a:t>
            </a:r>
            <a:r>
              <a:rPr lang="en-GB" dirty="0"/>
              <a:t> comprise de tout le monde (Revue </a:t>
            </a:r>
            <a:r>
              <a:rPr lang="en-GB" i="1" dirty="0"/>
              <a:t>Le </a:t>
            </a:r>
            <a:r>
              <a:rPr lang="en-GB" i="1" dirty="0" err="1"/>
              <a:t>Réalisme</a:t>
            </a:r>
            <a:r>
              <a:rPr lang="en-GB" dirty="0"/>
              <a:t> 1856)</a:t>
            </a:r>
          </a:p>
          <a:p>
            <a:endParaRPr lang="en-GB" dirty="0"/>
          </a:p>
        </p:txBody>
      </p:sp>
    </p:spTree>
    <p:extLst>
      <p:ext uri="{BB962C8B-B14F-4D97-AF65-F5344CB8AC3E}">
        <p14:creationId xmlns:p14="http://schemas.microsoft.com/office/powerpoint/2010/main" val="209736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i="1" dirty="0" smtClean="0"/>
              <a:t>Un </a:t>
            </a:r>
            <a:r>
              <a:rPr lang="en-GB" sz="3200" i="1" dirty="0" err="1" smtClean="0"/>
              <a:t>enterrement</a:t>
            </a:r>
            <a:r>
              <a:rPr lang="en-GB" sz="3200" i="1" dirty="0" smtClean="0"/>
              <a:t> à </a:t>
            </a:r>
            <a:r>
              <a:rPr lang="en-GB" sz="3200" i="1" dirty="0" err="1" smtClean="0"/>
              <a:t>Ornans</a:t>
            </a:r>
            <a:r>
              <a:rPr lang="en-GB" sz="3200" dirty="0" smtClean="0"/>
              <a:t>, Courbet, 1820-1870</a:t>
            </a:r>
            <a:endParaRPr lang="en-GB" sz="3200" i="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84375"/>
            <a:ext cx="8229600" cy="3757612"/>
          </a:xfrm>
        </p:spPr>
      </p:pic>
    </p:spTree>
    <p:extLst>
      <p:ext uri="{BB962C8B-B14F-4D97-AF65-F5344CB8AC3E}">
        <p14:creationId xmlns:p14="http://schemas.microsoft.com/office/powerpoint/2010/main" val="2609256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5865515"/>
          </a:xfrm>
        </p:spPr>
        <p:txBody>
          <a:bodyPr>
            <a:normAutofit lnSpcReduction="10000"/>
          </a:bodyPr>
          <a:lstStyle/>
          <a:p>
            <a:pPr marL="0" indent="0" algn="just">
              <a:buNone/>
            </a:pPr>
            <a:r>
              <a:rPr lang="fr-FR" dirty="0"/>
              <a:t>‘Pourquoi, me dira-t-on, choisir ces milieux ? Parce que c’est dans le bas que, dans l’effacement d’une civilisation, se conserve le caractère des choses, des personnes, de la langue, de tout. Pourquoi encore ? Peut-être parce que je suis un littérateur bien né, et que le peuple, la canaille si vous voulez, a pour moi l’attrait de populations inconnues, et non découvertes, quelque chose de l’</a:t>
            </a:r>
            <a:r>
              <a:rPr lang="fr-FR" i="1" dirty="0"/>
              <a:t>exotique</a:t>
            </a:r>
            <a:r>
              <a:rPr lang="fr-FR" dirty="0"/>
              <a:t>, que les voyageurs vont chercher, avec mile souffrances, dans les pays lointains.’ (Goncourt, Journal, 3 </a:t>
            </a:r>
            <a:r>
              <a:rPr lang="en-GB" dirty="0"/>
              <a:t>December 1871)</a:t>
            </a:r>
          </a:p>
          <a:p>
            <a:pPr marL="0" indent="0">
              <a:buNone/>
            </a:pPr>
            <a:endParaRPr lang="en-GB" dirty="0"/>
          </a:p>
        </p:txBody>
      </p:sp>
    </p:spTree>
    <p:extLst>
      <p:ext uri="{BB962C8B-B14F-4D97-AF65-F5344CB8AC3E}">
        <p14:creationId xmlns:p14="http://schemas.microsoft.com/office/powerpoint/2010/main" val="3048600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394</Words>
  <Application>Microsoft Office PowerPoint</Application>
  <PresentationFormat>On-screen Show (4:3)</PresentationFormat>
  <Paragraphs>26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Flaubert, Madame Bovary </vt:lpstr>
      <vt:lpstr>PowerPoint Presentation</vt:lpstr>
      <vt:lpstr>Biography and historical context</vt:lpstr>
      <vt:lpstr>PowerPoint Presentation</vt:lpstr>
      <vt:lpstr>PowerPoint Presentation</vt:lpstr>
      <vt:lpstr>PowerPoint Presentation</vt:lpstr>
      <vt:lpstr>Realism</vt:lpstr>
      <vt:lpstr>Un enterrement à Ornans, Courbet, 1820-1870</vt:lpstr>
      <vt:lpstr>PowerPoint Presentation</vt:lpstr>
      <vt:lpstr>PowerPoint Presentation</vt:lpstr>
      <vt:lpstr>PowerPoint Presentation</vt:lpstr>
      <vt:lpstr>Recap</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Flaubert, Madame Bovary</dc:title>
  <dc:creator>Whiskin, Margaux</dc:creator>
  <cp:lastModifiedBy>Whiskin, Margaux</cp:lastModifiedBy>
  <cp:revision>4</cp:revision>
  <dcterms:created xsi:type="dcterms:W3CDTF">2013-09-17T10:27:49Z</dcterms:created>
  <dcterms:modified xsi:type="dcterms:W3CDTF">2013-09-17T11:00:32Z</dcterms:modified>
</cp:coreProperties>
</file>