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4" r:id="rId5"/>
    <p:sldId id="269" r:id="rId6"/>
    <p:sldId id="266" r:id="rId7"/>
    <p:sldId id="267" r:id="rId8"/>
    <p:sldId id="263" r:id="rId9"/>
    <p:sldId id="268" r:id="rId10"/>
    <p:sldId id="258" r:id="rId11"/>
    <p:sldId id="270" r:id="rId12"/>
    <p:sldId id="271" r:id="rId13"/>
    <p:sldId id="272" r:id="rId14"/>
    <p:sldId id="274" r:id="rId15"/>
    <p:sldId id="275" r:id="rId16"/>
    <p:sldId id="276" r:id="rId17"/>
    <p:sldId id="259" r:id="rId18"/>
    <p:sldId id="260" r:id="rId19"/>
    <p:sldId id="273" r:id="rId20"/>
    <p:sldId id="26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7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97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8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5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57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840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390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17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285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808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77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648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8C86B-22D5-4598-B03E-CF72E683C5B5}" type="datetimeFigureOut">
              <a:rPr lang="en-GB" smtClean="0"/>
              <a:t>20/09/2013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DA29C-0272-49CF-9039-5951015B2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416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i="1" dirty="0" smtClean="0"/>
              <a:t>La Bête </a:t>
            </a:r>
            <a:r>
              <a:rPr lang="en-GB" i="1" dirty="0" err="1" smtClean="0"/>
              <a:t>Humaine</a:t>
            </a:r>
            <a:r>
              <a:rPr lang="en-GB" dirty="0" smtClean="0"/>
              <a:t>, Zola</a:t>
            </a:r>
            <a:endParaRPr lang="en-GB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Zola, his Time and Naturalism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08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en-GB" dirty="0" smtClean="0"/>
              <a:t>Sept. 1870 – Jan. 1871: Paris under siege</a:t>
            </a:r>
          </a:p>
          <a:p>
            <a:r>
              <a:rPr lang="en-GB" dirty="0" smtClean="0"/>
              <a:t>March – May 1871: Government moves to Versailles, creation in Paris of the Commune as an insurrectional government, Paris yet again under siege</a:t>
            </a:r>
          </a:p>
          <a:p>
            <a:r>
              <a:rPr lang="en-GB" dirty="0" smtClean="0"/>
              <a:t>May 1871: Armistice signed with Prussia, France loses Alsace-Lorraine, Paris punished</a:t>
            </a:r>
          </a:p>
          <a:p>
            <a:r>
              <a:rPr lang="en-GB" dirty="0" smtClean="0"/>
              <a:t>1894-1902: Affaire Dreyfus, Zola’s involvement, exile to England, back in Paris dies asphyxiated (murder?)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56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9"/>
            <a:ext cx="8424936" cy="6336704"/>
          </a:xfrm>
        </p:spPr>
      </p:pic>
    </p:spTree>
    <p:extLst>
      <p:ext uri="{BB962C8B-B14F-4D97-AF65-F5344CB8AC3E}">
        <p14:creationId xmlns:p14="http://schemas.microsoft.com/office/powerpoint/2010/main" val="386963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32656"/>
            <a:ext cx="4824535" cy="6264696"/>
          </a:xfrm>
        </p:spPr>
      </p:pic>
    </p:spTree>
    <p:extLst>
      <p:ext uri="{BB962C8B-B14F-4D97-AF65-F5344CB8AC3E}">
        <p14:creationId xmlns:p14="http://schemas.microsoft.com/office/powerpoint/2010/main" val="256054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1983581"/>
            <a:ext cx="7366000" cy="3759200"/>
          </a:xfrm>
        </p:spPr>
      </p:pic>
    </p:spTree>
    <p:extLst>
      <p:ext uri="{BB962C8B-B14F-4D97-AF65-F5344CB8AC3E}">
        <p14:creationId xmlns:p14="http://schemas.microsoft.com/office/powerpoint/2010/main" val="250313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0648"/>
            <a:ext cx="5832647" cy="6408712"/>
          </a:xfrm>
        </p:spPr>
      </p:pic>
    </p:spTree>
    <p:extLst>
      <p:ext uri="{BB962C8B-B14F-4D97-AF65-F5344CB8AC3E}">
        <p14:creationId xmlns:p14="http://schemas.microsoft.com/office/powerpoint/2010/main" val="42545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8352928" cy="6597351"/>
          </a:xfrm>
        </p:spPr>
      </p:pic>
    </p:spTree>
    <p:extLst>
      <p:ext uri="{BB962C8B-B14F-4D97-AF65-F5344CB8AC3E}">
        <p14:creationId xmlns:p14="http://schemas.microsoft.com/office/powerpoint/2010/main" val="8575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9"/>
            <a:ext cx="8568952" cy="6264696"/>
          </a:xfrm>
        </p:spPr>
      </p:pic>
    </p:spTree>
    <p:extLst>
      <p:ext uri="{BB962C8B-B14F-4D97-AF65-F5344CB8AC3E}">
        <p14:creationId xmlns:p14="http://schemas.microsoft.com/office/powerpoint/2010/main" val="63332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Zola and Naturalism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Realism </a:t>
            </a:r>
            <a:r>
              <a:rPr lang="en-GB" dirty="0" err="1" smtClean="0"/>
              <a:t>vs</a:t>
            </a:r>
            <a:r>
              <a:rPr lang="en-GB" dirty="0" smtClean="0"/>
              <a:t> Naturalism</a:t>
            </a:r>
          </a:p>
          <a:p>
            <a:r>
              <a:rPr lang="en-GB" dirty="0" smtClean="0"/>
              <a:t>Purely scientific approach</a:t>
            </a:r>
          </a:p>
          <a:p>
            <a:r>
              <a:rPr lang="en-GB" dirty="0" smtClean="0"/>
              <a:t>Man is observed like any other animal in a completely impartial and neutral way</a:t>
            </a:r>
          </a:p>
          <a:p>
            <a:r>
              <a:rPr lang="en-GB" dirty="0" smtClean="0"/>
              <a:t>Cult of atheistic science</a:t>
            </a:r>
          </a:p>
          <a:p>
            <a:r>
              <a:rPr lang="en-GB" dirty="0" smtClean="0"/>
              <a:t>Determinism applied to everything</a:t>
            </a:r>
          </a:p>
          <a:p>
            <a:r>
              <a:rPr lang="en-GB" dirty="0" smtClean="0"/>
              <a:t>Belief that everything can be explained by science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8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en-GB" dirty="0" smtClean="0"/>
              <a:t>Zola admires the Realist movement </a:t>
            </a:r>
          </a:p>
          <a:p>
            <a:r>
              <a:rPr lang="en-GB" dirty="0" smtClean="0"/>
              <a:t>But wants to take the scientific approach in literature further</a:t>
            </a:r>
          </a:p>
          <a:p>
            <a:r>
              <a:rPr lang="en-GB" dirty="0" smtClean="0"/>
              <a:t>Patterns of behaviour determined by heredity and so are predictable</a:t>
            </a:r>
          </a:p>
          <a:p>
            <a:r>
              <a:rPr lang="en-GB" dirty="0" smtClean="0"/>
              <a:t>Literature as ground for experiment: what happens when a character with certain heredity traits is placed in a certain environment</a:t>
            </a:r>
          </a:p>
          <a:p>
            <a:r>
              <a:rPr lang="en-GB" dirty="0" smtClean="0"/>
              <a:t>Increased interest in the working class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96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760640" cy="6858000"/>
          </a:xfrm>
        </p:spPr>
      </p:pic>
    </p:spTree>
    <p:extLst>
      <p:ext uri="{BB962C8B-B14F-4D97-AF65-F5344CB8AC3E}">
        <p14:creationId xmlns:p14="http://schemas.microsoft.com/office/powerpoint/2010/main" val="288621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3"/>
            <a:ext cx="8280920" cy="6048672"/>
          </a:xfrm>
        </p:spPr>
      </p:pic>
    </p:spTree>
    <p:extLst>
      <p:ext uri="{BB962C8B-B14F-4D97-AF65-F5344CB8AC3E}">
        <p14:creationId xmlns:p14="http://schemas.microsoft.com/office/powerpoint/2010/main" val="26669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fr-FR" dirty="0"/>
              <a:t>Je veux expliquer comment une famille, un petit groupe d'êtres, se comporte dans une société, en s'épanouissant pour donner naissance à dix, à vingt individus qui paraissent, au premier coup d'œil, profondément dissemblables, mais que l'analyse montre intimement liés les uns les autres. L'hérédité a ses lois, comme la pesanteur.</a:t>
            </a:r>
            <a:endParaRPr lang="en-GB" dirty="0"/>
          </a:p>
          <a:p>
            <a:pPr marL="0" indent="0" algn="just">
              <a:buNone/>
            </a:pPr>
            <a:r>
              <a:rPr lang="fr-FR" dirty="0"/>
              <a:t>Je tâcherai de trouver et de suivre, en résolvant la double question des tempéraments et des milieux, le fil qui conduit mathématiquement d'un homme à un autre homme. </a:t>
            </a:r>
            <a:endParaRPr lang="fr-FR" dirty="0" smtClean="0"/>
          </a:p>
          <a:p>
            <a:pPr marL="0" indent="0" algn="just">
              <a:buNone/>
            </a:pPr>
            <a:r>
              <a:rPr lang="fr-FR" dirty="0" smtClean="0"/>
              <a:t>(</a:t>
            </a:r>
            <a:r>
              <a:rPr lang="fr-FR" dirty="0"/>
              <a:t>Préface to </a:t>
            </a:r>
            <a:r>
              <a:rPr lang="fr-FR" i="1" dirty="0"/>
              <a:t>La Fortune des </a:t>
            </a:r>
            <a:r>
              <a:rPr lang="fr-FR" i="1" dirty="0" err="1"/>
              <a:t>Rougon</a:t>
            </a:r>
            <a:r>
              <a:rPr lang="fr-FR" dirty="0"/>
              <a:t> (</a:t>
            </a:r>
            <a:r>
              <a:rPr lang="fr-FR"/>
              <a:t>1871</a:t>
            </a:r>
            <a:r>
              <a:rPr lang="fr-FR" smtClean="0"/>
              <a:t>))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03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/>
          </a:bodyPr>
          <a:lstStyle/>
          <a:p>
            <a:r>
              <a:rPr lang="en-GB" dirty="0" smtClean="0"/>
              <a:t>1840: birth of Emile Zola under Louis-Philipp’s reign</a:t>
            </a:r>
          </a:p>
          <a:p>
            <a:r>
              <a:rPr lang="en-GB" dirty="0" smtClean="0"/>
              <a:t>1852: Second Empire officially proclaimed = Paris modernised (Haussmann), growth of railways, silencing of political opposition, economic boom burst, capitalism, struggling working class</a:t>
            </a:r>
          </a:p>
          <a:p>
            <a:r>
              <a:rPr lang="en-GB" dirty="0" smtClean="0"/>
              <a:t>1868: Zola starts thinking of the </a:t>
            </a:r>
            <a:r>
              <a:rPr lang="en-GB" dirty="0" err="1" smtClean="0"/>
              <a:t>Rougon-Macquart</a:t>
            </a:r>
            <a:r>
              <a:rPr lang="en-GB" dirty="0" smtClean="0"/>
              <a:t> cycle</a:t>
            </a:r>
          </a:p>
          <a:p>
            <a:r>
              <a:rPr lang="en-GB" dirty="0" smtClean="0"/>
              <a:t>1870: France in war with Prussia, Napoleon III taken prisoner, proclamation of the III Republic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7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Office97\powerpoint presentations\nap i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425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8136904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05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Office97\lectures\Baudelaire Rom and Realism\hausman's ope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47800"/>
            <a:ext cx="5219700" cy="409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31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533400"/>
            <a:ext cx="3697287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47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424936" cy="6192688"/>
          </a:xfrm>
        </p:spPr>
      </p:pic>
    </p:spTree>
    <p:extLst>
      <p:ext uri="{BB962C8B-B14F-4D97-AF65-F5344CB8AC3E}">
        <p14:creationId xmlns:p14="http://schemas.microsoft.com/office/powerpoint/2010/main" val="324255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352928" cy="6264695"/>
          </a:xfrm>
        </p:spPr>
      </p:pic>
    </p:spTree>
    <p:extLst>
      <p:ext uri="{BB962C8B-B14F-4D97-AF65-F5344CB8AC3E}">
        <p14:creationId xmlns:p14="http://schemas.microsoft.com/office/powerpoint/2010/main" val="159106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340</Words>
  <Application>Microsoft Office PowerPoint</Application>
  <PresentationFormat>On-screen Show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La Bête Humaine, Zola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Zola and Naturalism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Bête Humaine, Zola</dc:title>
  <dc:creator>Whiskin, Margaux</dc:creator>
  <cp:lastModifiedBy>Whiskin, Margaux</cp:lastModifiedBy>
  <cp:revision>7</cp:revision>
  <dcterms:created xsi:type="dcterms:W3CDTF">2013-09-20T12:48:06Z</dcterms:created>
  <dcterms:modified xsi:type="dcterms:W3CDTF">2013-09-20T13:41:19Z</dcterms:modified>
</cp:coreProperties>
</file>