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7" d="100"/>
          <a:sy n="37" d="100"/>
        </p:scale>
        <p:origin x="-83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6B5530A-B387-4185-9F8C-C39CFF2E9962}" type="datetimeFigureOut">
              <a:rPr lang="en-GB" smtClean="0"/>
              <a:t>05/12/2013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3752136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B5530A-B387-4185-9F8C-C39CFF2E9962}" type="datetimeFigureOut">
              <a:rPr lang="en-GB" smtClean="0"/>
              <a:t>05/12/2013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3122502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B5530A-B387-4185-9F8C-C39CFF2E9962}" type="datetimeFigureOut">
              <a:rPr lang="en-GB" smtClean="0"/>
              <a:t>05/12/2013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2863946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B5530A-B387-4185-9F8C-C39CFF2E9962}" type="datetimeFigureOut">
              <a:rPr lang="en-GB" smtClean="0"/>
              <a:t>05/12/2013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283848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B5530A-B387-4185-9F8C-C39CFF2E9962}" type="datetimeFigureOut">
              <a:rPr lang="en-GB" smtClean="0"/>
              <a:t>05/12/2013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3532940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6B5530A-B387-4185-9F8C-C39CFF2E9962}" type="datetimeFigureOut">
              <a:rPr lang="en-GB" smtClean="0"/>
              <a:t>05/12/2013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4241912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6B5530A-B387-4185-9F8C-C39CFF2E9962}" type="datetimeFigureOut">
              <a:rPr lang="en-GB" smtClean="0"/>
              <a:t>05/12/2013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2321923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6B5530A-B387-4185-9F8C-C39CFF2E9962}" type="datetimeFigureOut">
              <a:rPr lang="en-GB" smtClean="0"/>
              <a:t>05/12/2013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1128997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B5530A-B387-4185-9F8C-C39CFF2E9962}" type="datetimeFigureOut">
              <a:rPr lang="en-GB" smtClean="0"/>
              <a:t>05/12/2013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3555142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B5530A-B387-4185-9F8C-C39CFF2E9962}" type="datetimeFigureOut">
              <a:rPr lang="en-GB" smtClean="0"/>
              <a:t>05/12/2013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3431706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B5530A-B387-4185-9F8C-C39CFF2E9962}" type="datetimeFigureOut">
              <a:rPr lang="en-GB" smtClean="0"/>
              <a:t>05/12/2013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48BA9C-6DC8-4FBA-B5FB-FC1722D93602}" type="slidenum">
              <a:rPr lang="en-GB" smtClean="0"/>
              <a:t>‹#›</a:t>
            </a:fld>
            <a:endParaRPr lang="en-GB"/>
          </a:p>
        </p:txBody>
      </p:sp>
    </p:spTree>
    <p:extLst>
      <p:ext uri="{BB962C8B-B14F-4D97-AF65-F5344CB8AC3E}">
        <p14:creationId xmlns:p14="http://schemas.microsoft.com/office/powerpoint/2010/main" val="3560936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5530A-B387-4185-9F8C-C39CFF2E9962}" type="datetimeFigureOut">
              <a:rPr lang="en-GB" smtClean="0"/>
              <a:t>05/12/2013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48BA9C-6DC8-4FBA-B5FB-FC1722D93602}" type="slidenum">
              <a:rPr lang="en-GB" smtClean="0"/>
              <a:t>‹#›</a:t>
            </a:fld>
            <a:endParaRPr lang="en-GB"/>
          </a:p>
        </p:txBody>
      </p:sp>
    </p:spTree>
    <p:extLst>
      <p:ext uri="{BB962C8B-B14F-4D97-AF65-F5344CB8AC3E}">
        <p14:creationId xmlns:p14="http://schemas.microsoft.com/office/powerpoint/2010/main" val="6081668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i="1" dirty="0" smtClean="0"/>
              <a:t>La Bête </a:t>
            </a:r>
            <a:r>
              <a:rPr lang="en-GB" i="1" dirty="0" err="1" smtClean="0"/>
              <a:t>humaine</a:t>
            </a:r>
            <a:r>
              <a:rPr lang="en-GB" dirty="0" smtClean="0"/>
              <a:t>, Zola</a:t>
            </a:r>
            <a:endParaRPr lang="en-GB" i="1" dirty="0"/>
          </a:p>
        </p:txBody>
      </p:sp>
      <p:sp>
        <p:nvSpPr>
          <p:cNvPr id="3" name="Subtitle 2"/>
          <p:cNvSpPr>
            <a:spLocks noGrp="1"/>
          </p:cNvSpPr>
          <p:nvPr>
            <p:ph type="subTitle" idx="1"/>
          </p:nvPr>
        </p:nvSpPr>
        <p:spPr/>
        <p:txBody>
          <a:bodyPr/>
          <a:lstStyle/>
          <a:p>
            <a:r>
              <a:rPr lang="en-GB" dirty="0" smtClean="0"/>
              <a:t>Structure and Style</a:t>
            </a:r>
            <a:endParaRPr lang="en-GB" dirty="0"/>
          </a:p>
        </p:txBody>
      </p:sp>
    </p:spTree>
    <p:extLst>
      <p:ext uri="{BB962C8B-B14F-4D97-AF65-F5344CB8AC3E}">
        <p14:creationId xmlns:p14="http://schemas.microsoft.com/office/powerpoint/2010/main" val="727310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683568" y="612775"/>
            <a:ext cx="7776863"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fr-FR" sz="2800" dirty="0"/>
              <a:t>M. Claude Monet est la personnalité la plus accentuée du groupe. Il a exposé cette année des</a:t>
            </a:r>
            <a:r>
              <a:rPr lang="fr-FR" sz="2800" b="1" dirty="0"/>
              <a:t> </a:t>
            </a:r>
            <a:r>
              <a:rPr lang="fr-FR" sz="2800" dirty="0"/>
              <a:t>intérieurs de gare superbes. On y entend le grondement des trains qui s'engouffrent, on y voit des débordements de fumée qui roulent sous les vastes hangars. Là est aujourd'hui la peinture, dans ces cadres modernes d'une si belle largeur. Nos artistes doivent trouver la poésie des gares, comme leurs pères ont trouvé celle des forêts et des fleuves.</a:t>
            </a:r>
          </a:p>
          <a:p>
            <a:pPr algn="just"/>
            <a:r>
              <a:rPr lang="fr-FR" sz="2800" dirty="0"/>
              <a:t/>
            </a:r>
            <a:br>
              <a:rPr lang="fr-FR" sz="2800" dirty="0"/>
            </a:br>
            <a:r>
              <a:rPr lang="fr-FR" sz="2800" dirty="0"/>
              <a:t>Zola, </a:t>
            </a:r>
            <a:r>
              <a:rPr lang="fr-FR" sz="2800" b="1" i="1" dirty="0"/>
              <a:t>Une Exposition : Les Peintres impressionnistes </a:t>
            </a:r>
            <a:r>
              <a:rPr lang="fr-FR" sz="2800" b="1" dirty="0"/>
              <a:t>(1877)</a:t>
            </a:r>
            <a:endParaRPr lang="en-GB" sz="2800" dirty="0"/>
          </a:p>
        </p:txBody>
      </p:sp>
    </p:spTree>
    <p:extLst>
      <p:ext uri="{BB962C8B-B14F-4D97-AF65-F5344CB8AC3E}">
        <p14:creationId xmlns:p14="http://schemas.microsoft.com/office/powerpoint/2010/main" val="227161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1740" y="0"/>
            <a:ext cx="4160520" cy="6858000"/>
          </a:xfrm>
          <a:prstGeom prst="rect">
            <a:avLst/>
          </a:prstGeom>
        </p:spPr>
      </p:pic>
    </p:spTree>
    <p:extLst>
      <p:ext uri="{BB962C8B-B14F-4D97-AF65-F5344CB8AC3E}">
        <p14:creationId xmlns:p14="http://schemas.microsoft.com/office/powerpoint/2010/main" val="2404683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Structure</a:t>
            </a:r>
            <a:endParaRPr lang="en-GB" dirty="0"/>
          </a:p>
        </p:txBody>
      </p:sp>
      <p:sp>
        <p:nvSpPr>
          <p:cNvPr id="3" name="Content Placeholder 2"/>
          <p:cNvSpPr>
            <a:spLocks noGrp="1"/>
          </p:cNvSpPr>
          <p:nvPr>
            <p:ph idx="1"/>
          </p:nvPr>
        </p:nvSpPr>
        <p:spPr/>
        <p:txBody>
          <a:bodyPr/>
          <a:lstStyle/>
          <a:p>
            <a:r>
              <a:rPr lang="en-GB" dirty="0" smtClean="0"/>
              <a:t>Repetitions</a:t>
            </a:r>
          </a:p>
          <a:p>
            <a:r>
              <a:rPr lang="en-GB" dirty="0" smtClean="0"/>
              <a:t>Croix-de-</a:t>
            </a:r>
            <a:r>
              <a:rPr lang="en-GB" dirty="0" err="1" smtClean="0"/>
              <a:t>Maufras</a:t>
            </a:r>
            <a:endParaRPr lang="en-GB" dirty="0" smtClean="0"/>
          </a:p>
          <a:p>
            <a:r>
              <a:rPr lang="en-GB" dirty="0" smtClean="0"/>
              <a:t>Characters</a:t>
            </a:r>
          </a:p>
          <a:p>
            <a:r>
              <a:rPr lang="en-GB" dirty="0" smtClean="0"/>
              <a:t>Pace</a:t>
            </a:r>
            <a:endParaRPr lang="en-GB" dirty="0"/>
          </a:p>
        </p:txBody>
      </p:sp>
    </p:spTree>
    <p:extLst>
      <p:ext uri="{BB962C8B-B14F-4D97-AF65-F5344CB8AC3E}">
        <p14:creationId xmlns:p14="http://schemas.microsoft.com/office/powerpoint/2010/main" val="784025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260648"/>
            <a:ext cx="8229600" cy="6336704"/>
          </a:xfrm>
        </p:spPr>
        <p:txBody>
          <a:bodyPr>
            <a:normAutofit fontScale="92500"/>
          </a:bodyPr>
          <a:lstStyle/>
          <a:p>
            <a:pPr marL="0" lvl="0" indent="0" algn="just">
              <a:buNone/>
            </a:pPr>
            <a:r>
              <a:rPr lang="en-GB" dirty="0"/>
              <a:t>Zola wants to write a novel ‘</a:t>
            </a:r>
            <a:r>
              <a:rPr lang="fr-FR" dirty="0"/>
              <a:t>qui se déroulera sur un réseau de chemin de fer […], tout le roman aura la couleur des lieux et l’on y entendra, comme un accompagnement musical, la trépidation de cette vie précipitée, et l’on y verra l’amour en wagon, l’accident sous le tunnel, l’effort de la locomotive, la collision, le choc, le désastre, la fuite…’ </a:t>
            </a:r>
          </a:p>
          <a:p>
            <a:pPr marL="0" lvl="0" indent="0" algn="just">
              <a:buNone/>
            </a:pPr>
            <a:r>
              <a:rPr lang="fr-FR" dirty="0" smtClean="0"/>
              <a:t>‘</a:t>
            </a:r>
            <a:r>
              <a:rPr lang="fr-FR" dirty="0"/>
              <a:t>Il voudrait un drame très simple. Pour décor des tunnels, des gares avec leurs mille sonneries ; les stations marqueraient les chapitres. Le sifflement des machines et le fracas des wagons sur les rails, scanderaient les paragraphes’ </a:t>
            </a:r>
            <a:endParaRPr lang="fr-FR" dirty="0" smtClean="0"/>
          </a:p>
          <a:p>
            <a:pPr marL="0" lvl="0" indent="0" algn="just">
              <a:buNone/>
            </a:pPr>
            <a:r>
              <a:rPr lang="fr-FR" dirty="0" smtClean="0"/>
              <a:t>(</a:t>
            </a:r>
            <a:r>
              <a:rPr lang="fr-FR" dirty="0"/>
              <a:t>Jules </a:t>
            </a:r>
            <a:r>
              <a:rPr lang="fr-FR" dirty="0" err="1"/>
              <a:t>Desprez</a:t>
            </a:r>
            <a:r>
              <a:rPr lang="fr-FR" dirty="0"/>
              <a:t> </a:t>
            </a:r>
            <a:r>
              <a:rPr lang="en-GB" dirty="0"/>
              <a:t>on Zola’s project)</a:t>
            </a:r>
          </a:p>
          <a:p>
            <a:pPr marL="0" indent="0">
              <a:buNone/>
            </a:pPr>
            <a:endParaRPr lang="en-GB" dirty="0"/>
          </a:p>
        </p:txBody>
      </p:sp>
    </p:spTree>
    <p:extLst>
      <p:ext uri="{BB962C8B-B14F-4D97-AF65-F5344CB8AC3E}">
        <p14:creationId xmlns:p14="http://schemas.microsoft.com/office/powerpoint/2010/main" val="1025593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Style</a:t>
            </a:r>
            <a:endParaRPr lang="en-GB" dirty="0"/>
          </a:p>
        </p:txBody>
      </p:sp>
      <p:sp>
        <p:nvSpPr>
          <p:cNvPr id="3" name="Content Placeholder 2"/>
          <p:cNvSpPr>
            <a:spLocks noGrp="1"/>
          </p:cNvSpPr>
          <p:nvPr>
            <p:ph idx="1"/>
          </p:nvPr>
        </p:nvSpPr>
        <p:spPr/>
        <p:txBody>
          <a:bodyPr/>
          <a:lstStyle/>
          <a:p>
            <a:r>
              <a:rPr lang="en-GB" dirty="0" smtClean="0"/>
              <a:t>Reported speech</a:t>
            </a:r>
          </a:p>
          <a:p>
            <a:r>
              <a:rPr lang="en-GB" dirty="0" smtClean="0"/>
              <a:t>Style indirect </a:t>
            </a:r>
            <a:r>
              <a:rPr lang="en-GB" dirty="0" err="1" smtClean="0"/>
              <a:t>libre</a:t>
            </a:r>
            <a:endParaRPr lang="en-GB" dirty="0" smtClean="0"/>
          </a:p>
          <a:p>
            <a:r>
              <a:rPr lang="en-GB" dirty="0" smtClean="0"/>
              <a:t>Description</a:t>
            </a:r>
          </a:p>
          <a:p>
            <a:r>
              <a:rPr lang="en-GB" dirty="0" smtClean="0"/>
              <a:t>nightmares</a:t>
            </a:r>
            <a:endParaRPr lang="en-GB" dirty="0"/>
          </a:p>
        </p:txBody>
      </p:sp>
    </p:spTree>
    <p:extLst>
      <p:ext uri="{BB962C8B-B14F-4D97-AF65-F5344CB8AC3E}">
        <p14:creationId xmlns:p14="http://schemas.microsoft.com/office/powerpoint/2010/main" val="2986401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914400" y="1981200"/>
            <a:ext cx="6934200"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GB" sz="3600"/>
              <a:t>Le romancier n’est qu’un greffier qui se défend de juger et de conclure</a:t>
            </a:r>
            <a:endParaRPr lang="en-GB"/>
          </a:p>
          <a:p>
            <a:pPr algn="r">
              <a:spcBef>
                <a:spcPct val="50000"/>
              </a:spcBef>
            </a:pPr>
            <a:endParaRPr lang="en-GB"/>
          </a:p>
          <a:p>
            <a:pPr algn="r">
              <a:spcBef>
                <a:spcPct val="50000"/>
              </a:spcBef>
            </a:pPr>
            <a:r>
              <a:rPr lang="en-GB" sz="3600"/>
              <a:t>Zola</a:t>
            </a:r>
            <a:endParaRPr lang="en-GB"/>
          </a:p>
        </p:txBody>
      </p:sp>
    </p:spTree>
    <p:extLst>
      <p:ext uri="{BB962C8B-B14F-4D97-AF65-F5344CB8AC3E}">
        <p14:creationId xmlns:p14="http://schemas.microsoft.com/office/powerpoint/2010/main" val="3162400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Tension</a:t>
            </a:r>
            <a:endParaRPr lang="en-GB" dirty="0"/>
          </a:p>
        </p:txBody>
      </p:sp>
      <p:sp>
        <p:nvSpPr>
          <p:cNvPr id="5" name="Content Placeholder 4"/>
          <p:cNvSpPr>
            <a:spLocks noGrp="1"/>
          </p:cNvSpPr>
          <p:nvPr>
            <p:ph idx="1"/>
          </p:nvPr>
        </p:nvSpPr>
        <p:spPr/>
        <p:txBody>
          <a:bodyPr/>
          <a:lstStyle/>
          <a:p>
            <a:r>
              <a:rPr lang="en-GB" dirty="0" smtClean="0"/>
              <a:t>2 lines of perspective</a:t>
            </a:r>
          </a:p>
          <a:p>
            <a:r>
              <a:rPr lang="en-GB" dirty="0" smtClean="0"/>
              <a:t>Continuous linear horizontal movement of the train = progress and modernity</a:t>
            </a:r>
          </a:p>
          <a:p>
            <a:r>
              <a:rPr lang="en-GB" dirty="0" smtClean="0"/>
              <a:t>Vertical and unpredictable movement of man’s primeval drives coming back to the surface despite centuries of civilisation</a:t>
            </a:r>
            <a:endParaRPr lang="en-GB" dirty="0"/>
          </a:p>
        </p:txBody>
      </p:sp>
    </p:spTree>
    <p:extLst>
      <p:ext uri="{BB962C8B-B14F-4D97-AF65-F5344CB8AC3E}">
        <p14:creationId xmlns:p14="http://schemas.microsoft.com/office/powerpoint/2010/main" val="181159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Zola Symbolist</a:t>
            </a:r>
            <a:endParaRPr lang="en-GB" dirty="0"/>
          </a:p>
        </p:txBody>
      </p:sp>
      <p:sp>
        <p:nvSpPr>
          <p:cNvPr id="3" name="Content Placeholder 2"/>
          <p:cNvSpPr>
            <a:spLocks noGrp="1"/>
          </p:cNvSpPr>
          <p:nvPr>
            <p:ph idx="1"/>
          </p:nvPr>
        </p:nvSpPr>
        <p:spPr/>
        <p:txBody>
          <a:bodyPr/>
          <a:lstStyle/>
          <a:p>
            <a:r>
              <a:rPr lang="en-GB" dirty="0" smtClean="0"/>
              <a:t>World of appearances but symbols point towards another reality, more mysterious but also more complete </a:t>
            </a:r>
          </a:p>
          <a:p>
            <a:r>
              <a:rPr lang="en-GB" dirty="0" smtClean="0"/>
              <a:t>Collaboration with </a:t>
            </a:r>
            <a:r>
              <a:rPr lang="en-GB" dirty="0" err="1" smtClean="0"/>
              <a:t>Schwabe</a:t>
            </a:r>
            <a:r>
              <a:rPr lang="en-GB" dirty="0" smtClean="0"/>
              <a:t> for illustration of </a:t>
            </a:r>
            <a:r>
              <a:rPr lang="en-GB" i="1" dirty="0" smtClean="0"/>
              <a:t>Le </a:t>
            </a:r>
            <a:r>
              <a:rPr lang="en-GB" i="1" dirty="0" err="1" smtClean="0"/>
              <a:t>Rêve</a:t>
            </a:r>
            <a:endParaRPr lang="en-GB" i="1" dirty="0" smtClean="0"/>
          </a:p>
          <a:p>
            <a:r>
              <a:rPr lang="en-GB" dirty="0" smtClean="0"/>
              <a:t>Poetic of train, strength and beauty, personified, one of the main characters</a:t>
            </a:r>
          </a:p>
          <a:p>
            <a:r>
              <a:rPr lang="en-GB" dirty="0" smtClean="0"/>
              <a:t>Train as symbol, a force</a:t>
            </a:r>
          </a:p>
          <a:p>
            <a:endParaRPr lang="en-GB" dirty="0"/>
          </a:p>
        </p:txBody>
      </p:sp>
    </p:spTree>
    <p:extLst>
      <p:ext uri="{BB962C8B-B14F-4D97-AF65-F5344CB8AC3E}">
        <p14:creationId xmlns:p14="http://schemas.microsoft.com/office/powerpoint/2010/main" val="126795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Office97\lectures\Zola\monet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9189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Office97\lectures\Zola\monet6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3848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291</Words>
  <Application>Microsoft Office PowerPoint</Application>
  <PresentationFormat>On-screen Show (4:3)</PresentationFormat>
  <Paragraphs>29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La Bête humaine, Zola</vt:lpstr>
      <vt:lpstr>Structure</vt:lpstr>
      <vt:lpstr>PowerPoint Presentation</vt:lpstr>
      <vt:lpstr>Style</vt:lpstr>
      <vt:lpstr>PowerPoint Presentation</vt:lpstr>
      <vt:lpstr>Tension</vt:lpstr>
      <vt:lpstr>Zola Symbolist</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Bête humaine, Zola</dc:title>
  <dc:creator>Whiskin, Margaux</dc:creator>
  <cp:lastModifiedBy>Whiskin, Margaux</cp:lastModifiedBy>
  <cp:revision>3</cp:revision>
  <dcterms:created xsi:type="dcterms:W3CDTF">2013-09-20T14:37:42Z</dcterms:created>
  <dcterms:modified xsi:type="dcterms:W3CDTF">2013-12-05T10:37:00Z</dcterms:modified>
</cp:coreProperties>
</file>