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30279975" cy="21386800"/>
  <p:notesSz cx="6858000" cy="99456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1474788" indent="-1017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2951163" indent="-20367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4427538" indent="-30559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5903913" indent="-407511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94" autoAdjust="0"/>
  </p:normalViewPr>
  <p:slideViewPr>
    <p:cSldViewPr>
      <p:cViewPr>
        <p:scale>
          <a:sx n="40" d="100"/>
          <a:sy n="40" d="100"/>
        </p:scale>
        <p:origin x="-78" y="1740"/>
      </p:cViewPr>
      <p:guideLst>
        <p:guide orient="horz" pos="6736"/>
        <p:guide pos="95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FE2293C-88F1-42DB-A5FB-AAF867491F31}" type="datetimeFigureOut">
              <a:rPr lang="en-GB"/>
              <a:pPr>
                <a:defRPr/>
              </a:pPr>
              <a:t>27/09/2011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90575" y="746125"/>
            <a:ext cx="52768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A3CC7BD-CCDD-4966-B022-79417C07A5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993409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951163" rtl="0" eaLnBrk="0" fontAlgn="base" hangingPunct="0">
      <a:spcBef>
        <a:spcPct val="30000"/>
      </a:spcBef>
      <a:spcAft>
        <a:spcPct val="0"/>
      </a:spcAft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1474788" algn="l" defTabSz="2951163" rtl="0" eaLnBrk="0" fontAlgn="base" hangingPunct="0">
      <a:spcBef>
        <a:spcPct val="30000"/>
      </a:spcBef>
      <a:spcAft>
        <a:spcPct val="0"/>
      </a:spcAft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2951163" algn="l" defTabSz="2951163" rtl="0" eaLnBrk="0" fontAlgn="base" hangingPunct="0">
      <a:spcBef>
        <a:spcPct val="30000"/>
      </a:spcBef>
      <a:spcAft>
        <a:spcPct val="0"/>
      </a:spcAft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4427538" algn="l" defTabSz="2951163" rtl="0" eaLnBrk="0" fontAlgn="base" hangingPunct="0">
      <a:spcBef>
        <a:spcPct val="30000"/>
      </a:spcBef>
      <a:spcAft>
        <a:spcPct val="0"/>
      </a:spcAft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5903913" algn="l" defTabSz="2951163" rtl="0" eaLnBrk="0" fontAlgn="base" hangingPunct="0">
      <a:spcBef>
        <a:spcPct val="30000"/>
      </a:spcBef>
      <a:spcAft>
        <a:spcPct val="0"/>
      </a:spcAft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7380797" algn="l" defTabSz="2952319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8856957" algn="l" defTabSz="2952319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10333116" algn="l" defTabSz="2952319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11809275" algn="l" defTabSz="2952319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D9F30E86-07DB-475A-89EE-8490CF5C905C}" type="slidenum">
              <a:rPr lang="en-GB" smtClean="0"/>
              <a:pPr/>
              <a:t>1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998" y="6643772"/>
            <a:ext cx="25737979" cy="4584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996" y="12119186"/>
            <a:ext cx="21195983" cy="54655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761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52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8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90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80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56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331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809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C1A05-4257-418A-9102-69404DAC9E50}" type="datetimeFigureOut">
              <a:rPr lang="en-GB"/>
              <a:pPr>
                <a:defRPr/>
              </a:pPr>
              <a:t>27/09/2011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96C58-48F5-472E-ABB3-3102F43A7B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76968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48729-E146-4C1E-81AC-ECCE5F9D01E0}" type="datetimeFigureOut">
              <a:rPr lang="en-GB"/>
              <a:pPr>
                <a:defRPr/>
              </a:pPr>
              <a:t>27/09/2011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99AFD-3FD1-415F-A6CB-42740FBFFF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399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952982" y="856465"/>
            <a:ext cx="6812994" cy="1824808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13999" y="856465"/>
            <a:ext cx="19934317" cy="182480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E89D0-F0BF-4997-A3DE-17D00555AE0F}" type="datetimeFigureOut">
              <a:rPr lang="en-GB"/>
              <a:pPr>
                <a:defRPr/>
              </a:pPr>
              <a:t>27/09/2011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4CA38-864E-43B6-8F9A-4A8ACF6BC4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59511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F069C-DF3D-4567-A2E3-2D4DFA93FC16}" type="datetimeFigureOut">
              <a:rPr lang="en-GB"/>
              <a:pPr>
                <a:defRPr/>
              </a:pPr>
              <a:t>27/09/2011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123A4-212E-46F8-9123-77FB8EF331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05403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910" y="13743001"/>
            <a:ext cx="25737979" cy="4247656"/>
          </a:xfrm>
        </p:spPr>
        <p:txBody>
          <a:bodyPr anchor="t"/>
          <a:lstStyle>
            <a:lvl1pPr algn="l">
              <a:defRPr sz="129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910" y="9064640"/>
            <a:ext cx="25737979" cy="4678361"/>
          </a:xfrm>
        </p:spPr>
        <p:txBody>
          <a:bodyPr anchor="b"/>
          <a:lstStyle>
            <a:lvl1pPr marL="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1pPr>
            <a:lvl2pPr marL="1476159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52319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3pPr>
            <a:lvl4pPr marL="4428478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90463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8079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5695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333116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809275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E22AA-7857-4C9A-9D74-977FF76AAD4C}" type="datetimeFigureOut">
              <a:rPr lang="en-GB"/>
              <a:pPr>
                <a:defRPr/>
              </a:pPr>
              <a:t>27/09/2011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8349D-3C39-4DE0-BB91-0117EF5478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156365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13999" y="4990255"/>
            <a:ext cx="13373656" cy="14114300"/>
          </a:xfrm>
        </p:spPr>
        <p:txBody>
          <a:bodyPr/>
          <a:lstStyle>
            <a:lvl1pPr>
              <a:defRPr sz="9000"/>
            </a:lvl1pPr>
            <a:lvl2pPr>
              <a:defRPr sz="78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92321" y="4990255"/>
            <a:ext cx="13373656" cy="14114300"/>
          </a:xfrm>
        </p:spPr>
        <p:txBody>
          <a:bodyPr/>
          <a:lstStyle>
            <a:lvl1pPr>
              <a:defRPr sz="9000"/>
            </a:lvl1pPr>
            <a:lvl2pPr>
              <a:defRPr sz="78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0BC8D-D7F7-42C6-89BA-5B56083279C1}" type="datetimeFigureOut">
              <a:rPr lang="en-GB"/>
              <a:pPr>
                <a:defRPr/>
              </a:pPr>
              <a:t>27/09/2011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6368A-5782-443C-9E90-8239C3B3A4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182817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999" y="4787278"/>
            <a:ext cx="13378914" cy="1995110"/>
          </a:xfrm>
        </p:spPr>
        <p:txBody>
          <a:bodyPr anchor="b"/>
          <a:lstStyle>
            <a:lvl1pPr marL="0" indent="0">
              <a:buNone/>
              <a:defRPr sz="7800" b="1"/>
            </a:lvl1pPr>
            <a:lvl2pPr marL="1476159" indent="0">
              <a:buNone/>
              <a:defRPr sz="6400" b="1"/>
            </a:lvl2pPr>
            <a:lvl3pPr marL="2952319" indent="0">
              <a:buNone/>
              <a:defRPr sz="5800" b="1"/>
            </a:lvl3pPr>
            <a:lvl4pPr marL="4428478" indent="0">
              <a:buNone/>
              <a:defRPr sz="5200" b="1"/>
            </a:lvl4pPr>
            <a:lvl5pPr marL="5904637" indent="0">
              <a:buNone/>
              <a:defRPr sz="5200" b="1"/>
            </a:lvl5pPr>
            <a:lvl6pPr marL="7380797" indent="0">
              <a:buNone/>
              <a:defRPr sz="5200" b="1"/>
            </a:lvl6pPr>
            <a:lvl7pPr marL="8856957" indent="0">
              <a:buNone/>
              <a:defRPr sz="5200" b="1"/>
            </a:lvl7pPr>
            <a:lvl8pPr marL="10333116" indent="0">
              <a:buNone/>
              <a:defRPr sz="5200" b="1"/>
            </a:lvl8pPr>
            <a:lvl9pPr marL="11809275" indent="0">
              <a:buNone/>
              <a:defRPr sz="5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999" y="6782388"/>
            <a:ext cx="13378914" cy="12322165"/>
          </a:xfrm>
        </p:spPr>
        <p:txBody>
          <a:bodyPr/>
          <a:lstStyle>
            <a:lvl1pPr>
              <a:defRPr sz="7800"/>
            </a:lvl1pPr>
            <a:lvl2pPr>
              <a:defRPr sz="64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81808" y="4787278"/>
            <a:ext cx="13384170" cy="1995110"/>
          </a:xfrm>
        </p:spPr>
        <p:txBody>
          <a:bodyPr anchor="b"/>
          <a:lstStyle>
            <a:lvl1pPr marL="0" indent="0">
              <a:buNone/>
              <a:defRPr sz="7800" b="1"/>
            </a:lvl1pPr>
            <a:lvl2pPr marL="1476159" indent="0">
              <a:buNone/>
              <a:defRPr sz="6400" b="1"/>
            </a:lvl2pPr>
            <a:lvl3pPr marL="2952319" indent="0">
              <a:buNone/>
              <a:defRPr sz="5800" b="1"/>
            </a:lvl3pPr>
            <a:lvl4pPr marL="4428478" indent="0">
              <a:buNone/>
              <a:defRPr sz="5200" b="1"/>
            </a:lvl4pPr>
            <a:lvl5pPr marL="5904637" indent="0">
              <a:buNone/>
              <a:defRPr sz="5200" b="1"/>
            </a:lvl5pPr>
            <a:lvl6pPr marL="7380797" indent="0">
              <a:buNone/>
              <a:defRPr sz="5200" b="1"/>
            </a:lvl6pPr>
            <a:lvl7pPr marL="8856957" indent="0">
              <a:buNone/>
              <a:defRPr sz="5200" b="1"/>
            </a:lvl7pPr>
            <a:lvl8pPr marL="10333116" indent="0">
              <a:buNone/>
              <a:defRPr sz="5200" b="1"/>
            </a:lvl8pPr>
            <a:lvl9pPr marL="11809275" indent="0">
              <a:buNone/>
              <a:defRPr sz="5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81808" y="6782388"/>
            <a:ext cx="13384170" cy="12322165"/>
          </a:xfrm>
        </p:spPr>
        <p:txBody>
          <a:bodyPr/>
          <a:lstStyle>
            <a:lvl1pPr>
              <a:defRPr sz="7800"/>
            </a:lvl1pPr>
            <a:lvl2pPr>
              <a:defRPr sz="64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07AF9-2F61-4751-A8EF-C4D4DB14BBD4}" type="datetimeFigureOut">
              <a:rPr lang="en-GB"/>
              <a:pPr>
                <a:defRPr/>
              </a:pPr>
              <a:t>27/09/2011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E0D46-FAD7-4906-B570-5572716082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67112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3D04D-76D8-4911-A2A0-30C0AFBCA36E}" type="datetimeFigureOut">
              <a:rPr lang="en-GB"/>
              <a:pPr>
                <a:defRPr/>
              </a:pPr>
              <a:t>27/09/2011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EEFA4-3448-4636-9838-4323438D0D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73529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1219B-E92D-4058-8A65-B1F013D3174D}" type="datetimeFigureOut">
              <a:rPr lang="en-GB"/>
              <a:pPr>
                <a:defRPr/>
              </a:pPr>
              <a:t>27/09/2011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89DA3-28BB-4053-8788-C1381D66E7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93890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4000" y="851511"/>
            <a:ext cx="9961903" cy="3623875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8630" y="851513"/>
            <a:ext cx="16927347" cy="18253041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8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4000" y="4475387"/>
            <a:ext cx="9961903" cy="14629167"/>
          </a:xfrm>
        </p:spPr>
        <p:txBody>
          <a:bodyPr/>
          <a:lstStyle>
            <a:lvl1pPr marL="0" indent="0">
              <a:buNone/>
              <a:defRPr sz="4500"/>
            </a:lvl1pPr>
            <a:lvl2pPr marL="1476159" indent="0">
              <a:buNone/>
              <a:defRPr sz="3900"/>
            </a:lvl2pPr>
            <a:lvl3pPr marL="2952319" indent="0">
              <a:buNone/>
              <a:defRPr sz="3300"/>
            </a:lvl3pPr>
            <a:lvl4pPr marL="4428478" indent="0">
              <a:buNone/>
              <a:defRPr sz="2900"/>
            </a:lvl4pPr>
            <a:lvl5pPr marL="5904637" indent="0">
              <a:buNone/>
              <a:defRPr sz="2900"/>
            </a:lvl5pPr>
            <a:lvl6pPr marL="7380797" indent="0">
              <a:buNone/>
              <a:defRPr sz="2900"/>
            </a:lvl6pPr>
            <a:lvl7pPr marL="8856957" indent="0">
              <a:buNone/>
              <a:defRPr sz="2900"/>
            </a:lvl7pPr>
            <a:lvl8pPr marL="10333116" indent="0">
              <a:buNone/>
              <a:defRPr sz="2900"/>
            </a:lvl8pPr>
            <a:lvl9pPr marL="11809275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3991E-4E41-4CD5-A505-2EBA6999261E}" type="datetimeFigureOut">
              <a:rPr lang="en-GB"/>
              <a:pPr>
                <a:defRPr/>
              </a:pPr>
              <a:t>27/09/2011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65503-136D-4384-A06B-38AE033453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1566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5088" y="14970760"/>
            <a:ext cx="18167985" cy="1767383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5088" y="1910951"/>
            <a:ext cx="18167985" cy="12832080"/>
          </a:xfrm>
        </p:spPr>
        <p:txBody>
          <a:bodyPr rtlCol="0">
            <a:normAutofit/>
          </a:bodyPr>
          <a:lstStyle>
            <a:lvl1pPr marL="0" indent="0">
              <a:buNone/>
              <a:defRPr sz="10300"/>
            </a:lvl1pPr>
            <a:lvl2pPr marL="1476159" indent="0">
              <a:buNone/>
              <a:defRPr sz="9000"/>
            </a:lvl2pPr>
            <a:lvl3pPr marL="2952319" indent="0">
              <a:buNone/>
              <a:defRPr sz="7800"/>
            </a:lvl3pPr>
            <a:lvl4pPr marL="4428478" indent="0">
              <a:buNone/>
              <a:defRPr sz="6400"/>
            </a:lvl4pPr>
            <a:lvl5pPr marL="5904637" indent="0">
              <a:buNone/>
              <a:defRPr sz="6400"/>
            </a:lvl5pPr>
            <a:lvl6pPr marL="7380797" indent="0">
              <a:buNone/>
              <a:defRPr sz="6400"/>
            </a:lvl6pPr>
            <a:lvl7pPr marL="8856957" indent="0">
              <a:buNone/>
              <a:defRPr sz="6400"/>
            </a:lvl7pPr>
            <a:lvl8pPr marL="10333116" indent="0">
              <a:buNone/>
              <a:defRPr sz="6400"/>
            </a:lvl8pPr>
            <a:lvl9pPr marL="11809275" indent="0">
              <a:buNone/>
              <a:defRPr sz="64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5088" y="16738143"/>
            <a:ext cx="18167985" cy="2509977"/>
          </a:xfrm>
        </p:spPr>
        <p:txBody>
          <a:bodyPr/>
          <a:lstStyle>
            <a:lvl1pPr marL="0" indent="0">
              <a:buNone/>
              <a:defRPr sz="4500"/>
            </a:lvl1pPr>
            <a:lvl2pPr marL="1476159" indent="0">
              <a:buNone/>
              <a:defRPr sz="3900"/>
            </a:lvl2pPr>
            <a:lvl3pPr marL="2952319" indent="0">
              <a:buNone/>
              <a:defRPr sz="3300"/>
            </a:lvl3pPr>
            <a:lvl4pPr marL="4428478" indent="0">
              <a:buNone/>
              <a:defRPr sz="2900"/>
            </a:lvl4pPr>
            <a:lvl5pPr marL="5904637" indent="0">
              <a:buNone/>
              <a:defRPr sz="2900"/>
            </a:lvl5pPr>
            <a:lvl6pPr marL="7380797" indent="0">
              <a:buNone/>
              <a:defRPr sz="2900"/>
            </a:lvl6pPr>
            <a:lvl7pPr marL="8856957" indent="0">
              <a:buNone/>
              <a:defRPr sz="2900"/>
            </a:lvl7pPr>
            <a:lvl8pPr marL="10333116" indent="0">
              <a:buNone/>
              <a:defRPr sz="2900"/>
            </a:lvl8pPr>
            <a:lvl9pPr marL="11809275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DC6E7-8F95-4B2C-A476-6D5329A3B00B}" type="datetimeFigureOut">
              <a:rPr lang="en-GB"/>
              <a:pPr>
                <a:defRPr/>
              </a:pPr>
              <a:t>27/09/2011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ADC91-4E9F-43E0-81AC-D5B4CD1B7C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45920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514475" y="857250"/>
            <a:ext cx="27251025" cy="356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95232" tIns="147616" rIns="295232" bIns="1476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14475" y="4989513"/>
            <a:ext cx="27251025" cy="1411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95232" tIns="147616" rIns="295232" bIns="1476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4475" y="19823113"/>
            <a:ext cx="7064375" cy="1138237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3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C3581F-0A5B-4491-9C81-33E81C431597}" type="datetimeFigureOut">
              <a:rPr lang="en-GB"/>
              <a:pPr>
                <a:defRPr/>
              </a:pPr>
              <a:t>27/09/2011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45738" y="19823113"/>
            <a:ext cx="9588500" cy="1138237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3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01125" y="19823113"/>
            <a:ext cx="7064375" cy="1138237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3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34097E-A112-4174-8050-5ABC44F4D0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142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1"/>
          </a:solidFill>
          <a:latin typeface="Calibri" pitchFamily="34" charset="0"/>
        </a:defRPr>
      </a:lvl5pPr>
      <a:lvl6pPr marL="1476159" algn="ctr" rtl="0" fontAlgn="base">
        <a:spcBef>
          <a:spcPct val="0"/>
        </a:spcBef>
        <a:spcAft>
          <a:spcPct val="0"/>
        </a:spcAft>
        <a:defRPr sz="14200">
          <a:solidFill>
            <a:schemeClr val="tx1"/>
          </a:solidFill>
          <a:latin typeface="Calibri" pitchFamily="34" charset="0"/>
        </a:defRPr>
      </a:lvl6pPr>
      <a:lvl7pPr marL="2952319" algn="ctr" rtl="0" fontAlgn="base">
        <a:spcBef>
          <a:spcPct val="0"/>
        </a:spcBef>
        <a:spcAft>
          <a:spcPct val="0"/>
        </a:spcAft>
        <a:defRPr sz="14200">
          <a:solidFill>
            <a:schemeClr val="tx1"/>
          </a:solidFill>
          <a:latin typeface="Calibri" pitchFamily="34" charset="0"/>
        </a:defRPr>
      </a:lvl7pPr>
      <a:lvl8pPr marL="4428478" algn="ctr" rtl="0" fontAlgn="base">
        <a:spcBef>
          <a:spcPct val="0"/>
        </a:spcBef>
        <a:spcAft>
          <a:spcPct val="0"/>
        </a:spcAft>
        <a:defRPr sz="14200">
          <a:solidFill>
            <a:schemeClr val="tx1"/>
          </a:solidFill>
          <a:latin typeface="Calibri" pitchFamily="34" charset="0"/>
        </a:defRPr>
      </a:lvl8pPr>
      <a:lvl9pPr marL="5904637" algn="ctr" rtl="0" fontAlgn="base">
        <a:spcBef>
          <a:spcPct val="0"/>
        </a:spcBef>
        <a:spcAft>
          <a:spcPct val="0"/>
        </a:spcAft>
        <a:defRPr sz="14200">
          <a:solidFill>
            <a:schemeClr val="tx1"/>
          </a:solidFill>
          <a:latin typeface="Calibri" pitchFamily="34" charset="0"/>
        </a:defRPr>
      </a:lvl9pPr>
    </p:titleStyle>
    <p:bodyStyle>
      <a:lvl1pPr marL="1106488" indent="-11064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98713" indent="-92233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89350" indent="-736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165725" indent="-736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4pPr>
      <a:lvl5pPr marL="6642100" indent="-736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6400" kern="1200">
          <a:solidFill>
            <a:schemeClr val="tx1"/>
          </a:solidFill>
          <a:latin typeface="+mn-lt"/>
          <a:ea typeface="+mn-ea"/>
          <a:cs typeface="+mn-cs"/>
        </a:defRPr>
      </a:lvl5pPr>
      <a:lvl6pPr marL="8118877" indent="-738080" algn="l" defTabSz="2952319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6pPr>
      <a:lvl7pPr marL="9595036" indent="-738080" algn="l" defTabSz="2952319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7pPr>
      <a:lvl8pPr marL="11071196" indent="-738080" algn="l" defTabSz="2952319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7355" indent="-738080" algn="l" defTabSz="2952319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5231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76159" algn="l" defTabSz="295231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52319" algn="l" defTabSz="295231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28478" algn="l" defTabSz="295231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04637" algn="l" defTabSz="295231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80797" algn="l" defTabSz="295231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56957" algn="l" defTabSz="295231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33116" algn="l" defTabSz="295231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809275" algn="l" defTabSz="295231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tiff"/><Relationship Id="rId3" Type="http://schemas.openxmlformats.org/officeDocument/2006/relationships/hyperlink" Target="http://www2.warwick.ac.uk/fac/arts/french" TargetMode="External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/>
          <p:cNvSpPr/>
          <p:nvPr/>
        </p:nvSpPr>
        <p:spPr>
          <a:xfrm>
            <a:off x="11151888" y="9823074"/>
            <a:ext cx="7916639" cy="686943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39" name="TextBox 5"/>
          <p:cNvSpPr txBox="1">
            <a:spLocks noChangeArrowheads="1"/>
          </p:cNvSpPr>
          <p:nvPr/>
        </p:nvSpPr>
        <p:spPr bwMode="auto">
          <a:xfrm>
            <a:off x="11416712" y="10093305"/>
            <a:ext cx="7660804" cy="713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95232" tIns="147616" rIns="295232" bIns="147616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GB" sz="4400" b="1" dirty="0" smtClean="0"/>
              <a:t>3. Hegemony in practice? </a:t>
            </a:r>
          </a:p>
          <a:p>
            <a:pPr algn="ctr"/>
            <a:endParaRPr lang="en-GB" sz="1200" b="1" dirty="0" smtClean="0"/>
          </a:p>
          <a:p>
            <a:r>
              <a:rPr lang="en-GB" sz="2500" dirty="0" smtClean="0"/>
              <a:t>Despite Vichy’s intention to break with the Republican precedent, the everyday reality during the Occupation was far more complex. Antonio Gramsci’s concept of hegemony can, I argued, be usefully applied to Vichy ideology.  </a:t>
            </a:r>
          </a:p>
          <a:p>
            <a:endParaRPr lang="en-GB" sz="2500" dirty="0"/>
          </a:p>
          <a:p>
            <a:r>
              <a:rPr lang="en-GB" sz="2500" dirty="0" smtClean="0"/>
              <a:t>Gramsci wrote that in order for hegemony to be successful, ‘account  [should] be taken of the </a:t>
            </a:r>
            <a:r>
              <a:rPr lang="en-GB" sz="2500" dirty="0"/>
              <a:t>be taken of the interests and tendencies of the groups over which hegemony is to be exercised</a:t>
            </a:r>
            <a:r>
              <a:rPr lang="en-GB" sz="2800" dirty="0" smtClean="0"/>
              <a:t>.</a:t>
            </a:r>
            <a:r>
              <a:rPr lang="en-GB" sz="2500" dirty="0" smtClean="0"/>
              <a:t>’ (Gramsci: 1971) In fact, Vichy did just that. Two important Republican cultural reference points were retained by Vichy for the duration of the Occupation: the </a:t>
            </a:r>
            <a:r>
              <a:rPr lang="en-GB" sz="2500" i="1" dirty="0" smtClean="0"/>
              <a:t>Marseillaise</a:t>
            </a:r>
            <a:r>
              <a:rPr lang="en-GB" sz="2500" dirty="0" smtClean="0"/>
              <a:t> and the </a:t>
            </a:r>
            <a:r>
              <a:rPr lang="en-GB" sz="2500" i="1" dirty="0" err="1" smtClean="0"/>
              <a:t>tricolore</a:t>
            </a:r>
            <a:r>
              <a:rPr lang="en-GB" sz="2500" dirty="0" smtClean="0"/>
              <a:t>. </a:t>
            </a:r>
            <a:endParaRPr lang="en-GB" sz="2500" dirty="0"/>
          </a:p>
          <a:p>
            <a:endParaRPr lang="en-GB" sz="2900" dirty="0"/>
          </a:p>
        </p:txBody>
      </p:sp>
      <p:sp>
        <p:nvSpPr>
          <p:cNvPr id="6" name="Rounded Rectangle 5"/>
          <p:cNvSpPr/>
          <p:nvPr/>
        </p:nvSpPr>
        <p:spPr>
          <a:xfrm>
            <a:off x="8587259" y="5580832"/>
            <a:ext cx="9339081" cy="381692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0978237" y="5513131"/>
            <a:ext cx="8924013" cy="64017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341" name="TextBox 1"/>
          <p:cNvSpPr txBox="1">
            <a:spLocks noChangeArrowheads="1"/>
          </p:cNvSpPr>
          <p:nvPr/>
        </p:nvSpPr>
        <p:spPr bwMode="auto">
          <a:xfrm>
            <a:off x="325438" y="4860752"/>
            <a:ext cx="4877445" cy="8177195"/>
          </a:xfrm>
          <a:prstGeom prst="rect">
            <a:avLst/>
          </a:prstGeom>
          <a:ln w="9525"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295232" tIns="147616" rIns="295232" bIns="147616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endParaRPr lang="en-GB" sz="2400" b="1" dirty="0" smtClean="0"/>
          </a:p>
          <a:p>
            <a:pPr algn="ctr"/>
            <a:r>
              <a:rPr lang="en-GB" sz="4500" b="1" dirty="0" smtClean="0"/>
              <a:t>Context</a:t>
            </a:r>
          </a:p>
          <a:p>
            <a:pPr algn="ctr"/>
            <a:endParaRPr lang="en-GB" b="1" dirty="0"/>
          </a:p>
          <a:p>
            <a:r>
              <a:rPr lang="en-GB" sz="2500" dirty="0" smtClean="0"/>
              <a:t>This poster is a synopsis of the first chapter of my thesis and outlines some of the central arguments of my doctoral research. In the chapter, I examined how our understanding of ideology has been shaped by theorists, including Marx and Engels, Antonio Gramsci and Louis </a:t>
            </a:r>
            <a:r>
              <a:rPr lang="en-GB" sz="2500" dirty="0" err="1" smtClean="0"/>
              <a:t>Althusser</a:t>
            </a:r>
            <a:r>
              <a:rPr lang="en-GB" sz="2500" dirty="0" smtClean="0"/>
              <a:t>. </a:t>
            </a:r>
            <a:endParaRPr lang="en-GB" sz="2500" dirty="0"/>
          </a:p>
          <a:p>
            <a:endParaRPr lang="en-GB" sz="2500" dirty="0"/>
          </a:p>
          <a:p>
            <a:r>
              <a:rPr lang="en-GB" sz="2500" dirty="0" smtClean="0"/>
              <a:t>I also investigated how these theories of ideology can be applied to the history of ideology under the Vichy regime.</a:t>
            </a:r>
            <a:endParaRPr lang="en-GB" sz="4500" dirty="0"/>
          </a:p>
        </p:txBody>
      </p:sp>
      <p:sp>
        <p:nvSpPr>
          <p:cNvPr id="4" name="Rounded Rectangle 3"/>
          <p:cNvSpPr/>
          <p:nvPr/>
        </p:nvSpPr>
        <p:spPr>
          <a:xfrm>
            <a:off x="6659587" y="303174"/>
            <a:ext cx="18908712" cy="4978475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b="1" dirty="0">
                <a:latin typeface="Arial" pitchFamily="34" charset="0"/>
                <a:cs typeface="Arial" pitchFamily="34" charset="0"/>
              </a:rPr>
              <a:t>The ideology of the Vichy regime 1940-1944: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b="1" dirty="0" smtClean="0">
                <a:latin typeface="Arial" pitchFamily="34" charset="0"/>
                <a:cs typeface="Arial" pitchFamily="34" charset="0"/>
              </a:rPr>
              <a:t>a history of compromise </a:t>
            </a:r>
            <a:r>
              <a:rPr lang="en-GB" sz="5400" b="1" dirty="0">
                <a:latin typeface="Arial" pitchFamily="34" charset="0"/>
                <a:cs typeface="Arial" pitchFamily="34" charset="0"/>
              </a:rPr>
              <a:t>and </a:t>
            </a:r>
            <a:r>
              <a:rPr lang="en-GB" sz="5400" b="1" dirty="0" smtClean="0">
                <a:latin typeface="Arial" pitchFamily="34" charset="0"/>
                <a:cs typeface="Arial" pitchFamily="34" charset="0"/>
              </a:rPr>
              <a:t>adaptation</a:t>
            </a:r>
            <a:endParaRPr lang="en-GB" sz="5400" b="1" dirty="0"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David Lees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d.lees@warwick.ac.uk </a:t>
            </a:r>
            <a:endParaRPr lang="en-GB" sz="4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Supervisors: Professor Nick Hewlett and Dr Jessica </a:t>
            </a:r>
            <a:r>
              <a:rPr lang="en-GB" sz="4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Wardhaugh</a:t>
            </a:r>
            <a:endParaRPr lang="en-GB" sz="4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4344" name="Picture 1" descr="French Dept">
            <a:hlinkClick r:id="rId3" tooltip="&quot;French Dept home page [1]&quot;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5438" y="2792413"/>
            <a:ext cx="5940425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ight Arrow 2"/>
          <p:cNvSpPr/>
          <p:nvPr/>
        </p:nvSpPr>
        <p:spPr>
          <a:xfrm>
            <a:off x="17926340" y="6451002"/>
            <a:ext cx="2814027" cy="2754797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349" name="TextBox 12"/>
          <p:cNvSpPr txBox="1">
            <a:spLocks noChangeArrowheads="1"/>
          </p:cNvSpPr>
          <p:nvPr/>
        </p:nvSpPr>
        <p:spPr bwMode="auto">
          <a:xfrm>
            <a:off x="25390475" y="628650"/>
            <a:ext cx="2624138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95232" tIns="147616" rIns="295232" bIns="147616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GB" sz="6800" dirty="0"/>
          </a:p>
        </p:txBody>
      </p:sp>
      <p:sp>
        <p:nvSpPr>
          <p:cNvPr id="14" name="Down Arrow 13"/>
          <p:cNvSpPr/>
          <p:nvPr/>
        </p:nvSpPr>
        <p:spPr>
          <a:xfrm rot="5400000">
            <a:off x="18857896" y="12798333"/>
            <a:ext cx="2412834" cy="1767572"/>
          </a:xfrm>
          <a:prstGeom prst="downArrow">
            <a:avLst>
              <a:gd name="adj1" fmla="val 50000"/>
              <a:gd name="adj2" fmla="val 5099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20978237" y="17846142"/>
            <a:ext cx="8924013" cy="17754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295232" tIns="147616" rIns="295232" bIns="147616">
            <a:spAutoFit/>
          </a:bodyPr>
          <a:lstStyle/>
          <a:p>
            <a:pPr algn="ctr">
              <a:defRPr/>
            </a:pPr>
            <a:r>
              <a:rPr lang="en-GB" sz="2300" b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en-GB" sz="2300" b="1" dirty="0">
                <a:latin typeface="Arial" pitchFamily="34" charset="0"/>
                <a:cs typeface="Arial" pitchFamily="34" charset="0"/>
              </a:rPr>
              <a:t>. </a:t>
            </a:r>
            <a:r>
              <a:rPr lang="en-GB" sz="2300" b="1" dirty="0" err="1">
                <a:latin typeface="Arial" pitchFamily="34" charset="0"/>
                <a:cs typeface="Arial" pitchFamily="34" charset="0"/>
              </a:rPr>
              <a:t>Vachet</a:t>
            </a:r>
            <a:r>
              <a:rPr lang="en-GB" sz="2300" b="1" dirty="0">
                <a:latin typeface="Arial" pitchFamily="34" charset="0"/>
                <a:cs typeface="Arial" pitchFamily="34" charset="0"/>
              </a:rPr>
              <a:t>, </a:t>
            </a:r>
            <a:r>
              <a:rPr lang="en-GB" sz="2300" b="1" dirty="0" smtClean="0">
                <a:latin typeface="Arial" pitchFamily="34" charset="0"/>
                <a:cs typeface="Arial" pitchFamily="34" charset="0"/>
              </a:rPr>
              <a:t>1942. BDIC </a:t>
            </a:r>
            <a:r>
              <a:rPr lang="en-GB" sz="2400" b="1" dirty="0" smtClean="0">
                <a:latin typeface="Arial" pitchFamily="34" charset="0"/>
                <a:cs typeface="Arial" pitchFamily="34" charset="0"/>
              </a:rPr>
              <a:t>AFF </a:t>
            </a:r>
            <a:r>
              <a:rPr lang="en-GB" sz="2400" b="1" dirty="0">
                <a:latin typeface="Arial" pitchFamily="34" charset="0"/>
                <a:cs typeface="Arial" pitchFamily="34" charset="0"/>
              </a:rPr>
              <a:t>30103 (1</a:t>
            </a:r>
            <a:r>
              <a:rPr lang="en-GB" sz="2400" b="1" dirty="0" smtClean="0">
                <a:latin typeface="Arial" pitchFamily="34" charset="0"/>
                <a:cs typeface="Arial" pitchFamily="34" charset="0"/>
              </a:rPr>
              <a:t>)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This is one of the clearest examples of how Vichy envisioned its ideology as a clean break with the  Republican tradition. The two houses depict the Republic (left) and Vichy (right).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57" name="Picture 2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5438" y="314325"/>
            <a:ext cx="6034087" cy="234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789272" y="5619796"/>
            <a:ext cx="9074939" cy="3624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4400" b="1" dirty="0" smtClean="0">
                <a:latin typeface="Arial" pitchFamily="34" charset="0"/>
                <a:cs typeface="Arial" pitchFamily="34" charset="0"/>
              </a:rPr>
              <a:t>1. Ideology: A working definition</a:t>
            </a:r>
          </a:p>
          <a:p>
            <a:endParaRPr lang="en-GB" sz="1050" b="1" dirty="0">
              <a:latin typeface="Arial" pitchFamily="34" charset="0"/>
              <a:cs typeface="Arial" pitchFamily="34" charset="0"/>
            </a:endParaRPr>
          </a:p>
          <a:p>
            <a:r>
              <a:rPr lang="en-GB" sz="2500" dirty="0" smtClean="0">
                <a:latin typeface="Arial" pitchFamily="34" charset="0"/>
                <a:cs typeface="Arial" pitchFamily="34" charset="0"/>
              </a:rPr>
              <a:t>Before looking closely at the history of ideology during the Occupation, it is important to discuss what the term actually means. There is no over-arching or widely-accepted  definition of ideology, so for the purposes of this thesis, ideology refers to: </a:t>
            </a:r>
          </a:p>
          <a:p>
            <a:r>
              <a:rPr lang="en-GB" sz="2500" b="1" dirty="0" smtClean="0">
                <a:latin typeface="Arial" pitchFamily="34" charset="0"/>
                <a:cs typeface="Arial" pitchFamily="34" charset="0"/>
              </a:rPr>
              <a:t>‘A set of ideas, beliefs, opinions and values. A body of concepts that help to legitimate a dominant power.’</a:t>
            </a:r>
            <a:endParaRPr lang="en-GB" sz="25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1188659" y="5580832"/>
            <a:ext cx="8208912" cy="6971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b="1" dirty="0" smtClean="0"/>
          </a:p>
          <a:p>
            <a:pPr algn="ctr"/>
            <a:r>
              <a:rPr lang="en-GB" sz="4400" b="1" dirty="0" smtClean="0"/>
              <a:t>2. A new ideology?</a:t>
            </a:r>
          </a:p>
          <a:p>
            <a:pPr algn="ctr"/>
            <a:endParaRPr lang="en-GB" sz="1600" b="1" dirty="0" smtClean="0"/>
          </a:p>
          <a:p>
            <a:r>
              <a:rPr lang="en-GB" sz="2500" dirty="0" smtClean="0"/>
              <a:t>Vichy replaced the </a:t>
            </a:r>
            <a:r>
              <a:rPr lang="en-GB" sz="2500" dirty="0"/>
              <a:t>values of the Republic–</a:t>
            </a:r>
            <a:r>
              <a:rPr lang="en-GB" sz="2500" i="1" dirty="0" err="1"/>
              <a:t>liberté</a:t>
            </a:r>
            <a:r>
              <a:rPr lang="en-GB" sz="2500" dirty="0"/>
              <a:t>,</a:t>
            </a:r>
            <a:r>
              <a:rPr lang="en-GB" sz="2500" i="1" dirty="0"/>
              <a:t> </a:t>
            </a:r>
            <a:r>
              <a:rPr lang="en-GB" sz="2500" i="1" dirty="0" err="1"/>
              <a:t>égalité</a:t>
            </a:r>
            <a:r>
              <a:rPr lang="en-GB" sz="2500" dirty="0"/>
              <a:t>,</a:t>
            </a:r>
            <a:r>
              <a:rPr lang="en-GB" sz="2500" i="1" dirty="0"/>
              <a:t> </a:t>
            </a:r>
            <a:r>
              <a:rPr lang="en-GB" sz="2500" i="1" dirty="0" err="1" smtClean="0"/>
              <a:t>fraternité</a:t>
            </a:r>
            <a:r>
              <a:rPr lang="en-GB" sz="2500" dirty="0" smtClean="0"/>
              <a:t>–with </a:t>
            </a:r>
            <a:r>
              <a:rPr lang="en-GB" sz="2500" i="1" dirty="0"/>
              <a:t>travail</a:t>
            </a:r>
            <a:r>
              <a:rPr lang="en-GB" sz="2500" dirty="0"/>
              <a:t>, </a:t>
            </a:r>
            <a:r>
              <a:rPr lang="en-GB" sz="2500" i="1" dirty="0" err="1"/>
              <a:t>famille</a:t>
            </a:r>
            <a:r>
              <a:rPr lang="en-GB" sz="2500" dirty="0"/>
              <a:t>, </a:t>
            </a:r>
            <a:r>
              <a:rPr lang="en-GB" sz="2500" i="1" dirty="0" err="1"/>
              <a:t>patrie</a:t>
            </a:r>
            <a:r>
              <a:rPr lang="en-GB" sz="2500" dirty="0"/>
              <a:t>, as the regime aimed to create a distinct set of guiding principles and beliefs. Philippe </a:t>
            </a:r>
            <a:r>
              <a:rPr lang="en-GB" sz="2500" dirty="0" err="1"/>
              <a:t>Pétain</a:t>
            </a:r>
            <a:r>
              <a:rPr lang="en-GB" sz="2500" dirty="0"/>
              <a:t> was revered as the Head of the French State and this extreme devotion, or </a:t>
            </a:r>
            <a:r>
              <a:rPr lang="en-GB" sz="2500" i="1" dirty="0" err="1"/>
              <a:t>Pétainisme</a:t>
            </a:r>
            <a:r>
              <a:rPr lang="en-GB" sz="2500" dirty="0"/>
              <a:t>, was at the forefront of the National Revolution</a:t>
            </a:r>
            <a:r>
              <a:rPr lang="en-GB" sz="2500" dirty="0" smtClean="0"/>
              <a:t>.</a:t>
            </a:r>
            <a:r>
              <a:rPr lang="en-GB" sz="2500" dirty="0"/>
              <a:t> </a:t>
            </a:r>
            <a:endParaRPr lang="en-GB" sz="2500" dirty="0" smtClean="0"/>
          </a:p>
          <a:p>
            <a:endParaRPr lang="en-GB" sz="2500" dirty="0"/>
          </a:p>
          <a:p>
            <a:r>
              <a:rPr lang="en-GB" sz="2500" dirty="0" smtClean="0"/>
              <a:t>In effacing the </a:t>
            </a:r>
            <a:r>
              <a:rPr lang="en-GB" sz="2500" dirty="0"/>
              <a:t>values of the Republic and through its emphasis on exclusion of the ‘anti-France’–Jews, Freemasons and </a:t>
            </a:r>
            <a:r>
              <a:rPr lang="en-GB" sz="2500" dirty="0" smtClean="0"/>
              <a:t>Communists–from French society, Vichy </a:t>
            </a:r>
            <a:r>
              <a:rPr lang="en-GB" sz="2500" dirty="0"/>
              <a:t>signalled its intention to break with the Republican tradition. </a:t>
            </a:r>
            <a:endParaRPr lang="en-GB" sz="2500" dirty="0" smtClean="0"/>
          </a:p>
          <a:p>
            <a:endParaRPr lang="en-GB" sz="4400" b="1" dirty="0" smtClean="0"/>
          </a:p>
        </p:txBody>
      </p:sp>
      <p:sp>
        <p:nvSpPr>
          <p:cNvPr id="24" name="Right Arrow 23"/>
          <p:cNvSpPr/>
          <p:nvPr/>
        </p:nvSpPr>
        <p:spPr>
          <a:xfrm>
            <a:off x="5202883" y="6363952"/>
            <a:ext cx="3384376" cy="2718176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300144" y="19082529"/>
            <a:ext cx="19304340" cy="163121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numCol="3" spcCol="360000" rtlCol="0">
            <a:spAutoFit/>
          </a:bodyPr>
          <a:lstStyle/>
          <a:p>
            <a:r>
              <a:rPr lang="en-GB" sz="2000" dirty="0" smtClean="0"/>
              <a:t>Theories of ideology can, I found, be usefully applied to the history of ideology under the Vichy regime. Although there was widespread support for the reform of the Third Republic, </a:t>
            </a:r>
          </a:p>
          <a:p>
            <a:r>
              <a:rPr lang="en-GB" sz="2000" dirty="0" smtClean="0"/>
              <a:t>Vichy successfully garnered consent through adopting Republican symbols. However, I suggested that the complexities of </a:t>
            </a:r>
            <a:r>
              <a:rPr lang="en-GB" sz="2000" i="1" dirty="0" err="1" smtClean="0"/>
              <a:t>Vichyisme</a:t>
            </a:r>
            <a:r>
              <a:rPr lang="en-GB" sz="2000" dirty="0" smtClean="0"/>
              <a:t>, or Vichy ideology, mean that it cannot be described as a ‘typical’ ideology. Rather, </a:t>
            </a:r>
            <a:r>
              <a:rPr lang="en-GB" sz="2000" i="1" dirty="0" err="1" smtClean="0"/>
              <a:t>Vichyisme</a:t>
            </a:r>
            <a:r>
              <a:rPr lang="en-GB" sz="2000" dirty="0" smtClean="0"/>
              <a:t> had numerous competing influences. </a:t>
            </a:r>
          </a:p>
          <a:p>
            <a:r>
              <a:rPr lang="en-GB" sz="2000" dirty="0" smtClean="0"/>
              <a:t>Unlike ‘macro’ ideologies, like Communism or Socialism, </a:t>
            </a:r>
            <a:r>
              <a:rPr lang="en-GB" sz="2000" i="1" dirty="0" err="1" smtClean="0"/>
              <a:t>Vichyisme</a:t>
            </a:r>
            <a:r>
              <a:rPr lang="en-GB" sz="2000" dirty="0" smtClean="0"/>
              <a:t> had limited aims beyond France. I argued, finally, that one of the few unifying elements to </a:t>
            </a:r>
            <a:r>
              <a:rPr lang="en-GB" sz="2000" i="1" dirty="0" err="1" smtClean="0"/>
              <a:t>Vichyisme</a:t>
            </a:r>
            <a:r>
              <a:rPr lang="en-GB" sz="2000" dirty="0" smtClean="0"/>
              <a:t> was its opposition to the Republican tradition. It is thus ironic that the regime retained references to the ideology of the Republic.</a:t>
            </a:r>
            <a:endParaRPr lang="en-GB" sz="3600" dirty="0"/>
          </a:p>
        </p:txBody>
      </p:sp>
      <p:sp>
        <p:nvSpPr>
          <p:cNvPr id="28" name="TextBox 27"/>
          <p:cNvSpPr txBox="1"/>
          <p:nvPr/>
        </p:nvSpPr>
        <p:spPr>
          <a:xfrm>
            <a:off x="5529681" y="16254564"/>
            <a:ext cx="5764487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Arial" pitchFamily="34" charset="0"/>
                <a:cs typeface="Arial" pitchFamily="34" charset="0"/>
              </a:rPr>
              <a:t>E. Castel, 1940. BDIC AFF 30183(4)</a:t>
            </a: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This image  shows the extent to which Vichy aimed to claim the </a:t>
            </a:r>
            <a:r>
              <a:rPr lang="en-GB" sz="2400" i="1" dirty="0" err="1" smtClean="0">
                <a:latin typeface="Arial" pitchFamily="34" charset="0"/>
                <a:cs typeface="Arial" pitchFamily="34" charset="0"/>
              </a:rPr>
              <a:t>tricolore</a:t>
            </a: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for itself. The  slogan suggests that the regime saw the flag as a unifying symbol.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325436" y="13217802"/>
            <a:ext cx="4877447" cy="510844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336" name="TextBox 14335"/>
          <p:cNvSpPr txBox="1"/>
          <p:nvPr/>
        </p:nvSpPr>
        <p:spPr>
          <a:xfrm>
            <a:off x="617147" y="13101553"/>
            <a:ext cx="4441720" cy="53860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GB" sz="1600" b="1" dirty="0" smtClean="0"/>
          </a:p>
          <a:p>
            <a:pPr algn="ctr"/>
            <a:r>
              <a:rPr lang="en-GB" sz="4000" b="1" dirty="0" smtClean="0"/>
              <a:t>Key questions</a:t>
            </a:r>
            <a:endParaRPr lang="en-GB" dirty="0" smtClean="0"/>
          </a:p>
          <a:p>
            <a:endParaRPr lang="en-GB" sz="200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2500" dirty="0" smtClean="0"/>
              <a:t>Can we apply theories of ideology to the Occupation years?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500" dirty="0" smtClean="0"/>
              <a:t>How is Gramsci’s concept of hegemony relevant to Vichy ideology?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500" dirty="0" smtClean="0"/>
              <a:t>Was the regime’s ideology ever representative of a clean break with the Republican tradition?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colorTemperature colorTemp="72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97297" y="389110"/>
            <a:ext cx="3604953" cy="48066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008376" y="11914884"/>
            <a:ext cx="8893873" cy="57636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5173" y="9996402"/>
            <a:ext cx="3812456" cy="60830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00143" y="18487643"/>
            <a:ext cx="19304341" cy="594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latin typeface="Arial" pitchFamily="34" charset="0"/>
                <a:cs typeface="Arial" pitchFamily="34" charset="0"/>
              </a:rPr>
              <a:t>Conclusions: a typical ideology?</a:t>
            </a:r>
            <a:endParaRPr lang="en-GB" sz="11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</TotalTime>
  <Words>665</Words>
  <Application>Microsoft Office PowerPoint</Application>
  <PresentationFormat>Custom</PresentationFormat>
  <Paragraphs>43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frrfac</dc:creator>
  <cp:lastModifiedBy>frsai</cp:lastModifiedBy>
  <cp:revision>80</cp:revision>
  <cp:lastPrinted>2011-02-16T12:34:34Z</cp:lastPrinted>
  <dcterms:created xsi:type="dcterms:W3CDTF">2011-02-11T09:57:58Z</dcterms:created>
  <dcterms:modified xsi:type="dcterms:W3CDTF">2011-09-27T13:17:09Z</dcterms:modified>
</cp:coreProperties>
</file>