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6858000" cy="9144000"/>
  <p:custDataLst>
    <p:tags r:id="rId3"/>
  </p:custDataLst>
  <p:defaultTextStyle>
    <a:defPPr>
      <a:defRPr lang="en-U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-2250" y="-108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264736" y="5355072"/>
            <a:ext cx="11254060" cy="1140756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2553" y="5355072"/>
            <a:ext cx="33405737" cy="114075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2554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88899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0AF0-8925-430D-8B35-6CCF82FBD8C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CF916-4622-4449-BCA2-6371E19C6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7-Point Star 16"/>
          <p:cNvSpPr/>
          <p:nvPr/>
        </p:nvSpPr>
        <p:spPr>
          <a:xfrm>
            <a:off x="15212009" y="5706939"/>
            <a:ext cx="4770424" cy="504056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796856" y="2985615"/>
            <a:ext cx="9775192" cy="4104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549606" y="23996971"/>
            <a:ext cx="9022442" cy="5920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8317136" y="12331675"/>
            <a:ext cx="12385376" cy="9802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12280" y="6931075"/>
            <a:ext cx="8424936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1071" y="24876733"/>
            <a:ext cx="7128793" cy="4376822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Morality of the </a:t>
            </a:r>
            <a:r>
              <a:rPr lang="en-US" sz="3600" i="1" dirty="0" err="1" smtClean="0">
                <a:solidFill>
                  <a:schemeClr val="bg1"/>
                </a:solidFill>
              </a:rPr>
              <a:t>conte</a:t>
            </a:r>
            <a:r>
              <a:rPr lang="en-US" sz="3600" dirty="0" smtClean="0">
                <a:solidFill>
                  <a:schemeClr val="bg1"/>
                </a:solidFill>
              </a:rPr>
              <a:t>: virtue, especially patience, is truly valued by men. The King is made to learn this.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The shepherd embodies the teaching of virtue and the Prince wants his own daughter to mirror her mother’s virtue.   </a:t>
            </a:r>
          </a:p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4328" y="7507139"/>
            <a:ext cx="8064896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Identify: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Dominant King: </a:t>
            </a:r>
          </a:p>
          <a:p>
            <a:pPr lvl="1"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Predatory hunter? </a:t>
            </a:r>
          </a:p>
          <a:p>
            <a:pPr lvl="1"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Demands obedience from daughter, wife and subjects.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Shepherd</a:t>
            </a:r>
          </a:p>
          <a:p>
            <a:pPr lvl="1"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</a:rPr>
              <a:t>Protecting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37216" y="12835731"/>
            <a:ext cx="12349584" cy="1074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The two father figures present contrasting male roles.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Analysis of king: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</a:rPr>
              <a:t> Hunter: 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Singular – absolute authority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Interest in self-gain and posterity</a:t>
            </a:r>
            <a:endParaRPr lang="en-GB" sz="3600" dirty="0">
              <a:solidFill>
                <a:schemeClr val="bg1"/>
              </a:solidFill>
            </a:endParaRPr>
          </a:p>
          <a:p>
            <a:pPr marL="1143000" indent="-1143000"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</a:rPr>
              <a:t>Obedience: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Head of family = father of all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Be all and end all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Perrault’ s criticism of caprice/ the “</a:t>
            </a:r>
            <a:r>
              <a:rPr lang="en-GB" sz="3600" dirty="0" err="1" smtClean="0">
                <a:solidFill>
                  <a:schemeClr val="bg1"/>
                </a:solidFill>
              </a:rPr>
              <a:t>jaloux</a:t>
            </a:r>
            <a:r>
              <a:rPr lang="en-GB" sz="3600" dirty="0" smtClean="0">
                <a:solidFill>
                  <a:schemeClr val="bg1"/>
                </a:solidFill>
              </a:rPr>
              <a:t>”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His role as the ‘tester’  - redeem his cruelty?</a:t>
            </a:r>
          </a:p>
          <a:p>
            <a:pPr marL="1143000" indent="-1143000"/>
            <a:r>
              <a:rPr lang="en-GB" sz="3600" dirty="0" smtClean="0">
                <a:solidFill>
                  <a:schemeClr val="bg1"/>
                </a:solidFill>
              </a:rPr>
              <a:t>Analysis of shepherd:</a:t>
            </a:r>
          </a:p>
          <a:p>
            <a:pPr marL="1143000" indent="-1143000">
              <a:buFont typeface="Arial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</a:rPr>
              <a:t>Protector: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Vocation = preservation for greater good</a:t>
            </a:r>
          </a:p>
          <a:p>
            <a:pPr marL="2619162" lvl="1" indent="-1143000">
              <a:buFont typeface="+mj-lt"/>
              <a:buAutoNum type="romanUcPeriod"/>
            </a:pPr>
            <a:r>
              <a:rPr lang="en-GB" sz="3600" dirty="0" smtClean="0">
                <a:solidFill>
                  <a:schemeClr val="bg1"/>
                </a:solidFill>
              </a:rPr>
              <a:t>Maternal / implicit </a:t>
            </a:r>
            <a:r>
              <a:rPr lang="en-GB" sz="3600" dirty="0" err="1" smtClean="0">
                <a:solidFill>
                  <a:schemeClr val="bg1"/>
                </a:solidFill>
              </a:rPr>
              <a:t>christian</a:t>
            </a:r>
            <a:r>
              <a:rPr lang="en-GB" sz="3600" dirty="0" smtClean="0">
                <a:solidFill>
                  <a:schemeClr val="bg1"/>
                </a:solidFill>
              </a:rPr>
              <a:t> values</a:t>
            </a:r>
          </a:p>
          <a:p>
            <a:pPr marL="4095323" lvl="2" indent="-1143000">
              <a:buFont typeface="+mj-lt"/>
              <a:buAutoNum type="alphaLcPeriod"/>
            </a:pPr>
            <a:r>
              <a:rPr lang="en-GB" sz="3600" dirty="0" smtClean="0">
                <a:solidFill>
                  <a:schemeClr val="bg1"/>
                </a:solidFill>
              </a:rPr>
              <a:t>Stability</a:t>
            </a:r>
          </a:p>
          <a:p>
            <a:pPr marL="4095323" lvl="2" indent="-1143000">
              <a:buFont typeface="+mj-lt"/>
              <a:buAutoNum type="alphaLcPeriod"/>
            </a:pPr>
            <a:r>
              <a:rPr lang="en-GB" sz="3600" dirty="0" smtClean="0">
                <a:solidFill>
                  <a:schemeClr val="bg1"/>
                </a:solidFill>
              </a:rPr>
              <a:t>Familial unity: “</a:t>
            </a:r>
            <a:r>
              <a:rPr lang="en-GB" sz="3600" dirty="0" err="1" smtClean="0">
                <a:solidFill>
                  <a:schemeClr val="bg1"/>
                </a:solidFill>
              </a:rPr>
              <a:t>Retournons</a:t>
            </a:r>
            <a:r>
              <a:rPr lang="en-GB" sz="3600" dirty="0" smtClean="0">
                <a:solidFill>
                  <a:schemeClr val="bg1"/>
                </a:solidFill>
              </a:rPr>
              <a:t>” </a:t>
            </a:r>
            <a:r>
              <a:rPr lang="en-GB" sz="3600" dirty="0" err="1" smtClean="0">
                <a:solidFill>
                  <a:schemeClr val="bg1"/>
                </a:solidFill>
              </a:rPr>
              <a:t>p.78</a:t>
            </a:r>
            <a:endParaRPr lang="en-GB" sz="3600" dirty="0" smtClean="0">
              <a:solidFill>
                <a:schemeClr val="bg1"/>
              </a:solidFill>
            </a:endParaRPr>
          </a:p>
          <a:p>
            <a:pPr marL="1143000" indent="-1143000">
              <a:buFont typeface="Arial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619162" lvl="1" indent="-1143000">
              <a:buFont typeface="+mj-lt"/>
              <a:buAutoNum type="romanUcPeriod"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809806">
            <a:off x="3184898" y="12765105"/>
            <a:ext cx="3240360" cy="136815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blog.albanach.org/uploaded_images/AnsdellShepherd-7514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24" y="16760167"/>
            <a:ext cx="4281142" cy="537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5951" y="3504099"/>
            <a:ext cx="72008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The father figure is significant in </a:t>
            </a:r>
            <a:r>
              <a:rPr lang="en-GB" sz="3600" dirty="0" err="1" smtClean="0">
                <a:solidFill>
                  <a:schemeClr val="bg1"/>
                </a:solidFill>
              </a:rPr>
              <a:t>Griselidis</a:t>
            </a:r>
            <a:r>
              <a:rPr lang="en-GB" sz="3600" dirty="0" smtClean="0">
                <a:solidFill>
                  <a:schemeClr val="bg1"/>
                </a:solidFill>
              </a:rPr>
              <a:t> and the two father figures are contrasting.</a:t>
            </a:r>
          </a:p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The King is the dominant father figure and is the driving force behind the plot.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rot="2379068">
            <a:off x="9680573" y="7301496"/>
            <a:ext cx="1597249" cy="25922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2389271">
            <a:off x="14950190" y="22745084"/>
            <a:ext cx="1373783" cy="191371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908424" y="338737"/>
            <a:ext cx="18074008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FATHER FIGURE</a:t>
            </a:r>
            <a:endParaRPr lang="en-US" sz="1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66009" y="6703076"/>
            <a:ext cx="2880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Does the King, as an absolutist monarch, represent Louis XIV? 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0"/>
  <p:tag name="RESETCHARTS" val="True"/>
  <p:tag name="INCLUDENONRESPONDERS" val="False"/>
  <p:tag name="MULTIRESPDIVISOR" val="1"/>
  <p:tag name="PARTLISTDEFAULT" val="0"/>
  <p:tag name="INCLUDEPPT" val="True"/>
  <p:tag name="ALLOWUSERFEEDBACK" val="True"/>
  <p:tag name="CORRECTPOINTVALUE" val="100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197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father figure</dc:title>
  <dc:creator>Teaching Grid</dc:creator>
  <cp:lastModifiedBy>IT Services</cp:lastModifiedBy>
  <cp:revision>14</cp:revision>
  <dcterms:created xsi:type="dcterms:W3CDTF">2011-11-29T15:06:56Z</dcterms:created>
  <dcterms:modified xsi:type="dcterms:W3CDTF">2011-12-05T11:49:31Z</dcterms:modified>
</cp:coreProperties>
</file>