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57" r:id="rId8"/>
    <p:sldId id="258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924086D-A33C-4BC7-8BB8-A608E2CA8410}" type="datetimeFigureOut">
              <a:rPr lang="en-GB" smtClean="0"/>
              <a:pPr/>
              <a:t>10/05/2011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95AE095-7C39-44BF-BAC8-16C89D46DD6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books.adelaide.edu.au/w/woolf/virginia/w91d/chapter8.html" TargetMode="External"/><Relationship Id="rId2" Type="http://schemas.openxmlformats.org/officeDocument/2006/relationships/hyperlink" Target="http://home.infionline.net/~ddisse/sevign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l.youtube.com/watch?v=cKWFFKsJ6V4&amp;feature=related" TargetMode="External"/><Relationship Id="rId5" Type="http://schemas.openxmlformats.org/officeDocument/2006/relationships/hyperlink" Target="http://www.worldwideschool.org/library/books/lit/historical/TheWomenoftheFrenchSalons/toc.html" TargetMode="External"/><Relationship Id="rId4" Type="http://schemas.openxmlformats.org/officeDocument/2006/relationships/hyperlink" Target="http://www.lynetteabel.org/Report-Aesthetic-Realism-Mme-de-Sevigne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896" y="2924944"/>
            <a:ext cx="5105400" cy="2868168"/>
          </a:xfrm>
        </p:spPr>
        <p:txBody>
          <a:bodyPr>
            <a:noAutofit/>
          </a:bodyPr>
          <a:lstStyle/>
          <a:p>
            <a:r>
              <a:rPr lang="en-GB" sz="3200" smtClean="0"/>
              <a:t>the </a:t>
            </a:r>
            <a:r>
              <a:rPr lang="en-GB" sz="3200" dirty="0" smtClean="0"/>
              <a:t>ambivalent aspects of </a:t>
            </a:r>
            <a:r>
              <a:rPr lang="en-GB" sz="3200" dirty="0" err="1" smtClean="0"/>
              <a:t>Sévigné’s</a:t>
            </a:r>
            <a:r>
              <a:rPr lang="en-GB" sz="3200" dirty="0" smtClean="0"/>
              <a:t> approach to motherhood and its relevance to the wider topic of Life Lines: Family </a:t>
            </a:r>
            <a:r>
              <a:rPr lang="en-GB" sz="3200" dirty="0"/>
              <a:t>C</a:t>
            </a:r>
            <a:r>
              <a:rPr lang="en-GB" sz="3200" dirty="0" smtClean="0"/>
              <a:t>ulture in Seventeenth Century France.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7239000" cy="1143000"/>
          </a:xfrm>
        </p:spPr>
        <p:txBody>
          <a:bodyPr/>
          <a:lstStyle/>
          <a:p>
            <a:pPr algn="ctr"/>
            <a:r>
              <a:rPr lang="en-GB" dirty="0" smtClean="0"/>
              <a:t>Any questions?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areas of interest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Family Background.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Insecurity and Intensity.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The Relationship Between Mother and Daughter.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Other Points to Consider.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Family 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Orphaned – no relationship with mother or father.</a:t>
            </a:r>
          </a:p>
          <a:p>
            <a:r>
              <a:rPr lang="en-GB" dirty="0" smtClean="0"/>
              <a:t>Closest relationships while growing up with male relatives – daughter closest female relationship.</a:t>
            </a:r>
          </a:p>
          <a:p>
            <a:r>
              <a:rPr lang="en-GB" dirty="0" smtClean="0"/>
              <a:t>Widowed at 26 – substituting marital passion with passion for daughter.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Insecurity and intensity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Trying to impress people in the salon – embellishing for publication, audience extends beyond her daughter.</a:t>
            </a:r>
          </a:p>
          <a:p>
            <a:r>
              <a:rPr lang="en-GB" dirty="0" smtClean="0"/>
              <a:t>Looking for reassurance about her writing style.</a:t>
            </a:r>
          </a:p>
          <a:p>
            <a:r>
              <a:rPr lang="en-GB" dirty="0" smtClean="0"/>
              <a:t>Authoritarian tone to overcome insecurities.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relationship between mother and daughter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Jealousy – daughter has what mother never had.</a:t>
            </a:r>
          </a:p>
          <a:p>
            <a:r>
              <a:rPr lang="en-GB" dirty="0" smtClean="0"/>
              <a:t>Control vs. Care – to what extent?</a:t>
            </a:r>
          </a:p>
          <a:p>
            <a:r>
              <a:rPr lang="en-GB" dirty="0" smtClean="0"/>
              <a:t>Sévigné – mother and father?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points to consider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only have one half of the correspondence.</a:t>
            </a:r>
          </a:p>
          <a:p>
            <a:r>
              <a:rPr lang="en-GB" dirty="0" err="1" smtClean="0"/>
              <a:t>Werther</a:t>
            </a:r>
            <a:r>
              <a:rPr lang="en-GB" dirty="0" smtClean="0"/>
              <a:t> and Wilhelm.</a:t>
            </a:r>
          </a:p>
          <a:p>
            <a:r>
              <a:rPr lang="en-GB" dirty="0" smtClean="0"/>
              <a:t>“She loves her as an elderly man loves a young mistress who tortures him. It was a passion that was twisted and morbid.” Virginia Woolf.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hlinkClick r:id="rId2"/>
              </a:rPr>
              <a:t>http://home.infionline.net/~ddisse/sevigne.html</a:t>
            </a:r>
            <a:r>
              <a:rPr lang="en-GB" dirty="0" smtClean="0"/>
              <a:t> --&gt; for biographical information.</a:t>
            </a:r>
          </a:p>
          <a:p>
            <a:r>
              <a:rPr lang="en-GB" dirty="0" smtClean="0">
                <a:hlinkClick r:id="rId3"/>
              </a:rPr>
              <a:t>http://ebooks.adelaide.edu.au/w/woolf/virginia/w91d/chapter8.html</a:t>
            </a:r>
            <a:r>
              <a:rPr lang="en-GB" dirty="0" smtClean="0"/>
              <a:t> --&gt; Virginia Woolf essay on Madame de Sévigné.</a:t>
            </a:r>
          </a:p>
          <a:p>
            <a:r>
              <a:rPr lang="en-GB" dirty="0" smtClean="0">
                <a:hlinkClick r:id="rId4"/>
              </a:rPr>
              <a:t>http://www.lynetteabel.org/Report-Aesthetic-Realism-Mme-de-Sevigne.html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an essay on intensity in the Sévigné correspondence.</a:t>
            </a:r>
          </a:p>
          <a:p>
            <a:r>
              <a:rPr lang="en-GB" dirty="0" smtClean="0">
                <a:sym typeface="Wingdings" pitchFamily="2" charset="2"/>
                <a:hlinkClick r:id="rId5"/>
              </a:rPr>
              <a:t>http://www.worldwideschool.org/library/books/lit/historical/TheWomenoftheFrenchSalons/toc.html</a:t>
            </a:r>
            <a:r>
              <a:rPr lang="en-GB" dirty="0" smtClean="0">
                <a:sym typeface="Wingdings" pitchFamily="2" charset="2"/>
              </a:rPr>
              <a:t> --&gt; an online text ‘The Women of the French Salons’.</a:t>
            </a:r>
          </a:p>
          <a:p>
            <a:r>
              <a:rPr lang="en-GB" dirty="0" smtClean="0">
                <a:hlinkClick r:id="rId6"/>
              </a:rPr>
              <a:t>http://il.youtube.com/watch?v=cKWFFKsJ6V4&amp;feature=related</a:t>
            </a:r>
            <a:r>
              <a:rPr lang="en-GB" dirty="0" smtClean="0"/>
              <a:t>  </a:t>
            </a:r>
            <a:r>
              <a:rPr lang="en-GB" dirty="0" smtClean="0">
                <a:sym typeface="Wingdings" pitchFamily="2" charset="2"/>
              </a:rPr>
              <a:t> and for one man’s interpretation of the Sévigné correspondence...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‘Il </a:t>
            </a:r>
            <a:r>
              <a:rPr lang="en-GB" dirty="0" err="1" smtClean="0"/>
              <a:t>faut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je </a:t>
            </a:r>
            <a:r>
              <a:rPr lang="en-GB" dirty="0" err="1" smtClean="0"/>
              <a:t>vous</a:t>
            </a:r>
            <a:r>
              <a:rPr lang="en-GB" dirty="0" smtClean="0"/>
              <a:t> </a:t>
            </a:r>
            <a:r>
              <a:rPr lang="en-GB" dirty="0" err="1" smtClean="0"/>
              <a:t>conte</a:t>
            </a:r>
            <a:r>
              <a:rPr lang="en-GB" dirty="0" smtClean="0"/>
              <a:t>’, Barnwell, T.H., ‘Fact into Fiction in the Letters of Madame de Sévigné’, Seventeenth-Century French Studies, 19 (1997), pp. 109-124.</a:t>
            </a:r>
          </a:p>
          <a:p>
            <a:r>
              <a:rPr lang="en-GB" dirty="0" smtClean="0"/>
              <a:t>“Women and the politics of self representation in 17</a:t>
            </a:r>
            <a:r>
              <a:rPr lang="en-GB" baseline="30000" dirty="0" smtClean="0"/>
              <a:t>th</a:t>
            </a:r>
            <a:r>
              <a:rPr lang="en-GB" dirty="0" smtClean="0"/>
              <a:t> century France” – Patricia Francis </a:t>
            </a:r>
            <a:r>
              <a:rPr lang="en-GB" dirty="0" err="1" smtClean="0"/>
              <a:t>Cholakian</a:t>
            </a:r>
            <a:endParaRPr lang="en-GB" dirty="0" smtClean="0"/>
          </a:p>
          <a:p>
            <a:r>
              <a:rPr lang="en-GB" dirty="0" smtClean="0"/>
              <a:t>“Mother Daughter Mirroring in Mme de Sevigne’s letters: Identity confusion and the Lure of intimacy”- Jensen, K.A., Esprit </a:t>
            </a:r>
            <a:r>
              <a:rPr lang="en-GB" dirty="0" err="1" smtClean="0"/>
              <a:t>Créatur</a:t>
            </a:r>
            <a:r>
              <a:rPr lang="en-GB" dirty="0" smtClean="0"/>
              <a:t> 44 (2004), pp. 108-120.</a:t>
            </a:r>
          </a:p>
          <a:p>
            <a:r>
              <a:rPr lang="en-GB" dirty="0" smtClean="0"/>
              <a:t>“Centuries of Childhood” – P. Aries</a:t>
            </a:r>
          </a:p>
          <a:p>
            <a:r>
              <a:rPr lang="en-GB" dirty="0" smtClean="0"/>
              <a:t>“Parents and Children in History” – D. Hunt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Glossary of key words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Intensity.</a:t>
            </a:r>
          </a:p>
          <a:p>
            <a:r>
              <a:rPr lang="en-GB" dirty="0" smtClean="0"/>
              <a:t>Maternal.</a:t>
            </a:r>
          </a:p>
          <a:p>
            <a:r>
              <a:rPr lang="en-GB" dirty="0" smtClean="0"/>
              <a:t>Authoritarian.</a:t>
            </a:r>
          </a:p>
          <a:p>
            <a:r>
              <a:rPr lang="en-GB" dirty="0" smtClean="0"/>
              <a:t>Insecurity.</a:t>
            </a:r>
          </a:p>
          <a:p>
            <a:r>
              <a:rPr lang="en-GB" dirty="0" smtClean="0"/>
              <a:t>Ambiguity.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134</TotalTime>
  <Words>387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the ambivalent aspects of Sévigné’s approach to motherhood and its relevance to the wider topic of Life Lines: Family Culture in Seventeenth Century France.</vt:lpstr>
      <vt:lpstr>Key areas of interest</vt:lpstr>
      <vt:lpstr>Family background</vt:lpstr>
      <vt:lpstr>Insecurity and intensity</vt:lpstr>
      <vt:lpstr>The relationship between mother and daughter</vt:lpstr>
      <vt:lpstr>Other points to consider</vt:lpstr>
      <vt:lpstr>Useful links</vt:lpstr>
      <vt:lpstr>Reading list</vt:lpstr>
      <vt:lpstr>Glossary of key words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Sophie</dc:creator>
  <cp:lastModifiedBy>Sophie</cp:lastModifiedBy>
  <cp:revision>16</cp:revision>
  <dcterms:created xsi:type="dcterms:W3CDTF">2010-12-06T13:32:28Z</dcterms:created>
  <dcterms:modified xsi:type="dcterms:W3CDTF">2011-05-10T20:00:18Z</dcterms:modified>
</cp:coreProperties>
</file>