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565D9B5-A112-CA4B-910A-3EEEC2A0B393}">
          <p14:sldIdLst>
            <p14:sldId id="256"/>
            <p14:sldId id="257"/>
            <p14:sldId id="258"/>
            <p14:sldId id="259"/>
            <p14:sldId id="260"/>
            <p14:sldId id="261"/>
          </p14:sldIdLst>
        </p14:section>
        <p14:section name="Untitled Section" id="{4A44A721-7BE1-114A-9F94-AFDFC2021F3B}">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FCFF"/>
    <a:srgbClr val="B9F3FF"/>
    <a:srgbClr val="C52AA2"/>
    <a:srgbClr val="8EA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191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0C2ED7-3BF7-3D48-8B09-5C7EF95E6273}" type="datetimeFigureOut">
              <a:rPr lang="en-US" smtClean="0"/>
              <a:t>14/05/2014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C10E9-6996-6C4B-8241-56628288C312}" type="slidenum">
              <a:rPr lang="en-US" smtClean="0"/>
              <a:t>‹#›</a:t>
            </a:fld>
            <a:endParaRPr lang="en-US"/>
          </a:p>
        </p:txBody>
      </p:sp>
    </p:spTree>
    <p:extLst>
      <p:ext uri="{BB962C8B-B14F-4D97-AF65-F5344CB8AC3E}">
        <p14:creationId xmlns:p14="http://schemas.microsoft.com/office/powerpoint/2010/main" val="15290904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Petit</a:t>
            </a:r>
            <a:r>
              <a:rPr lang="en-US" baseline="0" dirty="0" smtClean="0"/>
              <a:t> </a:t>
            </a:r>
            <a:r>
              <a:rPr lang="en-US" baseline="0" dirty="0" err="1" smtClean="0"/>
              <a:t>Poucet</a:t>
            </a:r>
            <a:r>
              <a:rPr lang="en-US" baseline="0" dirty="0" smtClean="0"/>
              <a:t> uses his wits not only to escape the ogre, but to become an important courier and raise the social and economic status of his entire family, despite the fact that they never help him in the first place. He has psychological independence and the </a:t>
            </a:r>
            <a:r>
              <a:rPr lang="en-US" baseline="0" dirty="0" err="1" smtClean="0"/>
              <a:t>moralité</a:t>
            </a:r>
            <a:r>
              <a:rPr lang="en-US" baseline="0" dirty="0" smtClean="0"/>
              <a:t> emphasises the point that, despite the fact that people may be small and quiet, they also often have deep intelligence and wit. The two princesses, by contrast, need extra help, and this help is needed to dissuade/attract a male. </a:t>
            </a:r>
            <a:r>
              <a:rPr lang="en-US" baseline="0" dirty="0" err="1" smtClean="0"/>
              <a:t>Peau</a:t>
            </a:r>
            <a:r>
              <a:rPr lang="en-US" baseline="0" dirty="0" smtClean="0"/>
              <a:t> </a:t>
            </a:r>
            <a:r>
              <a:rPr lang="en-US" baseline="0" dirty="0" err="1" smtClean="0"/>
              <a:t>d’Âne</a:t>
            </a:r>
            <a:r>
              <a:rPr lang="en-US" baseline="0" dirty="0" smtClean="0"/>
              <a:t> needs to escape her father and find a new prince, and the godmother gives her beautiful dresses to do so. </a:t>
            </a:r>
            <a:r>
              <a:rPr lang="en-US" baseline="0" dirty="0" err="1" smtClean="0"/>
              <a:t>Cendrillion’s</a:t>
            </a:r>
            <a:r>
              <a:rPr lang="en-US" baseline="0" dirty="0" smtClean="0"/>
              <a:t> story mirrors this. Therefore, daughters need a mother figure and materialism in order to have their stories resolved…</a:t>
            </a:r>
            <a:endParaRPr lang="en-US" dirty="0"/>
          </a:p>
        </p:txBody>
      </p:sp>
      <p:sp>
        <p:nvSpPr>
          <p:cNvPr id="4" name="Slide Number Placeholder 3"/>
          <p:cNvSpPr>
            <a:spLocks noGrp="1"/>
          </p:cNvSpPr>
          <p:nvPr>
            <p:ph type="sldNum" sz="quarter" idx="10"/>
          </p:nvPr>
        </p:nvSpPr>
        <p:spPr/>
        <p:txBody>
          <a:bodyPr/>
          <a:lstStyle/>
          <a:p>
            <a:fld id="{640C10E9-6996-6C4B-8241-56628288C312}" type="slidenum">
              <a:rPr lang="en-US" smtClean="0"/>
              <a:t>2</a:t>
            </a:fld>
            <a:endParaRPr lang="en-US"/>
          </a:p>
        </p:txBody>
      </p:sp>
    </p:spTree>
    <p:extLst>
      <p:ext uri="{BB962C8B-B14F-4D97-AF65-F5344CB8AC3E}">
        <p14:creationId xmlns:p14="http://schemas.microsoft.com/office/powerpoint/2010/main" val="481858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noticed that the two daughters</a:t>
            </a:r>
            <a:r>
              <a:rPr lang="en-US" baseline="0" dirty="0" smtClean="0"/>
              <a:t> needed physical amelioration  </a:t>
            </a:r>
            <a:r>
              <a:rPr lang="en-US" baseline="0" dirty="0" smtClean="0">
                <a:sym typeface="Wingdings"/>
              </a:rPr>
              <a:t> </a:t>
            </a:r>
            <a:r>
              <a:rPr lang="en-US" baseline="0" dirty="0" err="1" smtClean="0">
                <a:sym typeface="Wingdings"/>
              </a:rPr>
              <a:t>cendrillion</a:t>
            </a:r>
            <a:r>
              <a:rPr lang="en-US" baseline="0" dirty="0" smtClean="0">
                <a:sym typeface="Wingdings"/>
              </a:rPr>
              <a:t> has a new dress/shoes and </a:t>
            </a:r>
            <a:r>
              <a:rPr lang="en-US" baseline="0" dirty="0" err="1" smtClean="0">
                <a:sym typeface="Wingdings"/>
              </a:rPr>
              <a:t>peau</a:t>
            </a:r>
            <a:r>
              <a:rPr lang="en-US" baseline="0" dirty="0" smtClean="0">
                <a:sym typeface="Wingdings"/>
              </a:rPr>
              <a:t> </a:t>
            </a:r>
            <a:r>
              <a:rPr lang="en-US" baseline="0" dirty="0" err="1" smtClean="0">
                <a:sym typeface="Wingdings"/>
              </a:rPr>
              <a:t>d’ane</a:t>
            </a:r>
            <a:r>
              <a:rPr lang="en-US" baseline="0" dirty="0" smtClean="0">
                <a:sym typeface="Wingdings"/>
              </a:rPr>
              <a:t> has her three dresses/emerald rings. They have these physical tokens to represent their true social status – they pose as poor people whereas they are truly royalty. They are given these things by their fairy godmothers – this shows that daughters need these beautiful things/material tokens in order to marry. Petit </a:t>
            </a:r>
            <a:r>
              <a:rPr lang="en-US" baseline="0" dirty="0" err="1" smtClean="0">
                <a:sym typeface="Wingdings"/>
              </a:rPr>
              <a:t>Poucet</a:t>
            </a:r>
            <a:r>
              <a:rPr lang="en-US" baseline="0" dirty="0" smtClean="0">
                <a:sym typeface="Wingdings"/>
              </a:rPr>
              <a:t>, however, is not given any magical help or material token, he rather relies on his natural talents to save his life/gain a rewarding job. Therefore, can we conclude that daughters need extra maternal help whereas sons can be left alone? </a:t>
            </a:r>
            <a:endParaRPr lang="en-US" dirty="0"/>
          </a:p>
        </p:txBody>
      </p:sp>
      <p:sp>
        <p:nvSpPr>
          <p:cNvPr id="4" name="Slide Number Placeholder 3"/>
          <p:cNvSpPr>
            <a:spLocks noGrp="1"/>
          </p:cNvSpPr>
          <p:nvPr>
            <p:ph type="sldNum" sz="quarter" idx="10"/>
          </p:nvPr>
        </p:nvSpPr>
        <p:spPr/>
        <p:txBody>
          <a:bodyPr/>
          <a:lstStyle/>
          <a:p>
            <a:fld id="{640C10E9-6996-6C4B-8241-56628288C312}" type="slidenum">
              <a:rPr lang="en-US" smtClean="0"/>
              <a:t>3</a:t>
            </a:fld>
            <a:endParaRPr lang="en-US"/>
          </a:p>
        </p:txBody>
      </p:sp>
    </p:spTree>
    <p:extLst>
      <p:ext uri="{BB962C8B-B14F-4D97-AF65-F5344CB8AC3E}">
        <p14:creationId xmlns:p14="http://schemas.microsoft.com/office/powerpoint/2010/main" val="2222586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moralité</a:t>
            </a:r>
            <a:r>
              <a:rPr lang="en-US" baseline="0" dirty="0" smtClean="0"/>
              <a:t> to </a:t>
            </a:r>
            <a:r>
              <a:rPr lang="en-US" baseline="0" dirty="0" err="1" smtClean="0"/>
              <a:t>peau</a:t>
            </a:r>
            <a:r>
              <a:rPr lang="en-US" baseline="0" dirty="0" smtClean="0"/>
              <a:t> </a:t>
            </a:r>
            <a:r>
              <a:rPr lang="en-US" baseline="0" dirty="0" err="1" smtClean="0"/>
              <a:t>d’ane</a:t>
            </a:r>
            <a:r>
              <a:rPr lang="en-US" baseline="0" dirty="0" smtClean="0"/>
              <a:t> however hints at the importance of storytelling – the grandmothers and mothers telling their children stories is the final image in the verse. This offers the idea that there is an importance in psychological stimulation for cross generational learning and entertainment. Also the mention of female family members highlights the gender of the pedagogy. So, women are not purely physical beings. This links to petit </a:t>
            </a:r>
            <a:r>
              <a:rPr lang="en-US" baseline="0" dirty="0" err="1" smtClean="0"/>
              <a:t>poucet’s</a:t>
            </a:r>
            <a:r>
              <a:rPr lang="en-US" baseline="0" dirty="0" smtClean="0"/>
              <a:t> </a:t>
            </a:r>
            <a:r>
              <a:rPr lang="en-US" baseline="0" dirty="0" err="1" smtClean="0"/>
              <a:t>moralité</a:t>
            </a:r>
            <a:r>
              <a:rPr lang="en-US" baseline="0" dirty="0" smtClean="0"/>
              <a:t> which preaches don’t judge a book by its cover, which juxtaposes looks with intelligence. In a similar vein, </a:t>
            </a:r>
            <a:r>
              <a:rPr lang="en-US" baseline="0" dirty="0" err="1" smtClean="0"/>
              <a:t>cendrillion’s</a:t>
            </a:r>
            <a:r>
              <a:rPr lang="en-US" baseline="0" dirty="0" smtClean="0"/>
              <a:t> </a:t>
            </a:r>
            <a:r>
              <a:rPr lang="en-US" baseline="0" dirty="0" err="1" smtClean="0"/>
              <a:t>moralite</a:t>
            </a:r>
            <a:r>
              <a:rPr lang="en-US" baseline="0" dirty="0" smtClean="0"/>
              <a:t> says that beauty is not everything – so whilst the stepsisters are attractive, they are evil, and lack </a:t>
            </a:r>
            <a:r>
              <a:rPr lang="en-US" baseline="0" dirty="0" err="1" smtClean="0"/>
              <a:t>cendrillion’s</a:t>
            </a:r>
            <a:r>
              <a:rPr lang="en-US" baseline="0" dirty="0" smtClean="0"/>
              <a:t> grace and virtue. This shows the rift between STEP daughters and biological daughters…need to think more on this!! Anyway,, main point is, sons and daughters need to be well rounded and clever </a:t>
            </a:r>
            <a:endParaRPr lang="en-US" dirty="0"/>
          </a:p>
        </p:txBody>
      </p:sp>
      <p:sp>
        <p:nvSpPr>
          <p:cNvPr id="4" name="Slide Number Placeholder 3"/>
          <p:cNvSpPr>
            <a:spLocks noGrp="1"/>
          </p:cNvSpPr>
          <p:nvPr>
            <p:ph type="sldNum" sz="quarter" idx="10"/>
          </p:nvPr>
        </p:nvSpPr>
        <p:spPr/>
        <p:txBody>
          <a:bodyPr/>
          <a:lstStyle/>
          <a:p>
            <a:fld id="{640C10E9-6996-6C4B-8241-56628288C312}" type="slidenum">
              <a:rPr lang="en-US" smtClean="0"/>
              <a:t>4</a:t>
            </a:fld>
            <a:endParaRPr lang="en-US"/>
          </a:p>
        </p:txBody>
      </p:sp>
    </p:spTree>
    <p:extLst>
      <p:ext uri="{BB962C8B-B14F-4D97-AF65-F5344CB8AC3E}">
        <p14:creationId xmlns:p14="http://schemas.microsoft.com/office/powerpoint/2010/main" val="2383356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also noticed</a:t>
            </a:r>
            <a:r>
              <a:rPr lang="en-US" baseline="0" dirty="0" smtClean="0"/>
              <a:t> that the children were abandoned by their parents. Both princesses have dead mothers – which are duly replaced by fairy godmothers. Therefore the gender of child does not help parents decide who should leave/be mistreated in some way. Child abuse is seemingly universal then. However the evil stepmother resents and is jealous of </a:t>
            </a:r>
            <a:r>
              <a:rPr lang="en-US" baseline="0" dirty="0" err="1" smtClean="0"/>
              <a:t>cendrillion</a:t>
            </a:r>
            <a:r>
              <a:rPr lang="en-US" baseline="0" dirty="0" smtClean="0"/>
              <a:t> maybe …the tension between the mother and step-daughter is therefore one of jealousy. </a:t>
            </a:r>
            <a:r>
              <a:rPr lang="en-US" baseline="0" dirty="0" err="1" smtClean="0"/>
              <a:t>Peau</a:t>
            </a:r>
            <a:r>
              <a:rPr lang="en-US" baseline="0" dirty="0" smtClean="0"/>
              <a:t> </a:t>
            </a:r>
            <a:r>
              <a:rPr lang="en-US" baseline="0" dirty="0" err="1" smtClean="0"/>
              <a:t>d’ane’s</a:t>
            </a:r>
            <a:r>
              <a:rPr lang="en-US" baseline="0" dirty="0" smtClean="0"/>
              <a:t> danger is also inside the home and BECAUSE of the mother…are daughters therefore threatened from the inside of the family unit? Petit </a:t>
            </a:r>
            <a:r>
              <a:rPr lang="en-US" baseline="0" dirty="0" err="1" smtClean="0"/>
              <a:t>Poucet</a:t>
            </a:r>
            <a:r>
              <a:rPr lang="en-US" baseline="0" dirty="0" smtClean="0"/>
              <a:t> is also threatened by his surrogate father figure, so it seems that there is danger in the matching parent gender. OEDIPAL COMPLEXES? </a:t>
            </a:r>
            <a:r>
              <a:rPr lang="en-US" baseline="0" dirty="0" smtClean="0">
                <a:sym typeface="Wingdings"/>
              </a:rPr>
              <a:t> the abandon of the domestic idyll</a:t>
            </a:r>
            <a:endParaRPr lang="en-US" dirty="0"/>
          </a:p>
        </p:txBody>
      </p:sp>
      <p:sp>
        <p:nvSpPr>
          <p:cNvPr id="4" name="Slide Number Placeholder 3"/>
          <p:cNvSpPr>
            <a:spLocks noGrp="1"/>
          </p:cNvSpPr>
          <p:nvPr>
            <p:ph type="sldNum" sz="quarter" idx="10"/>
          </p:nvPr>
        </p:nvSpPr>
        <p:spPr/>
        <p:txBody>
          <a:bodyPr/>
          <a:lstStyle/>
          <a:p>
            <a:fld id="{640C10E9-6996-6C4B-8241-56628288C312}" type="slidenum">
              <a:rPr lang="en-US" smtClean="0"/>
              <a:t>5</a:t>
            </a:fld>
            <a:endParaRPr lang="en-US"/>
          </a:p>
        </p:txBody>
      </p:sp>
    </p:spTree>
    <p:extLst>
      <p:ext uri="{BB962C8B-B14F-4D97-AF65-F5344CB8AC3E}">
        <p14:creationId xmlns:p14="http://schemas.microsoft.com/office/powerpoint/2010/main" val="2711319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A73DBDA-3840-654D-B551-E6D9BC240C1D}" type="datetimeFigureOut">
              <a:rPr lang="en-US" smtClean="0"/>
              <a:t>14/05/2014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1770-E2E5-7D4C-9647-33EE2FBF9A45}" type="slidenum">
              <a:rPr lang="en-US" smtClean="0"/>
              <a:t>‹#›</a:t>
            </a:fld>
            <a:endParaRPr lang="en-US"/>
          </a:p>
        </p:txBody>
      </p:sp>
    </p:spTree>
    <p:extLst>
      <p:ext uri="{BB962C8B-B14F-4D97-AF65-F5344CB8AC3E}">
        <p14:creationId xmlns:p14="http://schemas.microsoft.com/office/powerpoint/2010/main" val="3375277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A73DBDA-3840-654D-B551-E6D9BC240C1D}" type="datetimeFigureOut">
              <a:rPr lang="en-US" smtClean="0"/>
              <a:t>14/05/2014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935091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A73DBDA-3840-654D-B551-E6D9BC240C1D}" type="datetimeFigureOut">
              <a:rPr lang="en-US" smtClean="0"/>
              <a:t>14/05/2014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1417319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A73DBDA-3840-654D-B551-E6D9BC240C1D}" type="datetimeFigureOut">
              <a:rPr lang="en-US" smtClean="0"/>
              <a:t>14/05/2014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70342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1A73DBDA-3840-654D-B551-E6D9BC240C1D}" type="datetimeFigureOut">
              <a:rPr lang="en-US" smtClean="0"/>
              <a:t>14/05/2014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3305681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1A73DBDA-3840-654D-B551-E6D9BC240C1D}" type="datetimeFigureOut">
              <a:rPr lang="en-US" smtClean="0"/>
              <a:t>14/05/2014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2370770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1A73DBDA-3840-654D-B551-E6D9BC240C1D}" type="datetimeFigureOut">
              <a:rPr lang="en-US" smtClean="0"/>
              <a:t>14/05/2014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1006370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1A73DBDA-3840-654D-B551-E6D9BC240C1D}" type="datetimeFigureOut">
              <a:rPr lang="en-US" smtClean="0"/>
              <a:t>14/05/2014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924323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73DBDA-3840-654D-B551-E6D9BC240C1D}" type="datetimeFigureOut">
              <a:rPr lang="en-US" smtClean="0"/>
              <a:t>14/05/2014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2413199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A73DBDA-3840-654D-B551-E6D9BC240C1D}" type="datetimeFigureOut">
              <a:rPr lang="en-US" smtClean="0"/>
              <a:t>14/05/2014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3429658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A73DBDA-3840-654D-B551-E6D9BC240C1D}" type="datetimeFigureOut">
              <a:rPr lang="en-US" smtClean="0"/>
              <a:t>14/05/2014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BADC6-6B7A-9349-9446-3BC61F58C612}" type="slidenum">
              <a:rPr lang="en-US" smtClean="0"/>
              <a:t>‹#›</a:t>
            </a:fld>
            <a:endParaRPr lang="en-US"/>
          </a:p>
        </p:txBody>
      </p:sp>
    </p:spTree>
    <p:extLst>
      <p:ext uri="{BB962C8B-B14F-4D97-AF65-F5344CB8AC3E}">
        <p14:creationId xmlns:p14="http://schemas.microsoft.com/office/powerpoint/2010/main" val="7667171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73DBDA-3840-654D-B551-E6D9BC240C1D}" type="datetimeFigureOut">
              <a:rPr lang="en-US" smtClean="0"/>
              <a:t>14/05/2014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3BADC6-6B7A-9349-9446-3BC61F58C612}" type="slidenum">
              <a:rPr lang="en-US" smtClean="0"/>
              <a:t>‹#›</a:t>
            </a:fld>
            <a:endParaRPr lang="en-US"/>
          </a:p>
        </p:txBody>
      </p:sp>
    </p:spTree>
    <p:extLst>
      <p:ext uri="{BB962C8B-B14F-4D97-AF65-F5344CB8AC3E}">
        <p14:creationId xmlns:p14="http://schemas.microsoft.com/office/powerpoint/2010/main" val="219021341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3FCFF"/>
        </a:solidFill>
        <a:effectLst/>
      </p:bgPr>
    </p:bg>
    <p:spTree>
      <p:nvGrpSpPr>
        <p:cNvPr id="1" name=""/>
        <p:cNvGrpSpPr/>
        <p:nvPr/>
      </p:nvGrpSpPr>
      <p:grpSpPr>
        <a:xfrm>
          <a:off x="0" y="0"/>
          <a:ext cx="0" cy="0"/>
          <a:chOff x="0" y="0"/>
          <a:chExt cx="0" cy="0"/>
        </a:xfrm>
      </p:grpSpPr>
      <p:sp>
        <p:nvSpPr>
          <p:cNvPr id="6" name="TextBox 5"/>
          <p:cNvSpPr txBox="1"/>
          <p:nvPr/>
        </p:nvSpPr>
        <p:spPr>
          <a:xfrm>
            <a:off x="538731" y="558069"/>
            <a:ext cx="8369574" cy="3046988"/>
          </a:xfrm>
          <a:prstGeom prst="rect">
            <a:avLst/>
          </a:prstGeom>
          <a:noFill/>
        </p:spPr>
        <p:txBody>
          <a:bodyPr wrap="square" rtlCol="0">
            <a:spAutoFit/>
          </a:bodyPr>
          <a:lstStyle/>
          <a:p>
            <a:pPr algn="ctr"/>
            <a:r>
              <a:rPr lang="en-US" sz="4800" b="1" dirty="0" smtClean="0">
                <a:solidFill>
                  <a:srgbClr val="C52AA2"/>
                </a:solidFill>
              </a:rPr>
              <a:t>Does the treatment of sons and daughters differ in Perrault’s</a:t>
            </a:r>
          </a:p>
          <a:p>
            <a:pPr algn="ctr"/>
            <a:r>
              <a:rPr lang="en-US" sz="4800" b="1" i="1" dirty="0" err="1" smtClean="0">
                <a:solidFill>
                  <a:srgbClr val="C52AA2"/>
                </a:solidFill>
              </a:rPr>
              <a:t>Cendrillon</a:t>
            </a:r>
            <a:r>
              <a:rPr lang="en-US" sz="4800" b="1" dirty="0" smtClean="0">
                <a:solidFill>
                  <a:srgbClr val="C52AA2"/>
                </a:solidFill>
              </a:rPr>
              <a:t>, </a:t>
            </a:r>
            <a:r>
              <a:rPr lang="en-US" sz="4800" b="1" i="1" dirty="0" smtClean="0">
                <a:solidFill>
                  <a:srgbClr val="C52AA2"/>
                </a:solidFill>
              </a:rPr>
              <a:t>Petit </a:t>
            </a:r>
            <a:r>
              <a:rPr lang="en-US" sz="4800" b="1" i="1" dirty="0" err="1" smtClean="0">
                <a:solidFill>
                  <a:srgbClr val="C52AA2"/>
                </a:solidFill>
              </a:rPr>
              <a:t>Poucet</a:t>
            </a:r>
            <a:r>
              <a:rPr lang="en-US" sz="4800" b="1" i="1" dirty="0" smtClean="0">
                <a:solidFill>
                  <a:srgbClr val="C52AA2"/>
                </a:solidFill>
              </a:rPr>
              <a:t> </a:t>
            </a:r>
            <a:r>
              <a:rPr lang="en-US" sz="4800" b="1" dirty="0" smtClean="0">
                <a:solidFill>
                  <a:srgbClr val="C52AA2"/>
                </a:solidFill>
              </a:rPr>
              <a:t>and </a:t>
            </a:r>
            <a:r>
              <a:rPr lang="en-US" sz="4800" b="1" i="1" dirty="0" err="1" smtClean="0">
                <a:solidFill>
                  <a:srgbClr val="C52AA2"/>
                </a:solidFill>
              </a:rPr>
              <a:t>Peau</a:t>
            </a:r>
            <a:r>
              <a:rPr lang="en-US" sz="4800" b="1" i="1" dirty="0" smtClean="0">
                <a:solidFill>
                  <a:srgbClr val="C52AA2"/>
                </a:solidFill>
              </a:rPr>
              <a:t> </a:t>
            </a:r>
            <a:r>
              <a:rPr lang="en-US" sz="4800" b="1" i="1" dirty="0" err="1" smtClean="0">
                <a:solidFill>
                  <a:srgbClr val="C52AA2"/>
                </a:solidFill>
              </a:rPr>
              <a:t>d’Âne</a:t>
            </a:r>
            <a:r>
              <a:rPr lang="en-US" sz="4800" b="1" dirty="0" smtClean="0">
                <a:solidFill>
                  <a:srgbClr val="C52AA2"/>
                </a:solidFill>
              </a:rPr>
              <a:t>?</a:t>
            </a:r>
            <a:endParaRPr lang="en-US" sz="4800" b="1" dirty="0">
              <a:solidFill>
                <a:srgbClr val="C52AA2"/>
              </a:solidFill>
            </a:endParaRPr>
          </a:p>
        </p:txBody>
      </p:sp>
      <p:pic>
        <p:nvPicPr>
          <p:cNvPr id="8" name="Picture 7"/>
          <p:cNvPicPr>
            <a:picLocks noChangeAspect="1"/>
          </p:cNvPicPr>
          <p:nvPr/>
        </p:nvPicPr>
        <p:blipFill>
          <a:blip r:embed="rId2"/>
          <a:stretch>
            <a:fillRect/>
          </a:stretch>
        </p:blipFill>
        <p:spPr>
          <a:xfrm>
            <a:off x="3607500" y="3913617"/>
            <a:ext cx="2381444" cy="2300717"/>
          </a:xfrm>
          <a:prstGeom prst="rect">
            <a:avLst/>
          </a:prstGeom>
        </p:spPr>
      </p:pic>
      <p:pic>
        <p:nvPicPr>
          <p:cNvPr id="10" name="Picture 9"/>
          <p:cNvPicPr>
            <a:picLocks noChangeAspect="1"/>
          </p:cNvPicPr>
          <p:nvPr/>
        </p:nvPicPr>
        <p:blipFill>
          <a:blip r:embed="rId3"/>
          <a:stretch>
            <a:fillRect/>
          </a:stretch>
        </p:blipFill>
        <p:spPr>
          <a:xfrm>
            <a:off x="538731" y="2973680"/>
            <a:ext cx="2406580" cy="3605057"/>
          </a:xfrm>
          <a:prstGeom prst="rect">
            <a:avLst/>
          </a:prstGeom>
        </p:spPr>
      </p:pic>
      <p:pic>
        <p:nvPicPr>
          <p:cNvPr id="11" name="Picture 10"/>
          <p:cNvPicPr>
            <a:picLocks noChangeAspect="1"/>
          </p:cNvPicPr>
          <p:nvPr/>
        </p:nvPicPr>
        <p:blipFill>
          <a:blip r:embed="rId4"/>
          <a:stretch>
            <a:fillRect/>
          </a:stretch>
        </p:blipFill>
        <p:spPr>
          <a:xfrm>
            <a:off x="6387028" y="2770782"/>
            <a:ext cx="2357046" cy="4087218"/>
          </a:xfrm>
          <a:prstGeom prst="rect">
            <a:avLst/>
          </a:prstGeom>
        </p:spPr>
      </p:pic>
    </p:spTree>
    <p:extLst>
      <p:ext uri="{BB962C8B-B14F-4D97-AF65-F5344CB8AC3E}">
        <p14:creationId xmlns:p14="http://schemas.microsoft.com/office/powerpoint/2010/main" val="36877162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3FCFF"/>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1288501"/>
            <a:ext cx="3952489" cy="5434113"/>
          </a:xfrm>
          <a:prstGeom prst="rect">
            <a:avLst/>
          </a:prstGeom>
        </p:spPr>
      </p:pic>
      <p:sp>
        <p:nvSpPr>
          <p:cNvPr id="11" name="Cloud Callout 10"/>
          <p:cNvSpPr/>
          <p:nvPr/>
        </p:nvSpPr>
        <p:spPr>
          <a:xfrm rot="5400000">
            <a:off x="3470144" y="675824"/>
            <a:ext cx="6529298" cy="5177657"/>
          </a:xfrm>
          <a:prstGeom prst="cloudCallout">
            <a:avLst>
              <a:gd name="adj1" fmla="val -22956"/>
              <a:gd name="adj2" fmla="val 52760"/>
            </a:avLst>
          </a:prstGeom>
          <a:solidFill>
            <a:srgbClr val="8EA8FF"/>
          </a:solidFill>
          <a:ln>
            <a:solidFill>
              <a:srgbClr val="8EA8FF"/>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rgbClr val="000000"/>
              </a:solidFill>
            </a:endParaRPr>
          </a:p>
        </p:txBody>
      </p:sp>
      <p:sp>
        <p:nvSpPr>
          <p:cNvPr id="16" name="TextBox 15"/>
          <p:cNvSpPr txBox="1"/>
          <p:nvPr/>
        </p:nvSpPr>
        <p:spPr>
          <a:xfrm>
            <a:off x="5137418" y="1978674"/>
            <a:ext cx="3751770" cy="5170646"/>
          </a:xfrm>
          <a:prstGeom prst="rect">
            <a:avLst/>
          </a:prstGeom>
          <a:noFill/>
        </p:spPr>
        <p:txBody>
          <a:bodyPr wrap="square" rtlCol="0">
            <a:spAutoFit/>
          </a:bodyPr>
          <a:lstStyle/>
          <a:p>
            <a:endParaRPr lang="en-US" sz="2400" dirty="0" smtClean="0">
              <a:solidFill>
                <a:srgbClr val="C52AA2"/>
              </a:solidFill>
            </a:endParaRPr>
          </a:p>
          <a:p>
            <a:r>
              <a:rPr lang="en-US" sz="2400" dirty="0">
                <a:solidFill>
                  <a:srgbClr val="C52AA2"/>
                </a:solidFill>
              </a:rPr>
              <a:t> </a:t>
            </a:r>
            <a:r>
              <a:rPr lang="en-US" sz="2400" dirty="0" smtClean="0">
                <a:solidFill>
                  <a:srgbClr val="C52AA2"/>
                </a:solidFill>
              </a:rPr>
              <a:t>          </a:t>
            </a:r>
          </a:p>
          <a:p>
            <a:endParaRPr lang="en-US" sz="2400" dirty="0">
              <a:solidFill>
                <a:srgbClr val="C52AA2"/>
              </a:solidFill>
            </a:endParaRPr>
          </a:p>
          <a:p>
            <a:endParaRPr lang="en-US" sz="2400" dirty="0">
              <a:solidFill>
                <a:srgbClr val="C52AA2"/>
              </a:solidFill>
            </a:endParaRPr>
          </a:p>
          <a:p>
            <a:endParaRPr lang="en-US" sz="2400" dirty="0" smtClean="0">
              <a:solidFill>
                <a:srgbClr val="C52AA2"/>
              </a:solidFill>
            </a:endParaRPr>
          </a:p>
          <a:p>
            <a:endParaRPr lang="en-US" sz="2400" dirty="0">
              <a:solidFill>
                <a:srgbClr val="C52AA2"/>
              </a:solidFill>
            </a:endParaRPr>
          </a:p>
          <a:p>
            <a:r>
              <a:rPr lang="en-US" sz="2400" dirty="0" smtClean="0">
                <a:solidFill>
                  <a:srgbClr val="C52AA2"/>
                </a:solidFill>
              </a:rPr>
              <a:t>   </a:t>
            </a:r>
          </a:p>
          <a:p>
            <a:r>
              <a:rPr lang="en-US" sz="2400" dirty="0">
                <a:solidFill>
                  <a:srgbClr val="C52AA2"/>
                </a:solidFill>
              </a:rPr>
              <a:t> </a:t>
            </a:r>
            <a:r>
              <a:rPr lang="en-US" sz="2400" dirty="0" smtClean="0">
                <a:solidFill>
                  <a:srgbClr val="C52AA2"/>
                </a:solidFill>
              </a:rPr>
              <a:t>              and             need a </a:t>
            </a:r>
          </a:p>
          <a:p>
            <a:endParaRPr lang="en-US" sz="2400" dirty="0">
              <a:solidFill>
                <a:srgbClr val="C52AA2"/>
              </a:solidFill>
            </a:endParaRPr>
          </a:p>
          <a:p>
            <a:r>
              <a:rPr lang="en-US" sz="2400" dirty="0" smtClean="0">
                <a:solidFill>
                  <a:srgbClr val="C52AA2"/>
                </a:solidFill>
              </a:rPr>
              <a:t>          surrogate mother        			figure</a:t>
            </a:r>
          </a:p>
          <a:p>
            <a:endParaRPr lang="en-US" sz="2400" dirty="0">
              <a:solidFill>
                <a:srgbClr val="C52AA2"/>
              </a:solidFill>
            </a:endParaRPr>
          </a:p>
          <a:p>
            <a:endParaRPr lang="en-US" sz="2400" dirty="0">
              <a:solidFill>
                <a:srgbClr val="C52AA2"/>
              </a:solidFill>
            </a:endParaRPr>
          </a:p>
          <a:p>
            <a:endParaRPr lang="en-US" dirty="0" smtClean="0">
              <a:solidFill>
                <a:srgbClr val="C52AA2"/>
              </a:solidFill>
            </a:endParaRPr>
          </a:p>
        </p:txBody>
      </p:sp>
      <p:pic>
        <p:nvPicPr>
          <p:cNvPr id="9" name="Picture 8"/>
          <p:cNvPicPr>
            <a:picLocks noChangeAspect="1"/>
          </p:cNvPicPr>
          <p:nvPr/>
        </p:nvPicPr>
        <p:blipFill>
          <a:blip r:embed="rId4"/>
          <a:stretch>
            <a:fillRect/>
          </a:stretch>
        </p:blipFill>
        <p:spPr>
          <a:xfrm>
            <a:off x="5137418" y="3790287"/>
            <a:ext cx="1088541" cy="1630635"/>
          </a:xfrm>
          <a:prstGeom prst="rect">
            <a:avLst/>
          </a:prstGeom>
        </p:spPr>
      </p:pic>
      <p:pic>
        <p:nvPicPr>
          <p:cNvPr id="10" name="Picture 9"/>
          <p:cNvPicPr>
            <a:picLocks noChangeAspect="1"/>
          </p:cNvPicPr>
          <p:nvPr/>
        </p:nvPicPr>
        <p:blipFill>
          <a:blip r:embed="rId5"/>
          <a:stretch>
            <a:fillRect/>
          </a:stretch>
        </p:blipFill>
        <p:spPr>
          <a:xfrm>
            <a:off x="6654372" y="3921533"/>
            <a:ext cx="864678" cy="1499389"/>
          </a:xfrm>
          <a:prstGeom prst="rect">
            <a:avLst/>
          </a:prstGeom>
        </p:spPr>
      </p:pic>
      <p:grpSp>
        <p:nvGrpSpPr>
          <p:cNvPr id="6" name="Group 5"/>
          <p:cNvGrpSpPr/>
          <p:nvPr/>
        </p:nvGrpSpPr>
        <p:grpSpPr>
          <a:xfrm>
            <a:off x="6087222" y="1988567"/>
            <a:ext cx="1782717" cy="1932966"/>
            <a:chOff x="6087222" y="1988567"/>
            <a:chExt cx="1782717" cy="1932966"/>
          </a:xfrm>
        </p:grpSpPr>
        <p:sp>
          <p:nvSpPr>
            <p:cNvPr id="4" name="10-Point Star 3"/>
            <p:cNvSpPr/>
            <p:nvPr/>
          </p:nvSpPr>
          <p:spPr>
            <a:xfrm>
              <a:off x="6087222" y="2139078"/>
              <a:ext cx="1782717" cy="1782455"/>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6"/>
            <a:stretch>
              <a:fillRect/>
            </a:stretch>
          </p:blipFill>
          <p:spPr>
            <a:xfrm>
              <a:off x="6184442" y="1988567"/>
              <a:ext cx="1334608" cy="1801720"/>
            </a:xfrm>
            <a:prstGeom prst="rect">
              <a:avLst/>
            </a:prstGeom>
          </p:spPr>
        </p:pic>
      </p:grpSp>
      <p:sp>
        <p:nvSpPr>
          <p:cNvPr id="5" name="TextBox 4"/>
          <p:cNvSpPr txBox="1"/>
          <p:nvPr/>
        </p:nvSpPr>
        <p:spPr>
          <a:xfrm>
            <a:off x="4975117" y="528211"/>
            <a:ext cx="3730272" cy="2677656"/>
          </a:xfrm>
          <a:prstGeom prst="rect">
            <a:avLst/>
          </a:prstGeom>
          <a:noFill/>
        </p:spPr>
        <p:txBody>
          <a:bodyPr wrap="square" rtlCol="0">
            <a:spAutoFit/>
          </a:bodyPr>
          <a:lstStyle/>
          <a:p>
            <a:r>
              <a:rPr lang="en-US" sz="2400" dirty="0" smtClean="0">
                <a:solidFill>
                  <a:srgbClr val="C52AA2"/>
                </a:solidFill>
                <a:latin typeface="Calibri"/>
                <a:cs typeface="Calibri"/>
              </a:rPr>
              <a:t>              is </a:t>
            </a:r>
            <a:r>
              <a:rPr lang="en-US" sz="2400" dirty="0">
                <a:solidFill>
                  <a:srgbClr val="C52AA2"/>
                </a:solidFill>
                <a:latin typeface="Calibri"/>
                <a:cs typeface="Calibri"/>
              </a:rPr>
              <a:t>crafty and intelligent, and independently so! He doesn’t rely on his parents OR…</a:t>
            </a:r>
          </a:p>
          <a:p>
            <a:endParaRPr lang="en-US" sz="2400" dirty="0">
              <a:solidFill>
                <a:srgbClr val="C52AA2"/>
              </a:solidFill>
              <a:latin typeface="Calibri"/>
              <a:cs typeface="Calibri"/>
            </a:endParaRPr>
          </a:p>
          <a:p>
            <a:endParaRPr lang="en-US" sz="2400" dirty="0">
              <a:latin typeface="Calibri"/>
              <a:cs typeface="Calibri"/>
            </a:endParaRPr>
          </a:p>
        </p:txBody>
      </p:sp>
      <p:pic>
        <p:nvPicPr>
          <p:cNvPr id="12" name="Picture 11"/>
          <p:cNvPicPr>
            <a:picLocks noChangeAspect="1"/>
          </p:cNvPicPr>
          <p:nvPr/>
        </p:nvPicPr>
        <p:blipFill>
          <a:blip r:embed="rId7"/>
          <a:stretch>
            <a:fillRect/>
          </a:stretch>
        </p:blipFill>
        <p:spPr>
          <a:xfrm>
            <a:off x="5137418" y="220845"/>
            <a:ext cx="786967" cy="760290"/>
          </a:xfrm>
          <a:prstGeom prst="rect">
            <a:avLst/>
          </a:prstGeom>
        </p:spPr>
      </p:pic>
    </p:spTree>
    <p:extLst>
      <p:ext uri="{BB962C8B-B14F-4D97-AF65-F5344CB8AC3E}">
        <p14:creationId xmlns:p14="http://schemas.microsoft.com/office/powerpoint/2010/main" val="2986268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3FCFF"/>
        </a:solidFill>
        <a:effectLst/>
      </p:bgPr>
    </p:bg>
    <p:spTree>
      <p:nvGrpSpPr>
        <p:cNvPr id="1" name=""/>
        <p:cNvGrpSpPr/>
        <p:nvPr/>
      </p:nvGrpSpPr>
      <p:grpSpPr>
        <a:xfrm>
          <a:off x="0" y="0"/>
          <a:ext cx="0" cy="0"/>
          <a:chOff x="0" y="0"/>
          <a:chExt cx="0" cy="0"/>
        </a:xfrm>
      </p:grpSpPr>
      <p:grpSp>
        <p:nvGrpSpPr>
          <p:cNvPr id="2" name="Group 1"/>
          <p:cNvGrpSpPr/>
          <p:nvPr/>
        </p:nvGrpSpPr>
        <p:grpSpPr>
          <a:xfrm>
            <a:off x="480063" y="1289846"/>
            <a:ext cx="7890816" cy="3165638"/>
            <a:chOff x="290938" y="-103592"/>
            <a:chExt cx="7890816" cy="3165638"/>
          </a:xfrm>
        </p:grpSpPr>
        <p:sp>
          <p:nvSpPr>
            <p:cNvPr id="4" name="TextBox 3"/>
            <p:cNvSpPr txBox="1"/>
            <p:nvPr/>
          </p:nvSpPr>
          <p:spPr>
            <a:xfrm>
              <a:off x="2019888" y="1492153"/>
              <a:ext cx="5199620" cy="769441"/>
            </a:xfrm>
            <a:prstGeom prst="rect">
              <a:avLst/>
            </a:prstGeom>
            <a:noFill/>
          </p:spPr>
          <p:txBody>
            <a:bodyPr wrap="square" rtlCol="0">
              <a:spAutoFit/>
            </a:bodyPr>
            <a:lstStyle/>
            <a:p>
              <a:r>
                <a:rPr lang="en-US" sz="4400" dirty="0" smtClean="0">
                  <a:solidFill>
                    <a:srgbClr val="C52AA2"/>
                  </a:solidFill>
                </a:rPr>
                <a:t>WOMEN = PHYSICAL</a:t>
              </a:r>
              <a:endParaRPr lang="en-US" sz="4400" dirty="0">
                <a:solidFill>
                  <a:srgbClr val="C52AA2"/>
                </a:solidFill>
              </a:endParaRPr>
            </a:p>
          </p:txBody>
        </p:sp>
        <p:pic>
          <p:nvPicPr>
            <p:cNvPr id="5" name="Picture 4"/>
            <p:cNvPicPr>
              <a:picLocks noChangeAspect="1"/>
            </p:cNvPicPr>
            <p:nvPr/>
          </p:nvPicPr>
          <p:blipFill>
            <a:blip r:embed="rId3"/>
            <a:stretch>
              <a:fillRect/>
            </a:stretch>
          </p:blipFill>
          <p:spPr>
            <a:xfrm>
              <a:off x="6257262" y="1461142"/>
              <a:ext cx="1924492" cy="1600904"/>
            </a:xfrm>
            <a:prstGeom prst="rect">
              <a:avLst/>
            </a:prstGeom>
          </p:spPr>
        </p:pic>
        <p:pic>
          <p:nvPicPr>
            <p:cNvPr id="6" name="Picture 5"/>
            <p:cNvPicPr>
              <a:picLocks noChangeAspect="1"/>
            </p:cNvPicPr>
            <p:nvPr/>
          </p:nvPicPr>
          <p:blipFill>
            <a:blip r:embed="rId4"/>
            <a:stretch>
              <a:fillRect/>
            </a:stretch>
          </p:blipFill>
          <p:spPr>
            <a:xfrm>
              <a:off x="3189352" y="-103592"/>
              <a:ext cx="1853037" cy="1853037"/>
            </a:xfrm>
            <a:prstGeom prst="rect">
              <a:avLst/>
            </a:prstGeom>
          </p:spPr>
        </p:pic>
        <p:pic>
          <p:nvPicPr>
            <p:cNvPr id="10" name="Picture 9"/>
            <p:cNvPicPr>
              <a:picLocks noChangeAspect="1"/>
            </p:cNvPicPr>
            <p:nvPr/>
          </p:nvPicPr>
          <p:blipFill>
            <a:blip r:embed="rId5"/>
            <a:stretch>
              <a:fillRect/>
            </a:stretch>
          </p:blipFill>
          <p:spPr>
            <a:xfrm>
              <a:off x="290938" y="505820"/>
              <a:ext cx="1960930" cy="2487250"/>
            </a:xfrm>
            <a:prstGeom prst="rect">
              <a:avLst/>
            </a:prstGeom>
          </p:spPr>
        </p:pic>
      </p:grpSp>
      <p:grpSp>
        <p:nvGrpSpPr>
          <p:cNvPr id="12" name="Group 11"/>
          <p:cNvGrpSpPr/>
          <p:nvPr/>
        </p:nvGrpSpPr>
        <p:grpSpPr>
          <a:xfrm>
            <a:off x="182667" y="2271273"/>
            <a:ext cx="8188212" cy="1743220"/>
            <a:chOff x="182667" y="2298430"/>
            <a:chExt cx="8188212" cy="1743220"/>
          </a:xfrm>
        </p:grpSpPr>
        <p:grpSp>
          <p:nvGrpSpPr>
            <p:cNvPr id="3" name="Group 2"/>
            <p:cNvGrpSpPr/>
            <p:nvPr/>
          </p:nvGrpSpPr>
          <p:grpSpPr>
            <a:xfrm>
              <a:off x="182667" y="2765060"/>
              <a:ext cx="8188212" cy="1276590"/>
              <a:chOff x="290938" y="4042520"/>
              <a:chExt cx="8188212" cy="1276590"/>
            </a:xfrm>
          </p:grpSpPr>
          <p:sp>
            <p:nvSpPr>
              <p:cNvPr id="7" name="TextBox 6"/>
              <p:cNvSpPr txBox="1"/>
              <p:nvPr/>
            </p:nvSpPr>
            <p:spPr>
              <a:xfrm>
                <a:off x="1494041" y="4549669"/>
                <a:ext cx="6218947" cy="769441"/>
              </a:xfrm>
              <a:prstGeom prst="rect">
                <a:avLst/>
              </a:prstGeom>
              <a:noFill/>
            </p:spPr>
            <p:txBody>
              <a:bodyPr wrap="square" rtlCol="0">
                <a:spAutoFit/>
              </a:bodyPr>
              <a:lstStyle/>
              <a:p>
                <a:r>
                  <a:rPr lang="en-US" sz="4400" dirty="0" smtClean="0">
                    <a:solidFill>
                      <a:srgbClr val="C52AA2"/>
                    </a:solidFill>
                  </a:rPr>
                  <a:t>MEN = PSYCHOLOGICAL</a:t>
                </a:r>
                <a:endParaRPr lang="en-US" sz="4400" dirty="0">
                  <a:solidFill>
                    <a:srgbClr val="C52AA2"/>
                  </a:solidFill>
                </a:endParaRPr>
              </a:p>
            </p:txBody>
          </p:sp>
          <p:pic>
            <p:nvPicPr>
              <p:cNvPr id="8" name="Picture 7" descr="AA02625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0938" y="4277006"/>
                <a:ext cx="1203103" cy="757814"/>
              </a:xfrm>
              <a:prstGeom prst="rect">
                <a:avLst/>
              </a:prstGeom>
            </p:spPr>
          </p:pic>
          <p:pic>
            <p:nvPicPr>
              <p:cNvPr id="9" name="Picture 8"/>
              <p:cNvPicPr>
                <a:picLocks noChangeAspect="1"/>
              </p:cNvPicPr>
              <p:nvPr/>
            </p:nvPicPr>
            <p:blipFill>
              <a:blip r:embed="rId7"/>
              <a:stretch>
                <a:fillRect/>
              </a:stretch>
            </p:blipFill>
            <p:spPr>
              <a:xfrm rot="1710673">
                <a:off x="6823655" y="4042520"/>
                <a:ext cx="1655495" cy="1014296"/>
              </a:xfrm>
              <a:prstGeom prst="rect">
                <a:avLst/>
              </a:prstGeom>
            </p:spPr>
          </p:pic>
        </p:grpSp>
        <p:pic>
          <p:nvPicPr>
            <p:cNvPr id="11" name="Picture 10"/>
            <p:cNvPicPr>
              <a:picLocks noChangeAspect="1"/>
            </p:cNvPicPr>
            <p:nvPr/>
          </p:nvPicPr>
          <p:blipFill>
            <a:blip r:embed="rId8"/>
            <a:stretch>
              <a:fillRect/>
            </a:stretch>
          </p:blipFill>
          <p:spPr>
            <a:xfrm>
              <a:off x="3592820" y="2298430"/>
              <a:ext cx="1772157" cy="1174321"/>
            </a:xfrm>
            <a:prstGeom prst="rect">
              <a:avLst/>
            </a:prstGeom>
          </p:spPr>
        </p:pic>
      </p:grpSp>
    </p:spTree>
    <p:extLst>
      <p:ext uri="{BB962C8B-B14F-4D97-AF65-F5344CB8AC3E}">
        <p14:creationId xmlns:p14="http://schemas.microsoft.com/office/powerpoint/2010/main" val="15712473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03544E-6 -1.16123E-6 L -1.03544E-6 -0.20032 " pathEditMode="relative" ptsTypes="AA">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2.27936E-6 -9.66227E-6 L 0.00191 0.19014 " pathEditMode="relative" ptsTypes="AA">
                                      <p:cBhvr>
                                        <p:cTn id="14" dur="2000" fill="hold"/>
                                        <p:tgtEl>
                                          <p:spTgt spid="1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3FCFF"/>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706230" y="877675"/>
            <a:ext cx="4208568" cy="4392215"/>
          </a:xfrm>
          <a:prstGeom prst="rect">
            <a:avLst/>
          </a:prstGeom>
        </p:spPr>
      </p:pic>
      <p:pic>
        <p:nvPicPr>
          <p:cNvPr id="2" name="Picture 1"/>
          <p:cNvPicPr>
            <a:picLocks noChangeAspect="1"/>
          </p:cNvPicPr>
          <p:nvPr/>
        </p:nvPicPr>
        <p:blipFill>
          <a:blip r:embed="rId4"/>
          <a:stretch>
            <a:fillRect/>
          </a:stretch>
        </p:blipFill>
        <p:spPr>
          <a:xfrm rot="20164111">
            <a:off x="686003" y="853523"/>
            <a:ext cx="3327400" cy="3479800"/>
          </a:xfrm>
          <a:prstGeom prst="rect">
            <a:avLst/>
          </a:prstGeom>
        </p:spPr>
      </p:pic>
    </p:spTree>
    <p:extLst>
      <p:ext uri="{BB962C8B-B14F-4D97-AF65-F5344CB8AC3E}">
        <p14:creationId xmlns:p14="http://schemas.microsoft.com/office/powerpoint/2010/main" val="40126696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3FCFF"/>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77720" y="381000"/>
            <a:ext cx="4572356" cy="3429267"/>
          </a:xfrm>
          <a:prstGeom prst="rect">
            <a:avLst/>
          </a:prstGeom>
        </p:spPr>
      </p:pic>
      <p:pic>
        <p:nvPicPr>
          <p:cNvPr id="5" name="Picture 4"/>
          <p:cNvPicPr>
            <a:picLocks noChangeAspect="1"/>
          </p:cNvPicPr>
          <p:nvPr/>
        </p:nvPicPr>
        <p:blipFill>
          <a:blip r:embed="rId4"/>
          <a:stretch>
            <a:fillRect/>
          </a:stretch>
        </p:blipFill>
        <p:spPr>
          <a:xfrm>
            <a:off x="6057244" y="2329060"/>
            <a:ext cx="2406883" cy="4043217"/>
          </a:xfrm>
          <a:prstGeom prst="rect">
            <a:avLst/>
          </a:prstGeom>
        </p:spPr>
      </p:pic>
      <p:pic>
        <p:nvPicPr>
          <p:cNvPr id="2" name="Picture 1"/>
          <p:cNvPicPr>
            <a:picLocks noChangeAspect="1"/>
          </p:cNvPicPr>
          <p:nvPr/>
        </p:nvPicPr>
        <p:blipFill>
          <a:blip r:embed="rId5"/>
          <a:stretch>
            <a:fillRect/>
          </a:stretch>
        </p:blipFill>
        <p:spPr>
          <a:xfrm>
            <a:off x="2658585" y="2784321"/>
            <a:ext cx="3656442" cy="2695454"/>
          </a:xfrm>
          <a:prstGeom prst="rect">
            <a:avLst/>
          </a:prstGeom>
        </p:spPr>
      </p:pic>
    </p:spTree>
    <p:extLst>
      <p:ext uri="{BB962C8B-B14F-4D97-AF65-F5344CB8AC3E}">
        <p14:creationId xmlns:p14="http://schemas.microsoft.com/office/powerpoint/2010/main" val="38416123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35" presetClass="exit" presetSubtype="0" fill="hold" nodeType="clickEffect">
                                  <p:stCondLst>
                                    <p:cond delay="0"/>
                                  </p:stCondLst>
                                  <p:childTnLst>
                                    <p:animEffect transition="out" filter="fade">
                                      <p:cBhvr>
                                        <p:cTn id="20" dur="2000"/>
                                        <p:tgtEl>
                                          <p:spTgt spid="2"/>
                                        </p:tgtEl>
                                      </p:cBhvr>
                                    </p:animEffect>
                                    <p:anim calcmode="lin" valueType="num">
                                      <p:cBhvr>
                                        <p:cTn id="21" dur="2000"/>
                                        <p:tgtEl>
                                          <p:spTgt spid="2"/>
                                        </p:tgtEl>
                                        <p:attrNameLst>
                                          <p:attrName>style.rotation</p:attrName>
                                        </p:attrNameLst>
                                      </p:cBhvr>
                                      <p:tavLst>
                                        <p:tav tm="0">
                                          <p:val>
                                            <p:fltVal val="0"/>
                                          </p:val>
                                        </p:tav>
                                        <p:tav tm="100000">
                                          <p:val>
                                            <p:fltVal val="720"/>
                                          </p:val>
                                        </p:tav>
                                      </p:tavLst>
                                    </p:anim>
                                    <p:anim calcmode="lin" valueType="num">
                                      <p:cBhvr>
                                        <p:cTn id="22" dur="2000"/>
                                        <p:tgtEl>
                                          <p:spTgt spid="2"/>
                                        </p:tgtEl>
                                        <p:attrNameLst>
                                          <p:attrName>ppt_h</p:attrName>
                                        </p:attrNameLst>
                                      </p:cBhvr>
                                      <p:tavLst>
                                        <p:tav tm="0">
                                          <p:val>
                                            <p:strVal val="ppt_h"/>
                                          </p:val>
                                        </p:tav>
                                        <p:tav tm="100000">
                                          <p:val>
                                            <p:fltVal val="0"/>
                                          </p:val>
                                        </p:tav>
                                      </p:tavLst>
                                    </p:anim>
                                    <p:anim calcmode="lin" valueType="num">
                                      <p:cBhvr>
                                        <p:cTn id="23" dur="2000"/>
                                        <p:tgtEl>
                                          <p:spTgt spid="2"/>
                                        </p:tgtEl>
                                        <p:attrNameLst>
                                          <p:attrName>ppt_w</p:attrName>
                                        </p:attrNameLst>
                                      </p:cBhvr>
                                      <p:tavLst>
                                        <p:tav tm="0">
                                          <p:val>
                                            <p:strVal val="ppt_w"/>
                                          </p:val>
                                        </p:tav>
                                        <p:tav tm="100000">
                                          <p:val>
                                            <p:fltVal val="0"/>
                                          </p:val>
                                        </p:tav>
                                      </p:tavLst>
                                    </p:anim>
                                    <p:set>
                                      <p:cBhvr>
                                        <p:cTn id="24"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3FCFF"/>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rot="716617">
            <a:off x="5841353" y="1465914"/>
            <a:ext cx="3022600" cy="3022600"/>
          </a:xfrm>
          <a:prstGeom prst="rect">
            <a:avLst/>
          </a:prstGeom>
        </p:spPr>
      </p:pic>
      <p:pic>
        <p:nvPicPr>
          <p:cNvPr id="11" name="Picture 10"/>
          <p:cNvPicPr>
            <a:picLocks noChangeAspect="1"/>
          </p:cNvPicPr>
          <p:nvPr/>
        </p:nvPicPr>
        <p:blipFill>
          <a:blip r:embed="rId3"/>
          <a:stretch>
            <a:fillRect/>
          </a:stretch>
        </p:blipFill>
        <p:spPr>
          <a:xfrm rot="20731815">
            <a:off x="364047" y="1204215"/>
            <a:ext cx="2788029" cy="3267852"/>
          </a:xfrm>
          <a:prstGeom prst="rect">
            <a:avLst/>
          </a:prstGeom>
        </p:spPr>
      </p:pic>
      <p:sp>
        <p:nvSpPr>
          <p:cNvPr id="7" name="TextBox 6"/>
          <p:cNvSpPr txBox="1"/>
          <p:nvPr/>
        </p:nvSpPr>
        <p:spPr>
          <a:xfrm>
            <a:off x="538731" y="33136"/>
            <a:ext cx="8369574" cy="830997"/>
          </a:xfrm>
          <a:prstGeom prst="rect">
            <a:avLst/>
          </a:prstGeom>
          <a:noFill/>
        </p:spPr>
        <p:txBody>
          <a:bodyPr wrap="square" rtlCol="0">
            <a:spAutoFit/>
          </a:bodyPr>
          <a:lstStyle/>
          <a:p>
            <a:pPr algn="ctr"/>
            <a:r>
              <a:rPr lang="en-US" sz="4800" b="1" dirty="0" smtClean="0">
                <a:solidFill>
                  <a:srgbClr val="C52AA2"/>
                </a:solidFill>
              </a:rPr>
              <a:t>Thank you and good luck!</a:t>
            </a:r>
            <a:endParaRPr lang="en-US" sz="4800" b="1" dirty="0">
              <a:solidFill>
                <a:srgbClr val="C52AA2"/>
              </a:solidFill>
            </a:endParaRPr>
          </a:p>
        </p:txBody>
      </p:sp>
      <p:pic>
        <p:nvPicPr>
          <p:cNvPr id="12" name="Picture 11"/>
          <p:cNvPicPr>
            <a:picLocks noChangeAspect="1"/>
          </p:cNvPicPr>
          <p:nvPr/>
        </p:nvPicPr>
        <p:blipFill>
          <a:blip r:embed="rId4"/>
          <a:stretch>
            <a:fillRect/>
          </a:stretch>
        </p:blipFill>
        <p:spPr>
          <a:xfrm>
            <a:off x="3064933" y="1389065"/>
            <a:ext cx="3345165" cy="2260600"/>
          </a:xfrm>
          <a:prstGeom prst="rect">
            <a:avLst/>
          </a:prstGeom>
        </p:spPr>
      </p:pic>
      <p:pic>
        <p:nvPicPr>
          <p:cNvPr id="13" name="Picture 12"/>
          <p:cNvPicPr>
            <a:picLocks noChangeAspect="1"/>
          </p:cNvPicPr>
          <p:nvPr/>
        </p:nvPicPr>
        <p:blipFill>
          <a:blip r:embed="rId5"/>
          <a:stretch>
            <a:fillRect/>
          </a:stretch>
        </p:blipFill>
        <p:spPr>
          <a:xfrm>
            <a:off x="3516125" y="3649665"/>
            <a:ext cx="2254235" cy="3033298"/>
          </a:xfrm>
          <a:prstGeom prst="rect">
            <a:avLst/>
          </a:prstGeom>
        </p:spPr>
      </p:pic>
      <p:pic>
        <p:nvPicPr>
          <p:cNvPr id="14" name="Picture 13"/>
          <p:cNvPicPr>
            <a:picLocks noChangeAspect="1"/>
          </p:cNvPicPr>
          <p:nvPr/>
        </p:nvPicPr>
        <p:blipFill>
          <a:blip r:embed="rId6"/>
          <a:stretch>
            <a:fillRect/>
          </a:stretch>
        </p:blipFill>
        <p:spPr>
          <a:xfrm rot="381880" flipH="1">
            <a:off x="620862" y="4650026"/>
            <a:ext cx="2663126" cy="1629833"/>
          </a:xfrm>
          <a:prstGeom prst="rect">
            <a:avLst/>
          </a:prstGeom>
        </p:spPr>
      </p:pic>
      <p:pic>
        <p:nvPicPr>
          <p:cNvPr id="16" name="Picture 15"/>
          <p:cNvPicPr>
            <a:picLocks noChangeAspect="1"/>
          </p:cNvPicPr>
          <p:nvPr/>
        </p:nvPicPr>
        <p:blipFill>
          <a:blip r:embed="rId6"/>
          <a:stretch>
            <a:fillRect/>
          </a:stretch>
        </p:blipFill>
        <p:spPr>
          <a:xfrm rot="21218120">
            <a:off x="5852491" y="4650025"/>
            <a:ext cx="2663126" cy="1629833"/>
          </a:xfrm>
          <a:prstGeom prst="rect">
            <a:avLst/>
          </a:prstGeom>
        </p:spPr>
      </p:pic>
    </p:spTree>
    <p:extLst>
      <p:ext uri="{BB962C8B-B14F-4D97-AF65-F5344CB8AC3E}">
        <p14:creationId xmlns:p14="http://schemas.microsoft.com/office/powerpoint/2010/main" val="11599611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624</TotalTime>
  <Words>635</Words>
  <Application>Microsoft Macintosh PowerPoint</Application>
  <PresentationFormat>On-screen Show (4:3)</PresentationFormat>
  <Paragraphs>25</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Gaffney</dc:creator>
  <cp:lastModifiedBy>Julia Gaffney</cp:lastModifiedBy>
  <cp:revision>28</cp:revision>
  <dcterms:created xsi:type="dcterms:W3CDTF">2014-05-07T09:44:13Z</dcterms:created>
  <dcterms:modified xsi:type="dcterms:W3CDTF">2014-05-14T18:22:38Z</dcterms:modified>
</cp:coreProperties>
</file>