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11/22/2016</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11/22/2016</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www.nytimes.com/2015/04/05/magazine/stranger-still.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FR248 Colonial Memory</a:t>
            </a:r>
            <a:endParaRPr lang="en-GB" dirty="0"/>
          </a:p>
        </p:txBody>
      </p:sp>
      <p:sp>
        <p:nvSpPr>
          <p:cNvPr id="3" name="Subtitle 2"/>
          <p:cNvSpPr>
            <a:spLocks noGrp="1"/>
          </p:cNvSpPr>
          <p:nvPr>
            <p:ph type="subTitle" idx="1"/>
          </p:nvPr>
        </p:nvSpPr>
        <p:spPr/>
        <p:txBody>
          <a:bodyPr/>
          <a:lstStyle/>
          <a:p>
            <a:r>
              <a:rPr lang="en-GB" dirty="0" smtClean="0"/>
              <a:t>Lecture week 8</a:t>
            </a:r>
            <a:endParaRPr lang="en-GB" dirty="0"/>
          </a:p>
        </p:txBody>
      </p:sp>
    </p:spTree>
    <p:extLst>
      <p:ext uri="{BB962C8B-B14F-4D97-AF65-F5344CB8AC3E}">
        <p14:creationId xmlns:p14="http://schemas.microsoft.com/office/powerpoint/2010/main" val="3596871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err="1"/>
              <a:t>L’Étranger</a:t>
            </a:r>
            <a:r>
              <a:rPr lang="en-GB" i="1" dirty="0"/>
              <a:t> </a:t>
            </a:r>
            <a:r>
              <a:rPr lang="en-GB" dirty="0"/>
              <a:t>(1942) by Albert Camus (1913-1960) </a:t>
            </a:r>
            <a:endParaRPr lang="en-GB" i="1"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685256" y="2743994"/>
            <a:ext cx="1790700" cy="255270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401939" y="2249488"/>
            <a:ext cx="2415734" cy="3541712"/>
          </a:xfrm>
        </p:spPr>
      </p:pic>
    </p:spTree>
    <p:extLst>
      <p:ext uri="{BB962C8B-B14F-4D97-AF65-F5344CB8AC3E}">
        <p14:creationId xmlns:p14="http://schemas.microsoft.com/office/powerpoint/2010/main" val="2528844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smtClean="0"/>
              <a:t>Kamel</a:t>
            </a:r>
            <a:r>
              <a:rPr lang="en-GB" dirty="0" smtClean="0"/>
              <a:t> </a:t>
            </a:r>
            <a:r>
              <a:rPr lang="en-GB" dirty="0" err="1" smtClean="0"/>
              <a:t>Daoud’s</a:t>
            </a:r>
            <a:r>
              <a:rPr lang="en-GB" dirty="0" smtClean="0"/>
              <a:t> ‘take’ on </a:t>
            </a:r>
            <a:r>
              <a:rPr lang="en-GB" i="1" dirty="0" err="1"/>
              <a:t>L’Étranger</a:t>
            </a:r>
            <a:r>
              <a:rPr lang="en-GB" dirty="0" smtClean="0"/>
              <a:t> </a:t>
            </a:r>
            <a:endParaRPr lang="en-GB" dirty="0"/>
          </a:p>
        </p:txBody>
      </p:sp>
      <p:sp>
        <p:nvSpPr>
          <p:cNvPr id="6" name="Content Placeholder 5"/>
          <p:cNvSpPr>
            <a:spLocks noGrp="1"/>
          </p:cNvSpPr>
          <p:nvPr>
            <p:ph idx="1"/>
          </p:nvPr>
        </p:nvSpPr>
        <p:spPr/>
        <p:txBody>
          <a:bodyPr>
            <a:normAutofit fontScale="70000" lnSpcReduction="20000"/>
          </a:bodyPr>
          <a:lstStyle/>
          <a:p>
            <a:r>
              <a:rPr lang="en-GB" dirty="0" smtClean="0"/>
              <a:t>Homage </a:t>
            </a:r>
            <a:r>
              <a:rPr lang="en-GB" b="1" i="1" dirty="0" smtClean="0"/>
              <a:t>and</a:t>
            </a:r>
            <a:r>
              <a:rPr lang="en-GB" i="1" dirty="0" smtClean="0"/>
              <a:t> </a:t>
            </a:r>
            <a:r>
              <a:rPr lang="en-GB" dirty="0" smtClean="0"/>
              <a:t>critique</a:t>
            </a:r>
          </a:p>
          <a:p>
            <a:r>
              <a:rPr lang="en-GB" dirty="0"/>
              <a:t>“He [</a:t>
            </a:r>
            <a:r>
              <a:rPr lang="en-GB" dirty="0" err="1"/>
              <a:t>Daoud</a:t>
            </a:r>
            <a:r>
              <a:rPr lang="en-GB" dirty="0"/>
              <a:t>] might have been describing the Islam that he knew as a child in </a:t>
            </a:r>
            <a:r>
              <a:rPr lang="en-GB" dirty="0" err="1"/>
              <a:t>Mesra</a:t>
            </a:r>
            <a:r>
              <a:rPr lang="en-GB" dirty="0"/>
              <a:t>, a village in </a:t>
            </a:r>
            <a:r>
              <a:rPr lang="en-GB" dirty="0" err="1"/>
              <a:t>northwestern</a:t>
            </a:r>
            <a:r>
              <a:rPr lang="en-GB" dirty="0"/>
              <a:t> Algeria. The </a:t>
            </a:r>
            <a:r>
              <a:rPr lang="en-GB" dirty="0" err="1"/>
              <a:t>Daouds</a:t>
            </a:r>
            <a:r>
              <a:rPr lang="en-GB" dirty="0"/>
              <a:t>, he said, “were sure of their faith, so they didn’t feel they had to defend it, unlike the Islamists today, who are incredibly fragile.” The same was true of his family’s attachment to the land: They were patriots who lived through the War of Independence but felt no need to deny “the complexities of life under colonialism.” In school, he learned “a single story,” a black-and-white tale of infallible mujahedeen battling evil French settlers. At home, though, his grandparents told him about the impoverished French they knew in </a:t>
            </a:r>
            <a:r>
              <a:rPr lang="en-GB" dirty="0" err="1"/>
              <a:t>Mesra</a:t>
            </a:r>
            <a:r>
              <a:rPr lang="en-GB" dirty="0"/>
              <a:t>; about the Catholic priest who fed the family in times of shortage; about French soldiers who deserted their posts, rather than torture and kill. Later he would learn that his father’s first great love was not his mother but a Frenchwoman with whom he was involved during the war</a:t>
            </a:r>
            <a:r>
              <a:rPr lang="en-GB" dirty="0" smtClean="0"/>
              <a:t>”. See Adam Schatz, </a:t>
            </a:r>
            <a:r>
              <a:rPr lang="en-GB" u="sng" dirty="0">
                <a:hlinkClick r:id="rId2"/>
              </a:rPr>
              <a:t>http://www.nytimes.com/2015/04/05/magazine/stranger-still.html</a:t>
            </a:r>
            <a:endParaRPr lang="en-GB" dirty="0"/>
          </a:p>
        </p:txBody>
      </p:sp>
    </p:spTree>
    <p:extLst>
      <p:ext uri="{BB962C8B-B14F-4D97-AF65-F5344CB8AC3E}">
        <p14:creationId xmlns:p14="http://schemas.microsoft.com/office/powerpoint/2010/main" val="2611489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novel: a western genre…</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sz="2900" dirty="0" smtClean="0"/>
              <a:t>Rise of the West: conquest and invention of the world</a:t>
            </a:r>
          </a:p>
          <a:p>
            <a:pPr marL="0" indent="0">
              <a:buNone/>
            </a:pPr>
            <a:r>
              <a:rPr lang="en-GB" sz="2900" dirty="0" smtClean="0"/>
              <a:t>The Arab novel:</a:t>
            </a:r>
            <a:r>
              <a:rPr lang="fr-FR" sz="2900" dirty="0"/>
              <a:t> </a:t>
            </a:r>
            <a:endParaRPr lang="fr-FR" sz="2900" dirty="0" smtClean="0"/>
          </a:p>
          <a:p>
            <a:pPr marL="0" indent="0">
              <a:buNone/>
            </a:pPr>
            <a:r>
              <a:rPr lang="fr-FR" sz="2900" dirty="0" smtClean="0"/>
              <a:t>Le </a:t>
            </a:r>
            <a:r>
              <a:rPr lang="fr-FR" sz="2900" dirty="0"/>
              <a:t>premier roman arabe s’intitule </a:t>
            </a:r>
            <a:r>
              <a:rPr lang="fr-FR" sz="2900" i="1" dirty="0" err="1"/>
              <a:t>Zaïnab</a:t>
            </a:r>
            <a:r>
              <a:rPr lang="fr-FR" sz="2900" i="1" dirty="0"/>
              <a:t> </a:t>
            </a:r>
            <a:r>
              <a:rPr lang="fr-FR" sz="2900" dirty="0"/>
              <a:t>et est paru en feuilleton dans un journal égyptien en 1914. L’auteur, Mohamed Haykal, influencé par Gustave Flaubert l’a sous-titré </a:t>
            </a:r>
            <a:r>
              <a:rPr lang="fr-FR" sz="2900" i="1" dirty="0"/>
              <a:t>Chronique d’une femme de la campagne</a:t>
            </a:r>
            <a:r>
              <a:rPr lang="fr-FR" sz="2900" dirty="0"/>
              <a:t>. Sachant qu’à l’époque le roman était perçu comme un genre immoral, l’auteur a été accusé d’hérésie et de trahison. Cette apparition tardive du roman a deux causes : l’individu n’était pas reconnu dans la société arabe ou l’on privilégie le clan et la famille ; et il n’était pas réaliste et plausible de faire dialoguer deux personnages du peuple en arable classique (Tahar Ben Jelloun, ‘Orient-Occident’, le choc des ignorances, </a:t>
            </a:r>
            <a:r>
              <a:rPr lang="fr-FR" sz="2900" dirty="0" err="1"/>
              <a:t>paper</a:t>
            </a:r>
            <a:r>
              <a:rPr lang="fr-FR" sz="2900" dirty="0"/>
              <a:t> </a:t>
            </a:r>
            <a:r>
              <a:rPr lang="fr-FR" sz="2900" dirty="0" err="1"/>
              <a:t>delivered</a:t>
            </a:r>
            <a:r>
              <a:rPr lang="fr-FR" sz="2900" dirty="0"/>
              <a:t> in New York on </a:t>
            </a:r>
            <a:r>
              <a:rPr lang="fr-FR" sz="2900" dirty="0" err="1"/>
              <a:t>June</a:t>
            </a:r>
            <a:r>
              <a:rPr lang="fr-FR" sz="2900" dirty="0"/>
              <a:t> 10 2009 ; </a:t>
            </a:r>
            <a:r>
              <a:rPr lang="fr-FR" sz="2900" dirty="0" err="1"/>
              <a:t>republished</a:t>
            </a:r>
            <a:r>
              <a:rPr lang="fr-FR" sz="2900" dirty="0"/>
              <a:t> in </a:t>
            </a:r>
            <a:r>
              <a:rPr lang="fr-FR" sz="2900" i="1" dirty="0"/>
              <a:t>L’Islam expliqué aux enfants</a:t>
            </a:r>
            <a:r>
              <a:rPr lang="fr-FR" sz="2900" dirty="0"/>
              <a:t> </a:t>
            </a:r>
            <a:r>
              <a:rPr lang="fr-FR" sz="2900" i="1" dirty="0"/>
              <a:t>(et à leurs parents)</a:t>
            </a:r>
            <a:r>
              <a:rPr lang="fr-FR" sz="2900" dirty="0"/>
              <a:t>, Paris : Seuil, 2012, pp. 139-150 (142</a:t>
            </a:r>
            <a:r>
              <a:rPr lang="fr-FR" sz="2900" dirty="0" smtClean="0"/>
              <a:t>)).</a:t>
            </a:r>
          </a:p>
          <a:p>
            <a:pPr marL="0" indent="0">
              <a:buNone/>
            </a:pPr>
            <a:r>
              <a:rPr lang="fr-FR" sz="2900" dirty="0" err="1" smtClean="0"/>
              <a:t>Until</a:t>
            </a:r>
            <a:r>
              <a:rPr lang="fr-FR" sz="2900" dirty="0" smtClean="0"/>
              <a:t> WW2: </a:t>
            </a:r>
            <a:r>
              <a:rPr lang="fr-FR" sz="2900" dirty="0"/>
              <a:t>‘littérature mise sous tutelle’ (Alain Ricard, </a:t>
            </a:r>
            <a:r>
              <a:rPr lang="fr-FR" sz="2900" i="1" dirty="0"/>
              <a:t>Littératures d’Afrique noire, des langues aux livres</a:t>
            </a:r>
            <a:r>
              <a:rPr lang="fr-FR" sz="2900" dirty="0"/>
              <a:t>, 1995, p. 229).</a:t>
            </a:r>
            <a:endParaRPr lang="fr-FR" sz="2900"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4034399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After WW2… emergence of innovative writers</a:t>
            </a:r>
            <a:endParaRPr lang="en-GB" dirty="0"/>
          </a:p>
        </p:txBody>
      </p:sp>
      <p:sp>
        <p:nvSpPr>
          <p:cNvPr id="3" name="Content Placeholder 2"/>
          <p:cNvSpPr>
            <a:spLocks noGrp="1"/>
          </p:cNvSpPr>
          <p:nvPr>
            <p:ph idx="1"/>
          </p:nvPr>
        </p:nvSpPr>
        <p:spPr/>
        <p:txBody>
          <a:bodyPr>
            <a:normAutofit lnSpcReduction="10000"/>
          </a:bodyPr>
          <a:lstStyle/>
          <a:p>
            <a:pPr>
              <a:buFontTx/>
              <a:buChar char="-"/>
            </a:pPr>
            <a:r>
              <a:rPr lang="en-GB" dirty="0" err="1" smtClean="0"/>
              <a:t>Mouloud</a:t>
            </a:r>
            <a:r>
              <a:rPr lang="en-GB" dirty="0" smtClean="0"/>
              <a:t> </a:t>
            </a:r>
            <a:r>
              <a:rPr lang="en-GB" dirty="0" err="1" smtClean="0"/>
              <a:t>Feraoun</a:t>
            </a:r>
            <a:r>
              <a:rPr lang="en-GB" dirty="0" smtClean="0"/>
              <a:t>, </a:t>
            </a:r>
            <a:r>
              <a:rPr lang="en-GB" dirty="0" err="1" smtClean="0"/>
              <a:t>Abdelkebir</a:t>
            </a:r>
            <a:r>
              <a:rPr lang="en-GB" dirty="0" smtClean="0"/>
              <a:t> </a:t>
            </a:r>
            <a:r>
              <a:rPr lang="en-GB" dirty="0" err="1"/>
              <a:t>Khatibi</a:t>
            </a:r>
            <a:r>
              <a:rPr lang="en-GB" dirty="0"/>
              <a:t>, </a:t>
            </a:r>
            <a:r>
              <a:rPr lang="en-GB" dirty="0" err="1"/>
              <a:t>Kateb</a:t>
            </a:r>
            <a:r>
              <a:rPr lang="en-GB" dirty="0"/>
              <a:t> </a:t>
            </a:r>
            <a:r>
              <a:rPr lang="en-GB" dirty="0" err="1"/>
              <a:t>Yacine</a:t>
            </a:r>
            <a:r>
              <a:rPr lang="en-GB" dirty="0"/>
              <a:t>, </a:t>
            </a:r>
            <a:r>
              <a:rPr lang="en-GB" dirty="0" err="1" smtClean="0"/>
              <a:t>Assia</a:t>
            </a:r>
            <a:r>
              <a:rPr lang="en-GB" dirty="0" smtClean="0"/>
              <a:t> Djebar and many others</a:t>
            </a:r>
          </a:p>
          <a:p>
            <a:pPr>
              <a:buFontTx/>
              <a:buChar char="-"/>
            </a:pPr>
            <a:r>
              <a:rPr lang="en-GB" dirty="0" smtClean="0"/>
              <a:t>Writing in French?</a:t>
            </a:r>
          </a:p>
          <a:p>
            <a:pPr lvl="1">
              <a:buFontTx/>
              <a:buChar char="-"/>
            </a:pPr>
            <a:r>
              <a:rPr lang="en-GB" dirty="0" smtClean="0"/>
              <a:t>challenge </a:t>
            </a:r>
            <a:r>
              <a:rPr lang="en-GB" dirty="0"/>
              <a:t>the </a:t>
            </a:r>
            <a:r>
              <a:rPr lang="en-GB" dirty="0" smtClean="0"/>
              <a:t>regime</a:t>
            </a:r>
          </a:p>
          <a:p>
            <a:pPr lvl="1">
              <a:buFontTx/>
              <a:buChar char="-"/>
            </a:pPr>
            <a:r>
              <a:rPr lang="en-GB" dirty="0" smtClean="0"/>
              <a:t>wider readership</a:t>
            </a:r>
          </a:p>
          <a:p>
            <a:pPr lvl="1">
              <a:buFontTx/>
              <a:buChar char="-"/>
            </a:pPr>
            <a:r>
              <a:rPr lang="en-GB" dirty="0" smtClean="0"/>
              <a:t>exploration </a:t>
            </a:r>
            <a:r>
              <a:rPr lang="en-GB" dirty="0"/>
              <a:t>of taboo topics (sexuality, patriarchy, religious </a:t>
            </a:r>
            <a:r>
              <a:rPr lang="en-GB" dirty="0" smtClean="0"/>
              <a:t>heresy)</a:t>
            </a:r>
          </a:p>
          <a:p>
            <a:pPr marL="457200" lvl="1" indent="0">
              <a:buNone/>
            </a:pPr>
            <a:r>
              <a:rPr lang="en-GB" b="1" dirty="0" smtClean="0"/>
              <a:t>So </a:t>
            </a:r>
            <a:r>
              <a:rPr lang="en-GB" dirty="0" smtClean="0"/>
              <a:t>French: colonising too </a:t>
            </a:r>
            <a:r>
              <a:rPr lang="en-GB" b="1" dirty="0" smtClean="0"/>
              <a:t>but also</a:t>
            </a:r>
            <a:r>
              <a:rPr lang="en-GB" dirty="0" smtClean="0"/>
              <a:t> to combat postcolonial mono-cultural and autocratic models</a:t>
            </a:r>
          </a:p>
          <a:p>
            <a:pPr marL="0" lvl="0" indent="0">
              <a:buNone/>
            </a:pPr>
            <a:endParaRPr lang="en-GB" dirty="0"/>
          </a:p>
        </p:txBody>
      </p:sp>
    </p:spTree>
    <p:extLst>
      <p:ext uri="{BB962C8B-B14F-4D97-AF65-F5344CB8AC3E}">
        <p14:creationId xmlns:p14="http://schemas.microsoft.com/office/powerpoint/2010/main" val="1691826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French-language </a:t>
            </a:r>
            <a:r>
              <a:rPr lang="en-GB" dirty="0" err="1" smtClean="0"/>
              <a:t>maghrebi</a:t>
            </a:r>
            <a:r>
              <a:rPr lang="en-GB" dirty="0" smtClean="0"/>
              <a:t> novels…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French</a:t>
            </a:r>
            <a:r>
              <a:rPr lang="en-GB" dirty="0"/>
              <a:t>: colonising too </a:t>
            </a:r>
            <a:r>
              <a:rPr lang="en-GB" b="1" dirty="0"/>
              <a:t>but also</a:t>
            </a:r>
            <a:r>
              <a:rPr lang="en-GB" dirty="0"/>
              <a:t> to combat postcolonial mono-cultural and autocratic </a:t>
            </a:r>
            <a:r>
              <a:rPr lang="en-GB" dirty="0" smtClean="0"/>
              <a:t>models</a:t>
            </a:r>
          </a:p>
          <a:p>
            <a:r>
              <a:rPr lang="en-GB" dirty="0" smtClean="0"/>
              <a:t>Mimic colonial style: </a:t>
            </a:r>
          </a:p>
          <a:p>
            <a:pPr marL="0" indent="0">
              <a:buNone/>
            </a:pPr>
            <a:r>
              <a:rPr lang="fr-FR" dirty="0" smtClean="0"/>
              <a:t>Aube </a:t>
            </a:r>
            <a:r>
              <a:rPr lang="fr-FR" dirty="0"/>
              <a:t>de ce 13 juin 1830, à l’instant précis et bref où le jour éclate au-dessus de la conque profonde. Il est cinq heures du matin. Devant l’imposante flotte qui déchire l’horizon, la Ville Imprenable se dévoile, blancheur fantomatique, à travers un poudroiement de bleus et de gris mêlés. Triangle incliné dans le lointain et qui, après le scintillement de la dernière brume nocturne, se fixe adouci, tel un </a:t>
            </a:r>
            <a:r>
              <a:rPr lang="fr-FR" b="1" dirty="0"/>
              <a:t>corps à l’abandon</a:t>
            </a:r>
            <a:r>
              <a:rPr lang="fr-FR" dirty="0"/>
              <a:t>, sur un tapis de verdure assombrie. La montagne paraît barrière esquissée dans un azur d’aquarelle. Premier face à face. La ville, paysage tout en dentelures et en couleurs délicates, surgit dans un rôle </a:t>
            </a:r>
            <a:r>
              <a:rPr lang="fr-FR" b="1" dirty="0"/>
              <a:t>d’Orientale immobilisée en son mystère</a:t>
            </a:r>
            <a:r>
              <a:rPr lang="fr-FR" dirty="0"/>
              <a:t>. L’Armada française va lentement glisser devant elle en un ballet fastueux, de la première heure de l’aurore aux alentours d’un midi éclaboussé. Silence de l’affrontement, instant solennel, suspendu dans une attente, comme avant une ouverture d’opéra. Qui dès lors constitue le spectacle, de quel côté se trouve vraiment le public ? </a:t>
            </a:r>
            <a:r>
              <a:rPr lang="en-GB" dirty="0"/>
              <a:t>(</a:t>
            </a:r>
            <a:r>
              <a:rPr lang="en-GB" dirty="0" err="1"/>
              <a:t>Assia</a:t>
            </a:r>
            <a:r>
              <a:rPr lang="en-GB" dirty="0"/>
              <a:t> Djebar, </a:t>
            </a:r>
            <a:r>
              <a:rPr lang="en-GB" i="1" dirty="0" err="1"/>
              <a:t>L’Amour</a:t>
            </a:r>
            <a:r>
              <a:rPr lang="en-GB" i="1" dirty="0"/>
              <a:t>, la fantasia</a:t>
            </a:r>
            <a:r>
              <a:rPr lang="en-GB" dirty="0"/>
              <a:t>, 1985, p. 14</a:t>
            </a:r>
            <a:r>
              <a:rPr lang="en-GB" dirty="0" smtClean="0"/>
              <a:t>).</a:t>
            </a:r>
          </a:p>
          <a:p>
            <a:r>
              <a:rPr lang="en-GB" dirty="0"/>
              <a:t>C</a:t>
            </a:r>
            <a:r>
              <a:rPr lang="en-GB" dirty="0" smtClean="0"/>
              <a:t>hallenge </a:t>
            </a:r>
            <a:r>
              <a:rPr lang="en-GB" dirty="0"/>
              <a:t>European literary canons: </a:t>
            </a:r>
            <a:r>
              <a:rPr lang="fr-FR" dirty="0"/>
              <a:t>Derek </a:t>
            </a:r>
            <a:r>
              <a:rPr lang="fr-FR" dirty="0" err="1"/>
              <a:t>Walcott’s</a:t>
            </a:r>
            <a:r>
              <a:rPr lang="fr-FR" dirty="0"/>
              <a:t> </a:t>
            </a:r>
            <a:r>
              <a:rPr lang="fr-FR" i="1" dirty="0" err="1"/>
              <a:t>Omeros</a:t>
            </a:r>
            <a:r>
              <a:rPr lang="fr-FR" dirty="0"/>
              <a:t> (1990); Aimé </a:t>
            </a:r>
            <a:r>
              <a:rPr lang="fr-FR" dirty="0" err="1"/>
              <a:t>Césaire’s</a:t>
            </a:r>
            <a:r>
              <a:rPr lang="fr-FR" dirty="0"/>
              <a:t> </a:t>
            </a:r>
            <a:r>
              <a:rPr lang="fr-FR" i="1" dirty="0"/>
              <a:t>Une Tempête</a:t>
            </a:r>
            <a:r>
              <a:rPr lang="fr-FR" dirty="0"/>
              <a:t> (1969); Maryse </a:t>
            </a:r>
            <a:r>
              <a:rPr lang="fr-FR" dirty="0" err="1"/>
              <a:t>Condé’s</a:t>
            </a:r>
            <a:r>
              <a:rPr lang="fr-FR" dirty="0"/>
              <a:t> </a:t>
            </a:r>
            <a:r>
              <a:rPr lang="fr-FR" i="1" dirty="0"/>
              <a:t>La Migration des cœurs</a:t>
            </a:r>
            <a:r>
              <a:rPr lang="fr-FR" dirty="0"/>
              <a:t> (1995); Patrick </a:t>
            </a:r>
            <a:r>
              <a:rPr lang="fr-FR" dirty="0" err="1"/>
              <a:t>Chamoiseau’s</a:t>
            </a:r>
            <a:r>
              <a:rPr lang="fr-FR" dirty="0"/>
              <a:t> </a:t>
            </a:r>
            <a:r>
              <a:rPr lang="fr-FR" i="1" dirty="0"/>
              <a:t>L’Empreinte à Crusoé</a:t>
            </a:r>
            <a:r>
              <a:rPr lang="fr-FR" dirty="0"/>
              <a:t> (2012)</a:t>
            </a:r>
            <a:endParaRPr lang="en-GB" dirty="0"/>
          </a:p>
          <a:p>
            <a:endParaRPr lang="en-GB" dirty="0" smtClean="0"/>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259900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Meursault, </a:t>
            </a:r>
            <a:r>
              <a:rPr lang="en-GB" i="1" dirty="0" err="1"/>
              <a:t>contre-enquête</a:t>
            </a:r>
            <a:r>
              <a:rPr lang="en-GB" dirty="0"/>
              <a:t> </a:t>
            </a:r>
            <a:endParaRPr lang="en-GB" dirty="0"/>
          </a:p>
        </p:txBody>
      </p:sp>
      <p:sp>
        <p:nvSpPr>
          <p:cNvPr id="3" name="Content Placeholder 2"/>
          <p:cNvSpPr>
            <a:spLocks noGrp="1"/>
          </p:cNvSpPr>
          <p:nvPr>
            <p:ph idx="1"/>
          </p:nvPr>
        </p:nvSpPr>
        <p:spPr/>
        <p:txBody>
          <a:bodyPr/>
          <a:lstStyle/>
          <a:p>
            <a:r>
              <a:rPr lang="en-GB" dirty="0" smtClean="0"/>
              <a:t>Original/copy dialectic </a:t>
            </a:r>
          </a:p>
          <a:p>
            <a:r>
              <a:rPr lang="en-GB" dirty="0"/>
              <a:t> </a:t>
            </a:r>
            <a:r>
              <a:rPr lang="en-GB" i="1" dirty="0" err="1" smtClean="0"/>
              <a:t>L’Étranger</a:t>
            </a:r>
            <a:r>
              <a:rPr lang="en-GB" dirty="0" smtClean="0"/>
              <a:t>: pre-text but also pretext to interrogate the meaning of literature </a:t>
            </a:r>
          </a:p>
          <a:p>
            <a:r>
              <a:rPr lang="en-GB" i="1" dirty="0" err="1"/>
              <a:t>L’Étranger</a:t>
            </a:r>
            <a:r>
              <a:rPr lang="en-GB" i="1" dirty="0"/>
              <a:t> </a:t>
            </a:r>
            <a:r>
              <a:rPr lang="en-GB" dirty="0"/>
              <a:t> = ‘</a:t>
            </a:r>
            <a:r>
              <a:rPr lang="en-GB" dirty="0" err="1"/>
              <a:t>une</a:t>
            </a:r>
            <a:r>
              <a:rPr lang="en-GB" dirty="0"/>
              <a:t> histoire </a:t>
            </a:r>
            <a:r>
              <a:rPr lang="en-GB" dirty="0" err="1"/>
              <a:t>absurde</a:t>
            </a:r>
            <a:r>
              <a:rPr lang="en-GB" dirty="0"/>
              <a:t>’ (p.63) </a:t>
            </a:r>
            <a:r>
              <a:rPr lang="en-GB" dirty="0" smtClean="0"/>
              <a:t>– see </a:t>
            </a:r>
            <a:r>
              <a:rPr lang="en-GB" dirty="0"/>
              <a:t>literature of the absurd’ </a:t>
            </a:r>
            <a:r>
              <a:rPr lang="en-GB" dirty="0"/>
              <a:t>&amp;</a:t>
            </a:r>
            <a:r>
              <a:rPr lang="en-GB" dirty="0" smtClean="0"/>
              <a:t> </a:t>
            </a:r>
            <a:r>
              <a:rPr lang="en-GB" dirty="0"/>
              <a:t>existentialism : </a:t>
            </a:r>
            <a:r>
              <a:rPr lang="en-GB" dirty="0" err="1"/>
              <a:t>Søren</a:t>
            </a:r>
            <a:r>
              <a:rPr lang="en-GB" dirty="0"/>
              <a:t> Kierkegaard, Friedrich Nietzsche, Martin Heidegger, Dostoyevsky, Dino </a:t>
            </a:r>
            <a:r>
              <a:rPr lang="en-GB" dirty="0" err="1"/>
              <a:t>Buzzatti</a:t>
            </a:r>
            <a:r>
              <a:rPr lang="en-GB" dirty="0"/>
              <a:t>, Louis-Ferdinand Céline and </a:t>
            </a:r>
            <a:r>
              <a:rPr lang="en-GB" dirty="0" smtClean="0"/>
              <a:t>Kafka etc</a:t>
            </a:r>
            <a:r>
              <a:rPr lang="en-GB" dirty="0"/>
              <a:t>.</a:t>
            </a:r>
          </a:p>
        </p:txBody>
      </p:sp>
    </p:spTree>
    <p:extLst>
      <p:ext uri="{BB962C8B-B14F-4D97-AF65-F5344CB8AC3E}">
        <p14:creationId xmlns:p14="http://schemas.microsoft.com/office/powerpoint/2010/main" val="3898158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absurd…</a:t>
            </a:r>
            <a:endParaRPr lang="en-GB" dirty="0"/>
          </a:p>
        </p:txBody>
      </p:sp>
      <p:sp>
        <p:nvSpPr>
          <p:cNvPr id="4" name="Text Placeholder 3"/>
          <p:cNvSpPr>
            <a:spLocks noGrp="1"/>
          </p:cNvSpPr>
          <p:nvPr>
            <p:ph type="body" idx="1"/>
          </p:nvPr>
        </p:nvSpPr>
        <p:spPr/>
        <p:txBody>
          <a:bodyPr/>
          <a:lstStyle/>
          <a:p>
            <a:endParaRPr lang="en-GB"/>
          </a:p>
        </p:txBody>
      </p:sp>
      <p:sp>
        <p:nvSpPr>
          <p:cNvPr id="3" name="Content Placeholder 2"/>
          <p:cNvSpPr>
            <a:spLocks noGrp="1"/>
          </p:cNvSpPr>
          <p:nvPr>
            <p:ph sz="half" idx="2"/>
          </p:nvPr>
        </p:nvSpPr>
        <p:spPr/>
        <p:txBody>
          <a:bodyPr>
            <a:normAutofit fontScale="55000" lnSpcReduction="20000"/>
          </a:bodyPr>
          <a:lstStyle/>
          <a:p>
            <a:r>
              <a:rPr lang="en-GB" dirty="0" smtClean="0"/>
              <a:t>The </a:t>
            </a:r>
            <a:r>
              <a:rPr lang="en-GB" dirty="0"/>
              <a:t>‘Cycle of the </a:t>
            </a:r>
            <a:r>
              <a:rPr lang="en-GB" dirty="0" smtClean="0"/>
              <a:t>Absurd’: </a:t>
            </a:r>
            <a:r>
              <a:rPr lang="en-GB" i="1" dirty="0" err="1" smtClean="0"/>
              <a:t>L’Étranger</a:t>
            </a:r>
            <a:r>
              <a:rPr lang="en-GB" i="1" dirty="0" smtClean="0"/>
              <a:t>, Caligula, and Le </a:t>
            </a:r>
            <a:r>
              <a:rPr lang="en-GB" i="1" dirty="0" err="1"/>
              <a:t>Mythe</a:t>
            </a:r>
            <a:r>
              <a:rPr lang="en-GB" i="1" dirty="0"/>
              <a:t> de </a:t>
            </a:r>
            <a:r>
              <a:rPr lang="en-GB" i="1" dirty="0" err="1" smtClean="0"/>
              <a:t>Sisyphe</a:t>
            </a:r>
            <a:r>
              <a:rPr lang="en-GB" dirty="0" smtClean="0"/>
              <a:t>: </a:t>
            </a:r>
          </a:p>
          <a:p>
            <a:pPr marL="0" indent="0">
              <a:buNone/>
            </a:pPr>
            <a:r>
              <a:rPr lang="fr-FR" dirty="0" smtClean="0"/>
              <a:t>Dans </a:t>
            </a:r>
            <a:r>
              <a:rPr lang="fr-FR" dirty="0"/>
              <a:t>un univers soudain privé d’illusions et de lumières, l’homme se sent un étranger. Cet exil est sans recours puisqu’il est privé des souvenirs d’une patrie perdue ou de l’espoir d’une terre promise. Ce divorce entre l’homme et sa vie, l’acteur et son décor, c’est proprement le sentiment de l’absurdité. […]. Le sentiment de l’absurdité au détour de n’importe quelle rue peut frapper à la face de n’importe quel homme. Tel quel, dans sa nudité désolante, dans sa lumière sans rayonnement, il est insaisissable. </a:t>
            </a:r>
            <a:r>
              <a:rPr lang="en-GB" dirty="0"/>
              <a:t>(Camus, </a:t>
            </a:r>
            <a:r>
              <a:rPr lang="en-GB" i="1" dirty="0" err="1"/>
              <a:t>Essais</a:t>
            </a:r>
            <a:r>
              <a:rPr lang="en-GB" dirty="0"/>
              <a:t>, La </a:t>
            </a:r>
            <a:r>
              <a:rPr lang="en-GB" dirty="0" err="1"/>
              <a:t>Pleiade</a:t>
            </a:r>
            <a:r>
              <a:rPr lang="en-GB" dirty="0"/>
              <a:t>, 1965, pp.101-105</a:t>
            </a:r>
            <a:r>
              <a:rPr lang="en-GB" dirty="0" smtClean="0"/>
              <a:t>)</a:t>
            </a:r>
          </a:p>
          <a:p>
            <a:r>
              <a:rPr lang="en-GB" dirty="0" smtClean="0"/>
              <a:t>Haroun’s disingenuous use of the word ‘absurd’</a:t>
            </a:r>
          </a:p>
          <a:p>
            <a:pPr marL="0" indent="0">
              <a:buNone/>
            </a:pPr>
            <a:endParaRPr lang="en-GB" dirty="0"/>
          </a:p>
        </p:txBody>
      </p:sp>
      <p:sp>
        <p:nvSpPr>
          <p:cNvPr id="5" name="Text Placeholder 4"/>
          <p:cNvSpPr>
            <a:spLocks noGrp="1"/>
          </p:cNvSpPr>
          <p:nvPr>
            <p:ph type="body" sz="quarter" idx="3"/>
          </p:nvPr>
        </p:nvSpPr>
        <p:spPr/>
        <p:txBody>
          <a:bodyPr/>
          <a:lstStyle/>
          <a:p>
            <a:endParaRPr lang="en-GB"/>
          </a:p>
        </p:txBody>
      </p:sp>
      <p:pic>
        <p:nvPicPr>
          <p:cNvPr id="7" name="Content Placeholder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399223" y="3073400"/>
            <a:ext cx="2421166" cy="2717800"/>
          </a:xfrm>
        </p:spPr>
      </p:pic>
    </p:spTree>
    <p:extLst>
      <p:ext uri="{BB962C8B-B14F-4D97-AF65-F5344CB8AC3E}">
        <p14:creationId xmlns:p14="http://schemas.microsoft.com/office/powerpoint/2010/main" val="5717443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268</TotalTime>
  <Words>741</Words>
  <Application>Microsoft Office PowerPoint</Application>
  <PresentationFormat>Widescreen</PresentationFormat>
  <Paragraphs>33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Tw Cen MT</vt:lpstr>
      <vt:lpstr>Circuit</vt:lpstr>
      <vt:lpstr>FR248 Colonial Memory</vt:lpstr>
      <vt:lpstr>L’Étranger (1942) by Albert Camus (1913-1960) </vt:lpstr>
      <vt:lpstr>Kamel Daoud’s ‘take’ on L’Étranger </vt:lpstr>
      <vt:lpstr>The novel: a western genre…</vt:lpstr>
      <vt:lpstr>After WW2… emergence of innovative writers</vt:lpstr>
      <vt:lpstr>French-language maghrebi novels…</vt:lpstr>
      <vt:lpstr>Meursault, contre-enquête </vt:lpstr>
      <vt:lpstr>The absurd…</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FR248 Colonial Memory</dc:title>
  <dc:creator>Fraiture, Pierre-Philippe</dc:creator>
  <cp:lastModifiedBy>Fraiture, Pierre-Philippe</cp:lastModifiedBy>
  <cp:revision>9</cp:revision>
  <dcterms:created xsi:type="dcterms:W3CDTF">2016-11-22T09:27:51Z</dcterms:created>
  <dcterms:modified xsi:type="dcterms:W3CDTF">2016-11-22T13:56:23Z</dcterms:modified>
</cp:coreProperties>
</file>