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2" r:id="rId6"/>
    <p:sldId id="263" r:id="rId7"/>
    <p:sldId id="264" r:id="rId8"/>
    <p:sldId id="257" r:id="rId9"/>
    <p:sldId id="25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17" name="Footer Placeholder 16"/>
          <p:cNvSpPr>
            <a:spLocks noGrp="1"/>
          </p:cNvSpPr>
          <p:nvPr>
            <p:ph type="ftr" sz="quarter" idx="11"/>
          </p:nvPr>
        </p:nvSpPr>
        <p:spPr/>
        <p:txBody>
          <a:bodyPr/>
          <a:lstStyle/>
          <a:p>
            <a:endParaRPr lang="en-GB"/>
          </a:p>
        </p:txBody>
      </p:sp>
      <p:sp>
        <p:nvSpPr>
          <p:cNvPr id="29" name="Slide Number Placeholder 28"/>
          <p:cNvSpPr>
            <a:spLocks noGrp="1"/>
          </p:cNvSpPr>
          <p:nvPr>
            <p:ph type="sldNum" sz="quarter" idx="12"/>
          </p:nvPr>
        </p:nvSpPr>
        <p:spPr/>
        <p:txBody>
          <a:bodyPr/>
          <a:lstStyle/>
          <a:p>
            <a:fld id="{DE588573-D3E3-48E8-BDAE-98C754646F0C}" type="slidenum">
              <a:rPr lang="en-GB" smtClean="0"/>
              <a:pPr/>
              <a:t>‹#›</a:t>
            </a:fld>
            <a:endParaRPr lang="en-GB"/>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24800" y="6416675"/>
            <a:ext cx="762000" cy="365125"/>
          </a:xfrm>
        </p:spPr>
        <p:txBody>
          <a:bodyPr/>
          <a:lstStyle/>
          <a:p>
            <a:fld id="{DE588573-D3E3-48E8-BDAE-98C754646F0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C625A23-9E39-4CC4-AEA7-DEE6DC954A18}" type="datetimeFigureOut">
              <a:rPr lang="en-GB" smtClean="0"/>
              <a:pPr/>
              <a:t>15/11/2016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588573-D3E3-48E8-BDAE-98C754646F0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C625A23-9E39-4CC4-AEA7-DEE6DC954A18}" type="datetimeFigureOut">
              <a:rPr lang="en-GB" smtClean="0"/>
              <a:pPr/>
              <a:t>15/11/2016</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E588573-D3E3-48E8-BDAE-98C754646F0C}"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mTUmq3Fe7jQ"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DZYh9zlZ7Tw"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FR248 Colonial Memory </a:t>
            </a:r>
            <a:endParaRPr lang="en-GB" dirty="0"/>
          </a:p>
        </p:txBody>
      </p:sp>
      <p:sp>
        <p:nvSpPr>
          <p:cNvPr id="3" name="Subtitle 2"/>
          <p:cNvSpPr>
            <a:spLocks noGrp="1"/>
          </p:cNvSpPr>
          <p:nvPr>
            <p:ph type="subTitle" idx="1"/>
          </p:nvPr>
        </p:nvSpPr>
        <p:spPr/>
        <p:txBody>
          <a:bodyPr/>
          <a:lstStyle/>
          <a:p>
            <a:r>
              <a:rPr lang="en-GB" dirty="0" smtClean="0"/>
              <a:t>Week </a:t>
            </a:r>
            <a:r>
              <a:rPr lang="en-GB" dirty="0" smtClean="0"/>
              <a:t>7</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MEMORIAL PROCESSES</a:t>
            </a:r>
            <a:endParaRPr lang="en-GB" dirty="0"/>
          </a:p>
        </p:txBody>
      </p:sp>
      <p:sp>
        <p:nvSpPr>
          <p:cNvPr id="3" name="Content Placeholder 2"/>
          <p:cNvSpPr>
            <a:spLocks noGrp="1"/>
          </p:cNvSpPr>
          <p:nvPr>
            <p:ph idx="1"/>
          </p:nvPr>
        </p:nvSpPr>
        <p:spPr/>
        <p:txBody>
          <a:bodyPr/>
          <a:lstStyle/>
          <a:p>
            <a:r>
              <a:rPr lang="en-GB" i="1" dirty="0" smtClean="0"/>
              <a:t>La Montagne</a:t>
            </a:r>
            <a:r>
              <a:rPr lang="en-GB" dirty="0" smtClean="0"/>
              <a:t>: remembering decolonisation </a:t>
            </a:r>
            <a:r>
              <a:rPr lang="en-GB" i="1" dirty="0" smtClean="0"/>
              <a:t>now</a:t>
            </a:r>
          </a:p>
          <a:p>
            <a:r>
              <a:rPr lang="en-GB" dirty="0" smtClean="0"/>
              <a:t>VS </a:t>
            </a:r>
            <a:r>
              <a:rPr lang="en-GB" i="1" dirty="0" smtClean="0"/>
              <a:t>La </a:t>
            </a:r>
            <a:r>
              <a:rPr lang="en-GB" i="1" dirty="0" err="1" smtClean="0"/>
              <a:t>Voie</a:t>
            </a:r>
            <a:r>
              <a:rPr lang="en-GB" i="1" dirty="0" smtClean="0"/>
              <a:t> </a:t>
            </a:r>
            <a:r>
              <a:rPr lang="en-GB" i="1" dirty="0" err="1" smtClean="0"/>
              <a:t>royale</a:t>
            </a:r>
            <a:r>
              <a:rPr lang="en-GB" dirty="0" smtClean="0"/>
              <a:t>: Indochina = backdrop to conduct a metaphysical discussion on ‘man’ and remember great colonial figures such as David de </a:t>
            </a:r>
            <a:r>
              <a:rPr lang="en-GB" dirty="0" err="1" smtClean="0"/>
              <a:t>Mayréna</a:t>
            </a:r>
            <a:r>
              <a:rPr lang="en-GB" dirty="0" smtClean="0"/>
              <a:t>; </a:t>
            </a:r>
            <a:r>
              <a:rPr lang="en-GB" i="1" dirty="0" err="1" smtClean="0"/>
              <a:t>Pépé</a:t>
            </a:r>
            <a:r>
              <a:rPr lang="en-GB" i="1" dirty="0" smtClean="0"/>
              <a:t>-le-</a:t>
            </a:r>
            <a:r>
              <a:rPr lang="en-GB" i="1" dirty="0" err="1" smtClean="0"/>
              <a:t>Moko</a:t>
            </a:r>
            <a:r>
              <a:rPr lang="en-GB" i="1" dirty="0" smtClean="0"/>
              <a:t> </a:t>
            </a:r>
            <a:r>
              <a:rPr lang="en-GB" dirty="0" smtClean="0"/>
              <a:t>: orientalist décor and focus on the recent colonial exhibition of 1931; </a:t>
            </a:r>
            <a:r>
              <a:rPr lang="en-GB" i="1" dirty="0" smtClean="0"/>
              <a:t>Race et histoire</a:t>
            </a:r>
            <a:r>
              <a:rPr lang="en-GB" dirty="0" smtClean="0"/>
              <a:t>: in which L-S reminds his readers of some of the subconscious mechanisms behind (colonial) racism.</a:t>
            </a:r>
            <a:endParaRPr lang="en-GB" dirty="0"/>
          </a:p>
          <a:p>
            <a:endParaRPr lang="en-GB" dirty="0"/>
          </a:p>
        </p:txBody>
      </p:sp>
    </p:spTree>
    <p:extLst>
      <p:ext uri="{BB962C8B-B14F-4D97-AF65-F5344CB8AC3E}">
        <p14:creationId xmlns:p14="http://schemas.microsoft.com/office/powerpoint/2010/main" val="1036713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Algerian war</a:t>
            </a:r>
            <a:endParaRPr lang="en-GB" dirty="0"/>
          </a:p>
        </p:txBody>
      </p:sp>
      <p:sp>
        <p:nvSpPr>
          <p:cNvPr id="3" name="Content Placeholder 2"/>
          <p:cNvSpPr>
            <a:spLocks noGrp="1"/>
          </p:cNvSpPr>
          <p:nvPr>
            <p:ph idx="1"/>
          </p:nvPr>
        </p:nvSpPr>
        <p:spPr/>
        <p:txBody>
          <a:bodyPr>
            <a:noAutofit/>
          </a:bodyPr>
          <a:lstStyle/>
          <a:p>
            <a:r>
              <a:rPr lang="en-GB" sz="1600" dirty="0" smtClean="0"/>
              <a:t>1954-1962</a:t>
            </a:r>
          </a:p>
          <a:p>
            <a:r>
              <a:rPr lang="en-GB" sz="1600" dirty="0" smtClean="0"/>
              <a:t>4</a:t>
            </a:r>
            <a:r>
              <a:rPr lang="en-GB" sz="1600" baseline="30000" dirty="0" smtClean="0"/>
              <a:t>th</a:t>
            </a:r>
            <a:r>
              <a:rPr lang="en-GB" sz="1600" dirty="0" smtClean="0"/>
              <a:t> and 5</a:t>
            </a:r>
            <a:r>
              <a:rPr lang="en-GB" sz="1600" baseline="30000" dirty="0" smtClean="0"/>
              <a:t>th</a:t>
            </a:r>
            <a:r>
              <a:rPr lang="en-GB" sz="1600" dirty="0" smtClean="0"/>
              <a:t> Republic: Charles de Gaulle’s return (1958)</a:t>
            </a:r>
          </a:p>
          <a:p>
            <a:r>
              <a:rPr lang="en-GB" sz="1600" dirty="0" smtClean="0"/>
              <a:t>Accords </a:t>
            </a:r>
            <a:r>
              <a:rPr lang="en-GB" sz="1600" dirty="0" err="1" smtClean="0"/>
              <a:t>d’Evian</a:t>
            </a:r>
            <a:r>
              <a:rPr lang="en-GB" sz="1600" dirty="0" smtClean="0"/>
              <a:t> (March 18 1962)</a:t>
            </a:r>
          </a:p>
          <a:p>
            <a:r>
              <a:rPr lang="en-GB" sz="1600" dirty="0" smtClean="0"/>
              <a:t>Migratory movements: ‘repatriation’ and legal status:</a:t>
            </a:r>
          </a:p>
          <a:p>
            <a:pPr>
              <a:buFontTx/>
              <a:buChar char="-"/>
            </a:pPr>
            <a:r>
              <a:rPr lang="fr-FR" sz="1600" dirty="0" smtClean="0"/>
              <a:t>‘citoyens </a:t>
            </a:r>
            <a:r>
              <a:rPr lang="fr-FR" sz="1600" dirty="0"/>
              <a:t>français d’Algérie de statut local’ </a:t>
            </a:r>
            <a:r>
              <a:rPr lang="fr-FR" sz="1600" dirty="0" smtClean="0"/>
              <a:t>[</a:t>
            </a:r>
            <a:r>
              <a:rPr lang="fr-FR" sz="1600" dirty="0" err="1" smtClean="0"/>
              <a:t>see</a:t>
            </a:r>
            <a:r>
              <a:rPr lang="fr-FR" sz="1600" dirty="0" smtClean="0"/>
              <a:t> ‘Certificat de nationalité, </a:t>
            </a:r>
            <a:r>
              <a:rPr lang="fr-FR" sz="1600" i="1" dirty="0" smtClean="0"/>
              <a:t>La Montagne</a:t>
            </a:r>
            <a:r>
              <a:rPr lang="fr-FR" sz="1600" dirty="0" smtClean="0"/>
              <a:t>, p. 70]; FSNA </a:t>
            </a:r>
            <a:r>
              <a:rPr lang="fr-FR" sz="1600" dirty="0"/>
              <a:t>(Français de souche </a:t>
            </a:r>
            <a:r>
              <a:rPr lang="fr-FR" sz="1600" dirty="0" smtClean="0"/>
              <a:t>nord-africaine); FMR </a:t>
            </a:r>
            <a:r>
              <a:rPr lang="fr-FR" sz="1600" dirty="0"/>
              <a:t>(Français musulmans </a:t>
            </a:r>
            <a:r>
              <a:rPr lang="fr-FR" sz="1600" dirty="0" smtClean="0"/>
              <a:t>rapatriés)</a:t>
            </a:r>
          </a:p>
          <a:p>
            <a:pPr>
              <a:buFontTx/>
              <a:buChar char="-"/>
            </a:pPr>
            <a:r>
              <a:rPr lang="fr-FR" sz="1600" dirty="0" smtClean="0"/>
              <a:t>Violence: FLN – OAS – </a:t>
            </a:r>
            <a:r>
              <a:rPr lang="fr-FR" sz="1600" dirty="0" err="1" smtClean="0"/>
              <a:t>see</a:t>
            </a:r>
            <a:r>
              <a:rPr lang="fr-FR" sz="1600" dirty="0" smtClean="0"/>
              <a:t> </a:t>
            </a:r>
            <a:r>
              <a:rPr lang="fr-FR" sz="1600" dirty="0"/>
              <a:t>‘fusillade de la rue d’Isly’ on March 26 1962 (</a:t>
            </a:r>
            <a:r>
              <a:rPr lang="fr-FR" sz="1600" dirty="0" err="1"/>
              <a:t>Algiers</a:t>
            </a:r>
            <a:r>
              <a:rPr lang="fr-FR" sz="1600" dirty="0" smtClean="0"/>
              <a:t>); Oran massacres, 6-7 July 1962</a:t>
            </a:r>
          </a:p>
          <a:p>
            <a:pPr>
              <a:buFontTx/>
              <a:buChar char="-"/>
            </a:pPr>
            <a:r>
              <a:rPr lang="fr-FR" sz="1600" dirty="0" smtClean="0"/>
              <a:t>‘pied-noir’: </a:t>
            </a:r>
            <a:r>
              <a:rPr lang="en-GB" sz="1600" dirty="0"/>
              <a:t>first derogatory but became in the 1950s the expression of a collective identity. </a:t>
            </a:r>
            <a:r>
              <a:rPr lang="fr-FR" sz="1600" dirty="0" err="1"/>
              <a:t>Coined</a:t>
            </a:r>
            <a:r>
              <a:rPr lang="fr-FR" sz="1600" dirty="0"/>
              <a:t> in 1901: ‘[…] a d’abord désigné un chauffeur sur un bateau, par allusion au fait qu’il travaillait pieds nus dans la soute à charbon; de ce que les chauffeurs qui effectuaient le service, sur des bateaux français en Méditerranée, étaient en général des Algériens, le mot a servi de surnom péjoratif pour un Algérien (1917), avant de prendre son sens actuel revendiqué de « Français né en Algérie » (1955), excluant à la fois les Algériens autochtones et les Français de la métropole’ (</a:t>
            </a:r>
            <a:r>
              <a:rPr lang="fr-FR" sz="1600" i="1" dirty="0"/>
              <a:t>Dictionnaire historique de la langue française</a:t>
            </a:r>
            <a:r>
              <a:rPr lang="fr-FR" sz="1600" dirty="0"/>
              <a:t>, </a:t>
            </a:r>
            <a:r>
              <a:rPr lang="fr-FR" sz="1600" dirty="0" err="1"/>
              <a:t>ed</a:t>
            </a:r>
            <a:r>
              <a:rPr lang="fr-FR" sz="1600" dirty="0"/>
              <a:t>. by Alain Rey, p. 2728).</a:t>
            </a:r>
            <a:endParaRPr lang="en-GB" sz="1600" dirty="0"/>
          </a:p>
          <a:p>
            <a:pPr>
              <a:buFontTx/>
              <a:buChar char="-"/>
            </a:pPr>
            <a:endParaRPr lang="fr-FR" sz="1600" dirty="0" smtClean="0"/>
          </a:p>
          <a:p>
            <a:pPr>
              <a:buFontTx/>
              <a:buChar char="-"/>
            </a:pPr>
            <a:endParaRPr lang="en-GB" sz="1600" dirty="0" smtClean="0"/>
          </a:p>
          <a:p>
            <a:pPr marL="137160" indent="0">
              <a:buNone/>
            </a:pPr>
            <a:r>
              <a:rPr lang="en-GB" sz="1600" dirty="0" smtClean="0"/>
              <a:t> </a:t>
            </a:r>
            <a:endParaRPr lang="en-GB" sz="1600" dirty="0"/>
          </a:p>
          <a:p>
            <a:endParaRPr lang="en-GB" sz="1600" dirty="0" smtClean="0"/>
          </a:p>
        </p:txBody>
      </p:sp>
    </p:spTree>
    <p:extLst>
      <p:ext uri="{BB962C8B-B14F-4D97-AF65-F5344CB8AC3E}">
        <p14:creationId xmlns:p14="http://schemas.microsoft.com/office/powerpoint/2010/main" val="1551436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Mme </a:t>
            </a:r>
            <a:r>
              <a:rPr lang="en-GB" i="1" dirty="0" err="1" smtClean="0"/>
              <a:t>Arnoul</a:t>
            </a:r>
            <a:r>
              <a:rPr lang="en-GB" i="1" dirty="0" smtClean="0"/>
              <a:t> </a:t>
            </a:r>
            <a:r>
              <a:rPr lang="en-GB" dirty="0" smtClean="0"/>
              <a:t>(1995)</a:t>
            </a:r>
            <a:endParaRPr lang="en-GB" i="1" dirty="0"/>
          </a:p>
        </p:txBody>
      </p:sp>
      <p:sp>
        <p:nvSpPr>
          <p:cNvPr id="3" name="Content Placeholder 2"/>
          <p:cNvSpPr>
            <a:spLocks noGrp="1"/>
          </p:cNvSpPr>
          <p:nvPr>
            <p:ph sz="half" idx="1"/>
          </p:nvPr>
        </p:nvSpPr>
        <p:spPr/>
        <p:txBody>
          <a:bodyPr>
            <a:normAutofit fontScale="77500" lnSpcReduction="20000"/>
          </a:bodyPr>
          <a:lstStyle/>
          <a:p>
            <a:pPr marL="137160" indent="0">
              <a:buNone/>
            </a:pPr>
            <a:r>
              <a:rPr lang="fr-FR" dirty="0"/>
              <a:t>A mes yeux d’enfant habitué aux tornades de sable et de cris, aux tourbillons de poussière de blé, d’insectes et de plaintes énervées, il [‘ce nom de métropole’] impliquait l’ordre des jardins et la sagesse des sentiments, la ponctualité du cœur et la vertu du contrôle, le secret des balcons et le vert uni des parcs, la méthode des nuages et la prévision des ciels. Je m’endormais en rêvant aux rives fraîches, plantées de tilleuls, des fleuves limpides que j’imaginais ne jamais subir de crue (J.-N. Pancrazi, </a:t>
            </a:r>
            <a:r>
              <a:rPr lang="fr-FR" i="1" dirty="0"/>
              <a:t>Mme Arnoul</a:t>
            </a:r>
            <a:r>
              <a:rPr lang="fr-FR" dirty="0"/>
              <a:t>, p. 16).</a:t>
            </a:r>
            <a:endParaRPr lang="en-GB" dirty="0"/>
          </a:p>
          <a:p>
            <a:endParaRPr lang="en-GB"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614581"/>
            <a:ext cx="4038600" cy="2497201"/>
          </a:xfrm>
        </p:spPr>
      </p:pic>
    </p:spTree>
    <p:extLst>
      <p:ext uri="{BB962C8B-B14F-4D97-AF65-F5344CB8AC3E}">
        <p14:creationId xmlns:p14="http://schemas.microsoft.com/office/powerpoint/2010/main" val="11199103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i="1" dirty="0"/>
              <a:t>Mme </a:t>
            </a:r>
            <a:r>
              <a:rPr lang="en-GB" i="1" dirty="0" err="1"/>
              <a:t>Arnoul</a:t>
            </a:r>
            <a:endParaRPr lang="en-GB" dirty="0"/>
          </a:p>
        </p:txBody>
      </p:sp>
      <p:sp>
        <p:nvSpPr>
          <p:cNvPr id="6" name="Content Placeholder 5"/>
          <p:cNvSpPr>
            <a:spLocks noGrp="1"/>
          </p:cNvSpPr>
          <p:nvPr>
            <p:ph idx="1"/>
          </p:nvPr>
        </p:nvSpPr>
        <p:spPr/>
        <p:txBody>
          <a:bodyPr>
            <a:normAutofit fontScale="85000" lnSpcReduction="20000"/>
          </a:bodyPr>
          <a:lstStyle/>
          <a:p>
            <a:r>
              <a:rPr lang="en-GB" dirty="0" smtClean="0"/>
              <a:t>Autobiographical fiction (vs </a:t>
            </a:r>
            <a:r>
              <a:rPr lang="en-GB" i="1" dirty="0" smtClean="0"/>
              <a:t>La Montagne</a:t>
            </a:r>
            <a:r>
              <a:rPr lang="en-GB" dirty="0" smtClean="0"/>
              <a:t>) – see massacre of children in a cinema – but less focussed on survivors’ guilt</a:t>
            </a:r>
          </a:p>
          <a:p>
            <a:r>
              <a:rPr lang="en-GB" dirty="0" smtClean="0"/>
              <a:t>Late colonialism and splits along ethnic lines</a:t>
            </a:r>
          </a:p>
          <a:p>
            <a:r>
              <a:rPr lang="en-GB" dirty="0" smtClean="0"/>
              <a:t>Friendship btw Mme </a:t>
            </a:r>
            <a:r>
              <a:rPr lang="en-GB" dirty="0" err="1" smtClean="0"/>
              <a:t>Arnoul</a:t>
            </a:r>
            <a:r>
              <a:rPr lang="en-GB" dirty="0" smtClean="0"/>
              <a:t> and teenager</a:t>
            </a:r>
          </a:p>
          <a:p>
            <a:r>
              <a:rPr lang="en-GB" dirty="0" smtClean="0"/>
              <a:t>Segregated colonial urban geography – see Frantz Fanon’s </a:t>
            </a:r>
            <a:r>
              <a:rPr lang="en-GB" i="1" dirty="0" smtClean="0"/>
              <a:t>Les Damn</a:t>
            </a:r>
            <a:r>
              <a:rPr lang="fr-FR" dirty="0" err="1" smtClean="0"/>
              <a:t>és</a:t>
            </a:r>
            <a:r>
              <a:rPr lang="fr-FR" dirty="0" smtClean="0"/>
              <a:t> </a:t>
            </a:r>
            <a:r>
              <a:rPr lang="fr-FR" i="1" dirty="0" smtClean="0"/>
              <a:t>de la terre</a:t>
            </a:r>
          </a:p>
          <a:p>
            <a:r>
              <a:rPr lang="fr-FR" dirty="0"/>
              <a:t>On s’apparentait aux indigènes – ou […] on risquait de dériver vers eux – dès lors qu’on n’adoptait pas ce fameux ‘coulage’ en matière de lumières, de vêtements et de voiture qui était pour lui le garant d’une suprématie européenne et devait en assurer la pérennité (Pancrazi, </a:t>
            </a:r>
            <a:r>
              <a:rPr lang="fr-FR" i="1" dirty="0"/>
              <a:t>Mme Arnoul</a:t>
            </a:r>
            <a:r>
              <a:rPr lang="fr-FR" dirty="0"/>
              <a:t>, p. 13). </a:t>
            </a:r>
            <a:r>
              <a:rPr lang="fr-FR" b="1" dirty="0" smtClean="0"/>
              <a:t>Vs </a:t>
            </a:r>
            <a:r>
              <a:rPr lang="fr-FR" b="1" dirty="0" err="1" smtClean="0"/>
              <a:t>narrator’s</a:t>
            </a:r>
            <a:r>
              <a:rPr lang="fr-FR" b="1" dirty="0" smtClean="0"/>
              <a:t> parents</a:t>
            </a:r>
            <a:endParaRPr lang="en-GB" b="1" dirty="0"/>
          </a:p>
          <a:p>
            <a:endParaRPr lang="en-GB" i="1" dirty="0" smtClean="0"/>
          </a:p>
          <a:p>
            <a:endParaRPr lang="en-GB" dirty="0"/>
          </a:p>
        </p:txBody>
      </p:sp>
    </p:spTree>
    <p:extLst>
      <p:ext uri="{BB962C8B-B14F-4D97-AF65-F5344CB8AC3E}">
        <p14:creationId xmlns:p14="http://schemas.microsoft.com/office/powerpoint/2010/main" val="2209179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Mme </a:t>
            </a:r>
            <a:r>
              <a:rPr lang="en-GB" i="1" dirty="0" err="1" smtClean="0"/>
              <a:t>Arnoul</a:t>
            </a:r>
            <a:r>
              <a:rPr lang="en-GB" dirty="0" smtClean="0"/>
              <a:t> and the ‘colonial situation’</a:t>
            </a:r>
            <a:endParaRPr lang="en-GB" dirty="0"/>
          </a:p>
        </p:txBody>
      </p:sp>
      <p:sp>
        <p:nvSpPr>
          <p:cNvPr id="3" name="Content Placeholder 2"/>
          <p:cNvSpPr>
            <a:spLocks noGrp="1"/>
          </p:cNvSpPr>
          <p:nvPr>
            <p:ph idx="1"/>
          </p:nvPr>
        </p:nvSpPr>
        <p:spPr/>
        <p:txBody>
          <a:bodyPr>
            <a:normAutofit fontScale="92500" lnSpcReduction="20000"/>
          </a:bodyPr>
          <a:lstStyle/>
          <a:p>
            <a:r>
              <a:rPr lang="fr-FR" dirty="0"/>
              <a:t>Jean-Paul Sartre, ‘Le Colonialisme est un système’</a:t>
            </a:r>
            <a:r>
              <a:rPr lang="fr-FR" i="1" dirty="0"/>
              <a:t> </a:t>
            </a:r>
            <a:r>
              <a:rPr lang="fr-FR" dirty="0"/>
              <a:t>(1956), Albert Memmi, </a:t>
            </a:r>
            <a:r>
              <a:rPr lang="fr-FR" i="1" dirty="0"/>
              <a:t>Portrait du Colonisé précédé du Portrait du Colonisateur </a:t>
            </a:r>
            <a:r>
              <a:rPr lang="fr-FR" dirty="0"/>
              <a:t>(1957), Frantz Fanon, </a:t>
            </a:r>
            <a:r>
              <a:rPr lang="fr-FR" i="1" dirty="0"/>
              <a:t>Les Damnés de la terre</a:t>
            </a:r>
            <a:r>
              <a:rPr lang="fr-FR" dirty="0"/>
              <a:t>, </a:t>
            </a:r>
            <a:r>
              <a:rPr lang="fr-FR" dirty="0" err="1"/>
              <a:t>preface</a:t>
            </a:r>
            <a:r>
              <a:rPr lang="fr-FR" dirty="0"/>
              <a:t> by Jean-Paul Sartre (1961</a:t>
            </a:r>
            <a:r>
              <a:rPr lang="fr-FR" dirty="0" smtClean="0"/>
              <a:t>): […] </a:t>
            </a:r>
            <a:r>
              <a:rPr lang="fr-FR" dirty="0"/>
              <a:t>abattre un Européen c’est faire d’une pierre deux coups, supprimer en même temps un oppresseur et un opprimé : restent un homme mort et un homme libre ; le survivant pour la première fois sent un sol </a:t>
            </a:r>
            <a:r>
              <a:rPr lang="fr-FR" i="1" dirty="0"/>
              <a:t>national </a:t>
            </a:r>
            <a:r>
              <a:rPr lang="fr-FR" dirty="0"/>
              <a:t>sous la plante de ses pieds (p. 20</a:t>
            </a:r>
            <a:r>
              <a:rPr lang="fr-FR" dirty="0" smtClean="0"/>
              <a:t>)</a:t>
            </a:r>
          </a:p>
          <a:p>
            <a:r>
              <a:rPr lang="fr-FR" dirty="0" err="1" smtClean="0"/>
              <a:t>Narrator</a:t>
            </a:r>
            <a:r>
              <a:rPr lang="fr-FR" dirty="0" smtClean="0"/>
              <a:t>/Mme Arnoul; </a:t>
            </a:r>
            <a:r>
              <a:rPr lang="fr-FR" dirty="0" err="1" smtClean="0"/>
              <a:t>narrator</a:t>
            </a:r>
            <a:r>
              <a:rPr lang="fr-FR" dirty="0" smtClean="0"/>
              <a:t>/Mohammed: </a:t>
            </a:r>
            <a:r>
              <a:rPr lang="en-GB" dirty="0"/>
              <a:t>‘</a:t>
            </a:r>
            <a:r>
              <a:rPr lang="en-GB" dirty="0" err="1"/>
              <a:t>Pourquoi</a:t>
            </a:r>
            <a:r>
              <a:rPr lang="en-GB" dirty="0"/>
              <a:t> </a:t>
            </a:r>
            <a:r>
              <a:rPr lang="en-GB" dirty="0" err="1"/>
              <a:t>vous</a:t>
            </a:r>
            <a:r>
              <a:rPr lang="en-GB" dirty="0"/>
              <a:t> </a:t>
            </a:r>
            <a:r>
              <a:rPr lang="en-GB" dirty="0" err="1"/>
              <a:t>partez</a:t>
            </a:r>
            <a:r>
              <a:rPr lang="en-GB" dirty="0"/>
              <a:t>?... </a:t>
            </a:r>
            <a:r>
              <a:rPr lang="fr-FR" dirty="0"/>
              <a:t>On ne vous fera pas de mal…’ (Pancrazi, </a:t>
            </a:r>
            <a:r>
              <a:rPr lang="fr-FR" i="1" dirty="0"/>
              <a:t>Mme Arnoul</a:t>
            </a:r>
            <a:r>
              <a:rPr lang="fr-FR" dirty="0"/>
              <a:t>, p. 131</a:t>
            </a:r>
            <a:r>
              <a:rPr lang="fr-FR" dirty="0" smtClean="0"/>
              <a:t>).</a:t>
            </a:r>
          </a:p>
          <a:p>
            <a:r>
              <a:rPr lang="fr-FR" dirty="0" smtClean="0"/>
              <a:t>Mme Arnoul = </a:t>
            </a:r>
            <a:r>
              <a:rPr lang="fr-FR" b="1" dirty="0" smtClean="0"/>
              <a:t>pied-vert</a:t>
            </a:r>
          </a:p>
          <a:p>
            <a:pPr marL="137160" indent="0">
              <a:buNone/>
            </a:pPr>
            <a:endParaRPr lang="en-GB" dirty="0"/>
          </a:p>
          <a:p>
            <a:endParaRPr lang="en-GB" dirty="0"/>
          </a:p>
        </p:txBody>
      </p:sp>
    </p:spTree>
    <p:extLst>
      <p:ext uri="{BB962C8B-B14F-4D97-AF65-F5344CB8AC3E}">
        <p14:creationId xmlns:p14="http://schemas.microsoft.com/office/powerpoint/2010/main" val="1140116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Mme </a:t>
            </a:r>
            <a:r>
              <a:rPr lang="en-GB" i="1" dirty="0" err="1"/>
              <a:t>Arnoul</a:t>
            </a:r>
            <a:r>
              <a:rPr lang="en-GB" dirty="0"/>
              <a:t> and the ‘colonial situation’</a:t>
            </a:r>
          </a:p>
        </p:txBody>
      </p:sp>
      <p:sp>
        <p:nvSpPr>
          <p:cNvPr id="3" name="Content Placeholder 2"/>
          <p:cNvSpPr>
            <a:spLocks noGrp="1"/>
          </p:cNvSpPr>
          <p:nvPr>
            <p:ph idx="1"/>
          </p:nvPr>
        </p:nvSpPr>
        <p:spPr/>
        <p:txBody>
          <a:bodyPr>
            <a:normAutofit fontScale="92500"/>
          </a:bodyPr>
          <a:lstStyle/>
          <a:p>
            <a:pPr marL="137160" indent="0">
              <a:buNone/>
            </a:pPr>
            <a:r>
              <a:rPr lang="en-GB" b="1" dirty="0" err="1" smtClean="0"/>
              <a:t>Mise</a:t>
            </a:r>
            <a:r>
              <a:rPr lang="en-GB" b="1" dirty="0" smtClean="0"/>
              <a:t> </a:t>
            </a:r>
            <a:r>
              <a:rPr lang="en-GB" b="1" dirty="0" err="1" smtClean="0"/>
              <a:t>en</a:t>
            </a:r>
            <a:r>
              <a:rPr lang="en-GB" b="1" dirty="0" smtClean="0"/>
              <a:t> abyme </a:t>
            </a:r>
            <a:r>
              <a:rPr lang="en-GB" dirty="0" smtClean="0"/>
              <a:t>of decolonisation: </a:t>
            </a:r>
          </a:p>
          <a:p>
            <a:pPr marL="137160" indent="0">
              <a:buNone/>
            </a:pPr>
            <a:r>
              <a:rPr lang="fr-FR" dirty="0" smtClean="0"/>
              <a:t>Elle </a:t>
            </a:r>
            <a:r>
              <a:rPr lang="fr-FR" dirty="0"/>
              <a:t>effleura, de son sac, le jaune pâle des gerbes de blé qui, seul, subsistait de la moisson peinte sur la paroi de l’escalier où les entailles, faites au canif par les enfants musulmans, avaient achevé d’abîmer les visages des pionniers qui, loin d’être illuminés par l’exaltation d’une mission évangélique et coloniale, paraissaient plutôt des cortèges de rescapés d’un cataclysme automnal, rendus exsangues par la malaria et condamnés à errer dans la brume d’une terre dévastée (Pancrazi, </a:t>
            </a:r>
            <a:r>
              <a:rPr lang="fr-FR" i="1" dirty="0"/>
              <a:t>Mme Arnoul</a:t>
            </a:r>
            <a:r>
              <a:rPr lang="fr-FR" dirty="0"/>
              <a:t>, pp. 113-114). </a:t>
            </a:r>
            <a:endParaRPr lang="en-GB" dirty="0"/>
          </a:p>
          <a:p>
            <a:pPr marL="137160" indent="0">
              <a:buNone/>
            </a:pPr>
            <a:endParaRPr lang="en-GB" dirty="0"/>
          </a:p>
        </p:txBody>
      </p:sp>
    </p:spTree>
    <p:extLst>
      <p:ext uri="{BB962C8B-B14F-4D97-AF65-F5344CB8AC3E}">
        <p14:creationId xmlns:p14="http://schemas.microsoft.com/office/powerpoint/2010/main" val="35298643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Jean-Noël Pancrazi</a:t>
            </a:r>
            <a:br>
              <a:rPr lang="fr-FR" dirty="0" smtClean="0"/>
            </a:b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Born in </a:t>
            </a:r>
            <a:r>
              <a:rPr lang="en-GB" dirty="0" err="1" smtClean="0"/>
              <a:t>Sétif</a:t>
            </a:r>
            <a:r>
              <a:rPr lang="en-GB" dirty="0" smtClean="0"/>
              <a:t> (Algeria) in 1949 </a:t>
            </a:r>
          </a:p>
          <a:p>
            <a:r>
              <a:rPr lang="en-GB" dirty="0" smtClean="0"/>
              <a:t>Prolific novelist and critic (</a:t>
            </a:r>
            <a:r>
              <a:rPr lang="en-GB" i="1" dirty="0" smtClean="0"/>
              <a:t>Le </a:t>
            </a:r>
            <a:r>
              <a:rPr lang="en-GB" i="1" dirty="0" err="1" smtClean="0"/>
              <a:t>Monde</a:t>
            </a:r>
            <a:r>
              <a:rPr lang="en-GB" i="1" dirty="0" smtClean="0"/>
              <a:t> des </a:t>
            </a:r>
            <a:r>
              <a:rPr lang="en-GB" i="1" dirty="0" err="1" smtClean="0"/>
              <a:t>livres</a:t>
            </a:r>
            <a:r>
              <a:rPr lang="en-GB" dirty="0" smtClean="0"/>
              <a:t>; </a:t>
            </a:r>
            <a:r>
              <a:rPr lang="en-GB" smtClean="0"/>
              <a:t>panelist</a:t>
            </a:r>
            <a:r>
              <a:rPr lang="en-GB" dirty="0" smtClean="0"/>
              <a:t> of the </a:t>
            </a:r>
            <a:r>
              <a:rPr lang="en-GB" dirty="0" err="1" smtClean="0"/>
              <a:t>Renaudot</a:t>
            </a:r>
            <a:r>
              <a:rPr lang="en-GB" dirty="0" smtClean="0"/>
              <a:t> Prize)</a:t>
            </a:r>
          </a:p>
          <a:p>
            <a:pPr>
              <a:buNone/>
            </a:pPr>
            <a:r>
              <a:rPr lang="en-GB" dirty="0" smtClean="0"/>
              <a:t>	see focus on memory</a:t>
            </a:r>
          </a:p>
          <a:p>
            <a:pPr>
              <a:buNone/>
            </a:pPr>
            <a:r>
              <a:rPr lang="en-GB" dirty="0" smtClean="0"/>
              <a:t>	- </a:t>
            </a:r>
            <a:r>
              <a:rPr lang="fr-FR" dirty="0" smtClean="0"/>
              <a:t> </a:t>
            </a:r>
            <a:r>
              <a:rPr lang="fr-FR" i="1" dirty="0" smtClean="0"/>
              <a:t>Long séjour</a:t>
            </a:r>
            <a:r>
              <a:rPr lang="fr-FR" dirty="0" smtClean="0"/>
              <a:t> (1998): </a:t>
            </a:r>
            <a:r>
              <a:rPr lang="fr-FR" dirty="0" err="1" smtClean="0"/>
              <a:t>father</a:t>
            </a:r>
            <a:r>
              <a:rPr lang="fr-FR" dirty="0" smtClean="0"/>
              <a:t> </a:t>
            </a:r>
          </a:p>
          <a:p>
            <a:pPr>
              <a:buNone/>
            </a:pPr>
            <a:r>
              <a:rPr lang="fr-FR" dirty="0" smtClean="0"/>
              <a:t>	- </a:t>
            </a:r>
            <a:r>
              <a:rPr lang="fr-FR" i="1" dirty="0" smtClean="0"/>
              <a:t>Renée Camps</a:t>
            </a:r>
            <a:r>
              <a:rPr lang="fr-FR" dirty="0" smtClean="0"/>
              <a:t> (2001): </a:t>
            </a:r>
            <a:r>
              <a:rPr lang="fr-FR" dirty="0" err="1" smtClean="0"/>
              <a:t>mother</a:t>
            </a:r>
            <a:endParaRPr lang="fr-FR" dirty="0" smtClean="0"/>
          </a:p>
          <a:p>
            <a:pPr>
              <a:buNone/>
            </a:pPr>
            <a:r>
              <a:rPr lang="fr-FR" dirty="0" smtClean="0"/>
              <a:t>	- </a:t>
            </a:r>
            <a:r>
              <a:rPr lang="fr-FR" i="1" dirty="0" smtClean="0"/>
              <a:t>Mme Arnoul </a:t>
            </a:r>
            <a:r>
              <a:rPr lang="fr-FR" dirty="0" smtClean="0"/>
              <a:t>(1995): adolescence </a:t>
            </a:r>
          </a:p>
          <a:p>
            <a:pPr>
              <a:buNone/>
            </a:pPr>
            <a:r>
              <a:rPr lang="fr-FR" dirty="0" smtClean="0"/>
              <a:t>	</a:t>
            </a:r>
            <a:r>
              <a:rPr lang="fr-FR" dirty="0" err="1" smtClean="0"/>
              <a:t>Parisian</a:t>
            </a:r>
            <a:r>
              <a:rPr lang="fr-FR" dirty="0" smtClean="0"/>
              <a:t> night life and AIDS: </a:t>
            </a:r>
            <a:r>
              <a:rPr lang="fr-FR" i="1" dirty="0" smtClean="0"/>
              <a:t>Les Quartiers d'hiver </a:t>
            </a:r>
            <a:r>
              <a:rPr lang="fr-FR" dirty="0" smtClean="0"/>
              <a:t>(1990), </a:t>
            </a:r>
            <a:r>
              <a:rPr lang="fr-FR" dirty="0" err="1" smtClean="0"/>
              <a:t>recipient</a:t>
            </a:r>
            <a:r>
              <a:rPr lang="fr-FR" dirty="0" smtClean="0"/>
              <a:t> of the Prix M</a:t>
            </a:r>
            <a:r>
              <a:rPr lang="en-GB" dirty="0" err="1" smtClean="0"/>
              <a:t>édicis</a:t>
            </a:r>
            <a:endParaRPr lang="en-GB" dirty="0" smtClean="0"/>
          </a:p>
          <a:p>
            <a:pPr>
              <a:buNone/>
            </a:pPr>
            <a:r>
              <a:rPr lang="en-GB" dirty="0" smtClean="0"/>
              <a:t>See: </a:t>
            </a:r>
            <a:r>
              <a:rPr lang="en-GB" dirty="0" smtClean="0">
                <a:hlinkClick r:id="rId2"/>
              </a:rPr>
              <a:t>https://www.youtube.com/watch?v=mTUmq3Fe7jQ</a:t>
            </a:r>
            <a:r>
              <a:rPr lang="en-GB" dirty="0" smtClean="0"/>
              <a:t> </a:t>
            </a:r>
          </a:p>
          <a:p>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Fusillade de la rue </a:t>
            </a:r>
            <a:r>
              <a:rPr lang="en-GB" dirty="0" err="1" smtClean="0"/>
              <a:t>d’Isly</a:t>
            </a:r>
            <a:r>
              <a:rPr lang="en-GB" dirty="0" smtClean="0"/>
              <a:t> (March 26 1962)</a:t>
            </a:r>
            <a:endParaRPr lang="en-GB" dirty="0"/>
          </a:p>
        </p:txBody>
      </p:sp>
      <p:sp>
        <p:nvSpPr>
          <p:cNvPr id="3" name="Content Placeholder 2"/>
          <p:cNvSpPr>
            <a:spLocks noGrp="1"/>
          </p:cNvSpPr>
          <p:nvPr>
            <p:ph idx="1"/>
          </p:nvPr>
        </p:nvSpPr>
        <p:spPr/>
        <p:txBody>
          <a:bodyPr/>
          <a:lstStyle/>
          <a:p>
            <a:r>
              <a:rPr lang="en-GB" dirty="0" smtClean="0">
                <a:hlinkClick r:id="rId2"/>
              </a:rPr>
              <a:t>https://www.youtube.com/watch?v=DZYh9zlZ7Tw</a:t>
            </a:r>
            <a:r>
              <a:rPr lang="en-GB" dirty="0" smtClean="0"/>
              <a:t> </a:t>
            </a:r>
            <a:endParaRPr lang="en-GB" dirty="0" smtClean="0"/>
          </a:p>
          <a:p>
            <a:r>
              <a:rPr lang="fr-BE" dirty="0"/>
              <a:t>‘Des Français tirent sur des Français</a:t>
            </a:r>
            <a:r>
              <a:rPr lang="fr-BE" dirty="0" smtClean="0"/>
              <a:t>…’ – </a:t>
            </a:r>
            <a:r>
              <a:rPr lang="fr-BE" dirty="0" err="1" smtClean="0"/>
              <a:t>pacific</a:t>
            </a:r>
            <a:r>
              <a:rPr lang="fr-BE" dirty="0" smtClean="0"/>
              <a:t> </a:t>
            </a:r>
            <a:r>
              <a:rPr lang="fr-BE" dirty="0" err="1" smtClean="0"/>
              <a:t>demonstration</a:t>
            </a:r>
            <a:r>
              <a:rPr lang="fr-BE" dirty="0" smtClean="0"/>
              <a:t> in </a:t>
            </a:r>
            <a:r>
              <a:rPr lang="fr-BE" dirty="0" err="1" smtClean="0"/>
              <a:t>Bab</a:t>
            </a:r>
            <a:r>
              <a:rPr lang="fr-BE" dirty="0" smtClean="0"/>
              <a:t> El Oued (</a:t>
            </a:r>
            <a:r>
              <a:rPr lang="fr-BE" dirty="0" err="1" smtClean="0"/>
              <a:t>Algiers</a:t>
            </a:r>
            <a:r>
              <a:rPr lang="fr-BE" dirty="0" smtClean="0"/>
              <a:t>) </a:t>
            </a:r>
            <a:r>
              <a:rPr lang="fr-BE" dirty="0" err="1" smtClean="0"/>
              <a:t>repressed</a:t>
            </a:r>
            <a:r>
              <a:rPr lang="fr-BE" dirty="0" smtClean="0"/>
              <a:t> by the French </a:t>
            </a:r>
            <a:r>
              <a:rPr lang="fr-BE" dirty="0" err="1" smtClean="0"/>
              <a:t>army</a:t>
            </a:r>
            <a:r>
              <a:rPr lang="fr-BE" dirty="0" smtClean="0"/>
              <a:t>.  </a:t>
            </a:r>
            <a:endParaRPr lang="en-GB" dirty="0"/>
          </a:p>
          <a:p>
            <a:r>
              <a:rPr lang="en-GB" dirty="0" smtClean="0"/>
              <a:t>See </a:t>
            </a:r>
            <a:r>
              <a:rPr lang="en-GB" i="1" dirty="0" smtClean="0"/>
              <a:t>La Montagne</a:t>
            </a:r>
            <a:r>
              <a:rPr lang="en-GB" dirty="0" smtClean="0"/>
              <a:t>, pp. 63-64.</a:t>
            </a:r>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1163</TotalTime>
  <Words>726</Words>
  <Application>Microsoft Office PowerPoint</Application>
  <PresentationFormat>On-screen Show (4:3)</PresentationFormat>
  <Paragraphs>44</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Book Antiqua</vt:lpstr>
      <vt:lpstr>Lucida Sans</vt:lpstr>
      <vt:lpstr>Wingdings</vt:lpstr>
      <vt:lpstr>Wingdings 2</vt:lpstr>
      <vt:lpstr>Wingdings 3</vt:lpstr>
      <vt:lpstr>Apex</vt:lpstr>
      <vt:lpstr>FR248 Colonial Memory </vt:lpstr>
      <vt:lpstr>MEMORIAL PROCESSES</vt:lpstr>
      <vt:lpstr>Algerian war</vt:lpstr>
      <vt:lpstr>Mme Arnoul (1995)</vt:lpstr>
      <vt:lpstr>Mme Arnoul</vt:lpstr>
      <vt:lpstr>Mme Arnoul and the ‘colonial situation’</vt:lpstr>
      <vt:lpstr>Mme Arnoul and the ‘colonial situation’</vt:lpstr>
      <vt:lpstr>Jean-Noël Pancrazi </vt:lpstr>
      <vt:lpstr>Fusillade de la rue d’Isly (March 26 1962)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FR248 Colonial Memory</dc:title>
  <dc:creator>Pierre-Philippe</dc:creator>
  <cp:lastModifiedBy>Fraiture, Pierre-Philippe</cp:lastModifiedBy>
  <cp:revision>78</cp:revision>
  <dcterms:created xsi:type="dcterms:W3CDTF">2015-03-02T11:20:24Z</dcterms:created>
  <dcterms:modified xsi:type="dcterms:W3CDTF">2016-11-15T13:47:11Z</dcterms:modified>
</cp:coreProperties>
</file>