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9" r:id="rId3"/>
    <p:sldId id="257" r:id="rId4"/>
    <p:sldId id="258" r:id="rId5"/>
    <p:sldId id="259" r:id="rId6"/>
    <p:sldId id="260" r:id="rId7"/>
    <p:sldId id="261" r:id="rId8"/>
    <p:sldId id="267" r:id="rId9"/>
    <p:sldId id="270" r:id="rId10"/>
    <p:sldId id="262" r:id="rId11"/>
    <p:sldId id="268" r:id="rId12"/>
    <p:sldId id="263" r:id="rId13"/>
    <p:sldId id="271" r:id="rId14"/>
    <p:sldId id="264" r:id="rId15"/>
    <p:sldId id="272" r:id="rId16"/>
    <p:sldId id="265" r:id="rId17"/>
    <p:sldId id="273"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2E815B5C-FC2E-499C-9C05-6B768F59126A}" type="datetimeFigureOut">
              <a:rPr lang="en-GB" smtClean="0"/>
              <a:pPr/>
              <a:t>06/12/2016</a:t>
            </a:fld>
            <a:endParaRPr lang="en-GB"/>
          </a:p>
        </p:txBody>
      </p:sp>
      <p:sp>
        <p:nvSpPr>
          <p:cNvPr id="17" name="Footer Placeholder 16"/>
          <p:cNvSpPr>
            <a:spLocks noGrp="1"/>
          </p:cNvSpPr>
          <p:nvPr>
            <p:ph type="ftr" sz="quarter" idx="11"/>
          </p:nvPr>
        </p:nvSpPr>
        <p:spPr/>
        <p:txBody>
          <a:bodyPr/>
          <a:lstStyle/>
          <a:p>
            <a:endParaRPr lang="en-GB"/>
          </a:p>
        </p:txBody>
      </p:sp>
      <p:sp>
        <p:nvSpPr>
          <p:cNvPr id="29" name="Slide Number Placeholder 28"/>
          <p:cNvSpPr>
            <a:spLocks noGrp="1"/>
          </p:cNvSpPr>
          <p:nvPr>
            <p:ph type="sldNum" sz="quarter" idx="12"/>
          </p:nvPr>
        </p:nvSpPr>
        <p:spPr/>
        <p:txBody>
          <a:bodyPr/>
          <a:lstStyle/>
          <a:p>
            <a:fld id="{BBCAFD53-8B15-4951-A5A4-7374F04A2CE7}" type="slidenum">
              <a:rPr lang="en-GB" smtClean="0"/>
              <a:pPr/>
              <a:t>‹#›</a:t>
            </a:fld>
            <a:endParaRPr lang="en-GB"/>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E815B5C-FC2E-499C-9C05-6B768F59126A}" type="datetimeFigureOut">
              <a:rPr lang="en-GB" smtClean="0"/>
              <a:pPr/>
              <a:t>06/12/2016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BCAFD53-8B15-4951-A5A4-7374F04A2CE7}"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E815B5C-FC2E-499C-9C05-6B768F59126A}" type="datetimeFigureOut">
              <a:rPr lang="en-GB" smtClean="0"/>
              <a:pPr/>
              <a:t>06/12/2016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BCAFD53-8B15-4951-A5A4-7374F04A2CE7}"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E815B5C-FC2E-499C-9C05-6B768F59126A}" type="datetimeFigureOut">
              <a:rPr lang="en-GB" smtClean="0"/>
              <a:pPr/>
              <a:t>06/12/2016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BCAFD53-8B15-4951-A5A4-7374F04A2CE7}"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E815B5C-FC2E-499C-9C05-6B768F59126A}" type="datetimeFigureOut">
              <a:rPr lang="en-GB" smtClean="0"/>
              <a:pPr/>
              <a:t>06/12/2016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7924800" y="6416675"/>
            <a:ext cx="762000" cy="365125"/>
          </a:xfrm>
        </p:spPr>
        <p:txBody>
          <a:bodyPr/>
          <a:lstStyle/>
          <a:p>
            <a:fld id="{BBCAFD53-8B15-4951-A5A4-7374F04A2CE7}"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E815B5C-FC2E-499C-9C05-6B768F59126A}" type="datetimeFigureOut">
              <a:rPr lang="en-GB" smtClean="0"/>
              <a:pPr/>
              <a:t>06/12/2016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BCAFD53-8B15-4951-A5A4-7374F04A2CE7}"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E815B5C-FC2E-499C-9C05-6B768F59126A}" type="datetimeFigureOut">
              <a:rPr lang="en-GB" smtClean="0"/>
              <a:pPr/>
              <a:t>06/12/2016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BCAFD53-8B15-4951-A5A4-7374F04A2CE7}"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E815B5C-FC2E-499C-9C05-6B768F59126A}" type="datetimeFigureOut">
              <a:rPr lang="en-GB" smtClean="0"/>
              <a:pPr/>
              <a:t>06/12/2016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BCAFD53-8B15-4951-A5A4-7374F04A2CE7}"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815B5C-FC2E-499C-9C05-6B768F59126A}" type="datetimeFigureOut">
              <a:rPr lang="en-GB" smtClean="0"/>
              <a:pPr/>
              <a:t>06/12/2016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BCAFD53-8B15-4951-A5A4-7374F04A2CE7}"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E815B5C-FC2E-499C-9C05-6B768F59126A}" type="datetimeFigureOut">
              <a:rPr lang="en-GB" smtClean="0"/>
              <a:pPr/>
              <a:t>06/12/2016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BCAFD53-8B15-4951-A5A4-7374F04A2CE7}"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E815B5C-FC2E-499C-9C05-6B768F59126A}" type="datetimeFigureOut">
              <a:rPr lang="en-GB" smtClean="0"/>
              <a:pPr/>
              <a:t>06/12/2016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BCAFD53-8B15-4951-A5A4-7374F04A2CE7}"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2E815B5C-FC2E-499C-9C05-6B768F59126A}" type="datetimeFigureOut">
              <a:rPr lang="en-GB" smtClean="0"/>
              <a:pPr/>
              <a:t>06/12/2016</a:t>
            </a:fld>
            <a:endParaRPr lang="en-GB"/>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GB"/>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BCAFD53-8B15-4951-A5A4-7374F04A2CE7}" type="slidenum">
              <a:rPr lang="en-GB" smtClean="0"/>
              <a:pPr/>
              <a:t>‹#›</a:t>
            </a:fld>
            <a:endParaRPr lang="en-GB"/>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youtube.com/watch?v=UrHPyQGQ7vo"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youtube.com/watch?v=YmditwfkKGE"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Fr48 Colonial Memory</a:t>
            </a:r>
            <a:endParaRPr lang="en-GB" dirty="0"/>
          </a:p>
        </p:txBody>
      </p:sp>
      <p:sp>
        <p:nvSpPr>
          <p:cNvPr id="3" name="Subtitle 2"/>
          <p:cNvSpPr>
            <a:spLocks noGrp="1"/>
          </p:cNvSpPr>
          <p:nvPr>
            <p:ph type="subTitle" idx="1"/>
          </p:nvPr>
        </p:nvSpPr>
        <p:spPr/>
        <p:txBody>
          <a:bodyPr/>
          <a:lstStyle/>
          <a:p>
            <a:r>
              <a:rPr lang="en-GB" dirty="0" smtClean="0"/>
              <a:t>Week 10</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i="1" dirty="0">
                <a:effectLst/>
              </a:rPr>
              <a:t>Coup de torchon</a:t>
            </a:r>
            <a:endParaRPr lang="en-GB" dirty="0"/>
          </a:p>
        </p:txBody>
      </p:sp>
      <p:sp>
        <p:nvSpPr>
          <p:cNvPr id="5" name="Text Placeholder 4"/>
          <p:cNvSpPr>
            <a:spLocks noGrp="1"/>
          </p:cNvSpPr>
          <p:nvPr>
            <p:ph type="body" idx="1"/>
          </p:nvPr>
        </p:nvSpPr>
        <p:spPr/>
        <p:txBody>
          <a:bodyPr/>
          <a:lstStyle/>
          <a:p>
            <a:r>
              <a:rPr lang="en-GB" i="1" dirty="0" smtClean="0"/>
              <a:t>Pop 1280</a:t>
            </a:r>
            <a:endParaRPr lang="en-GB" i="1" dirty="0"/>
          </a:p>
        </p:txBody>
      </p:sp>
      <p:sp>
        <p:nvSpPr>
          <p:cNvPr id="6" name="Text Placeholder 5"/>
          <p:cNvSpPr>
            <a:spLocks noGrp="1"/>
          </p:cNvSpPr>
          <p:nvPr>
            <p:ph type="body" sz="half" idx="3"/>
          </p:nvPr>
        </p:nvSpPr>
        <p:spPr/>
        <p:txBody>
          <a:bodyPr/>
          <a:lstStyle/>
          <a:p>
            <a:endParaRPr lang="en-GB"/>
          </a:p>
        </p:txBody>
      </p:sp>
      <p:pic>
        <p:nvPicPr>
          <p:cNvPr id="4" name="Content Placeholder 3" descr="pop 1280-by-jim-thompson.jpg"/>
          <p:cNvPicPr>
            <a:picLocks noGrp="1" noChangeAspect="1"/>
          </p:cNvPicPr>
          <p:nvPr>
            <p:ph sz="quarter" idx="2"/>
          </p:nvPr>
        </p:nvPicPr>
        <p:blipFill>
          <a:blip r:embed="rId2" cstate="print"/>
          <a:stretch>
            <a:fillRect/>
          </a:stretch>
        </p:blipFill>
        <p:spPr>
          <a:xfrm>
            <a:off x="1451642" y="2468721"/>
            <a:ext cx="2051304" cy="3550920"/>
          </a:xfrm>
        </p:spPr>
      </p:pic>
      <p:sp>
        <p:nvSpPr>
          <p:cNvPr id="7" name="Content Placeholder 6"/>
          <p:cNvSpPr>
            <a:spLocks noGrp="1"/>
          </p:cNvSpPr>
          <p:nvPr>
            <p:ph sz="quarter" idx="4"/>
          </p:nvPr>
        </p:nvSpPr>
        <p:spPr/>
        <p:txBody>
          <a:bodyPr/>
          <a:lstStyle/>
          <a:p>
            <a:r>
              <a:rPr lang="en-GB" dirty="0"/>
              <a:t>- American lowlife </a:t>
            </a:r>
          </a:p>
          <a:p>
            <a:r>
              <a:rPr lang="en-GB" dirty="0"/>
              <a:t>- Population : 1280</a:t>
            </a:r>
          </a:p>
          <a:p>
            <a:r>
              <a:rPr lang="en-GB" dirty="0"/>
              <a:t>- Deep South: criminality + racial problems </a:t>
            </a:r>
          </a:p>
          <a:p>
            <a:r>
              <a:rPr lang="fr-FR" dirty="0"/>
              <a:t>- </a:t>
            </a:r>
            <a:r>
              <a:rPr lang="fr-FR" dirty="0" err="1"/>
              <a:t>decadence</a:t>
            </a:r>
            <a:r>
              <a:rPr lang="fr-FR" dirty="0"/>
              <a:t> – </a:t>
            </a:r>
            <a:r>
              <a:rPr lang="fr-FR" dirty="0" err="1"/>
              <a:t>decay</a:t>
            </a:r>
            <a:r>
              <a:rPr lang="fr-FR" dirty="0"/>
              <a:t> // W. Faulkner</a:t>
            </a:r>
            <a:endParaRPr lang="en-GB" dirty="0"/>
          </a:p>
          <a:p>
            <a:r>
              <a:rPr lang="fr-FR" dirty="0"/>
              <a:t>- </a:t>
            </a:r>
            <a:r>
              <a:rPr lang="fr-FR" i="1" dirty="0"/>
              <a:t>C de T</a:t>
            </a:r>
            <a:r>
              <a:rPr lang="fr-FR" dirty="0"/>
              <a:t>: AOF (1938)</a:t>
            </a:r>
            <a:endParaRPr lang="en-GB" dirty="0"/>
          </a:p>
          <a:p>
            <a:pPr marL="137160" indent="0">
              <a:buNone/>
            </a:pPr>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973427" y="1600200"/>
            <a:ext cx="3197146" cy="4708525"/>
          </a:xfrm>
        </p:spPr>
      </p:pic>
    </p:spTree>
    <p:extLst>
      <p:ext uri="{BB962C8B-B14F-4D97-AF65-F5344CB8AC3E}">
        <p14:creationId xmlns:p14="http://schemas.microsoft.com/office/powerpoint/2010/main" val="18417188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GB" i="1" dirty="0" smtClean="0"/>
              <a:t>Voyage au bout de la </a:t>
            </a:r>
            <a:r>
              <a:rPr lang="en-GB" i="1" dirty="0" err="1" smtClean="0"/>
              <a:t>nuit</a:t>
            </a:r>
            <a:r>
              <a:rPr lang="en-GB" i="1" dirty="0" smtClean="0"/>
              <a:t> </a:t>
            </a:r>
            <a:r>
              <a:rPr lang="en-GB" dirty="0" smtClean="0"/>
              <a:t>(1932) by L.-F. </a:t>
            </a:r>
            <a:r>
              <a:rPr lang="fr-FR" dirty="0" smtClean="0"/>
              <a:t>Céline</a:t>
            </a:r>
            <a:endParaRPr lang="en-GB" i="1" dirty="0"/>
          </a:p>
        </p:txBody>
      </p:sp>
      <p:sp>
        <p:nvSpPr>
          <p:cNvPr id="5" name="Text Placeholder 4"/>
          <p:cNvSpPr>
            <a:spLocks noGrp="1"/>
          </p:cNvSpPr>
          <p:nvPr>
            <p:ph type="body" idx="1"/>
          </p:nvPr>
        </p:nvSpPr>
        <p:spPr/>
        <p:txBody>
          <a:bodyPr/>
          <a:lstStyle/>
          <a:p>
            <a:endParaRPr lang="en-GB"/>
          </a:p>
        </p:txBody>
      </p:sp>
      <p:sp>
        <p:nvSpPr>
          <p:cNvPr id="7" name="Text Placeholder 6"/>
          <p:cNvSpPr>
            <a:spLocks noGrp="1"/>
          </p:cNvSpPr>
          <p:nvPr>
            <p:ph type="body" sz="half" idx="3"/>
          </p:nvPr>
        </p:nvSpPr>
        <p:spPr/>
        <p:txBody>
          <a:bodyPr/>
          <a:lstStyle/>
          <a:p>
            <a:endParaRPr lang="en-GB"/>
          </a:p>
        </p:txBody>
      </p:sp>
      <p:pic>
        <p:nvPicPr>
          <p:cNvPr id="9" name="Content Placeholder 8" descr="Voyage au bout de la nuit.png"/>
          <p:cNvPicPr>
            <a:picLocks noGrp="1" noChangeAspect="1"/>
          </p:cNvPicPr>
          <p:nvPr>
            <p:ph sz="quarter" idx="2"/>
          </p:nvPr>
        </p:nvPicPr>
        <p:blipFill>
          <a:blip r:embed="rId2" cstate="print"/>
          <a:stretch>
            <a:fillRect/>
          </a:stretch>
        </p:blipFill>
        <p:spPr>
          <a:xfrm>
            <a:off x="1331640" y="2780928"/>
            <a:ext cx="2304256" cy="2952328"/>
          </a:xfrm>
        </p:spPr>
      </p:pic>
      <p:sp>
        <p:nvSpPr>
          <p:cNvPr id="2" name="Content Placeholder 1"/>
          <p:cNvSpPr>
            <a:spLocks noGrp="1"/>
          </p:cNvSpPr>
          <p:nvPr>
            <p:ph sz="quarter" idx="4"/>
          </p:nvPr>
        </p:nvSpPr>
        <p:spPr/>
        <p:txBody>
          <a:bodyPr>
            <a:normAutofit fontScale="92500" lnSpcReduction="10000"/>
          </a:bodyPr>
          <a:lstStyle/>
          <a:p>
            <a:pPr lvl="0"/>
            <a:r>
              <a:rPr lang="fr-FR" dirty="0" err="1"/>
              <a:t>Autobiographical</a:t>
            </a:r>
            <a:r>
              <a:rPr lang="fr-FR" dirty="0"/>
              <a:t> : Ferdinand </a:t>
            </a:r>
            <a:r>
              <a:rPr lang="fr-FR" dirty="0" err="1"/>
              <a:t>Bardamu</a:t>
            </a:r>
            <a:endParaRPr lang="en-GB" dirty="0"/>
          </a:p>
          <a:p>
            <a:pPr lvl="0"/>
            <a:r>
              <a:rPr lang="en-GB" dirty="0"/>
              <a:t>syncopated and very oral style</a:t>
            </a:r>
          </a:p>
          <a:p>
            <a:pPr lvl="0"/>
            <a:r>
              <a:rPr lang="en-GB" dirty="0" err="1"/>
              <a:t>Bambola-Bragamance</a:t>
            </a:r>
            <a:r>
              <a:rPr lang="en-GB" dirty="0"/>
              <a:t> - Fort-</a:t>
            </a:r>
            <a:r>
              <a:rPr lang="en-GB" dirty="0" err="1"/>
              <a:t>Gono</a:t>
            </a:r>
            <a:endParaRPr lang="en-GB" dirty="0"/>
          </a:p>
          <a:p>
            <a:pPr lvl="0"/>
            <a:r>
              <a:rPr lang="en-GB" dirty="0"/>
              <a:t>Indictment of French colonialism</a:t>
            </a:r>
          </a:p>
          <a:p>
            <a:pPr lvl="0"/>
            <a:r>
              <a:rPr lang="en-GB" dirty="0"/>
              <a:t>Orientalised Africa (unhealthy, miasmic, decaying)  </a:t>
            </a:r>
          </a:p>
          <a:p>
            <a:endParaRPr lang="en-GB"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endParaRPr lang="en-GB"/>
          </a:p>
        </p:txBody>
      </p:sp>
      <p:sp>
        <p:nvSpPr>
          <p:cNvPr id="8" name="Content Placeholder 7"/>
          <p:cNvSpPr>
            <a:spLocks noGrp="1"/>
          </p:cNvSpPr>
          <p:nvPr>
            <p:ph idx="1"/>
          </p:nvPr>
        </p:nvSpPr>
        <p:spPr/>
        <p:txBody>
          <a:bodyPr>
            <a:normAutofit fontScale="77500" lnSpcReduction="20000"/>
          </a:bodyPr>
          <a:lstStyle/>
          <a:p>
            <a:r>
              <a:rPr lang="fr-FR" dirty="0"/>
              <a:t>Il est difficile de regarder en conscience les gens et les choses des tropiques à cause des couleurs qui en émanent. Elles sont en </a:t>
            </a:r>
            <a:r>
              <a:rPr lang="fr-FR" b="1" dirty="0"/>
              <a:t>ébullition</a:t>
            </a:r>
            <a:r>
              <a:rPr lang="fr-FR" dirty="0"/>
              <a:t> les couleurs et les choses. Une petite boîte de sardines ouverte en plein midi sur la chaussée projette tant de reflets divers qu’elle prend pour les yeux l’importance d’un </a:t>
            </a:r>
            <a:r>
              <a:rPr lang="fr-FR" b="1" dirty="0"/>
              <a:t>accident</a:t>
            </a:r>
            <a:r>
              <a:rPr lang="fr-FR" dirty="0"/>
              <a:t>. Faut faire attention. Il n’y a pas là-bas que les hommes </a:t>
            </a:r>
            <a:r>
              <a:rPr lang="fr-FR" b="1" dirty="0"/>
              <a:t>d’hystériques</a:t>
            </a:r>
            <a:r>
              <a:rPr lang="fr-FR" dirty="0"/>
              <a:t>, les choses aussi s’y mettent. La vie ne devient guère tolérable qu’à la tombée de la nuit, mais encore l’obscurité est-elle accaparée presque immédiatement par les </a:t>
            </a:r>
            <a:r>
              <a:rPr lang="fr-FR" b="1" dirty="0"/>
              <a:t>moustiques en essaims</a:t>
            </a:r>
            <a:r>
              <a:rPr lang="fr-FR" dirty="0"/>
              <a:t>. Pas un, deux ou cent, mais par </a:t>
            </a:r>
            <a:r>
              <a:rPr lang="fr-FR" b="1" dirty="0"/>
              <a:t>billions</a:t>
            </a:r>
            <a:r>
              <a:rPr lang="fr-FR" dirty="0"/>
              <a:t>. S’en tirer dans ces conditions-là devient une œuvre authentique de préservation. </a:t>
            </a:r>
            <a:r>
              <a:rPr lang="fr-FR" b="1" dirty="0"/>
              <a:t>Carnaval</a:t>
            </a:r>
            <a:r>
              <a:rPr lang="fr-FR" dirty="0"/>
              <a:t> le jour, </a:t>
            </a:r>
            <a:r>
              <a:rPr lang="fr-FR" b="1" dirty="0"/>
              <a:t>écumoire</a:t>
            </a:r>
            <a:r>
              <a:rPr lang="fr-FR" dirty="0"/>
              <a:t> la nuit, la </a:t>
            </a:r>
            <a:r>
              <a:rPr lang="fr-FR" b="1" dirty="0"/>
              <a:t>guerre</a:t>
            </a:r>
            <a:r>
              <a:rPr lang="fr-FR" dirty="0"/>
              <a:t> en douce. </a:t>
            </a:r>
            <a:r>
              <a:rPr lang="fr-FR" i="1" dirty="0"/>
              <a:t>Voyage au bout de la nuit</a:t>
            </a:r>
            <a:r>
              <a:rPr lang="fr-FR" dirty="0"/>
              <a:t>, Gallimard, coll. </a:t>
            </a:r>
            <a:r>
              <a:rPr lang="fr-FR" dirty="0" err="1"/>
              <a:t>Futuropolis</a:t>
            </a:r>
            <a:r>
              <a:rPr lang="fr-FR" dirty="0"/>
              <a:t>, p. 102.</a:t>
            </a:r>
            <a:endParaRPr lang="en-GB" dirty="0"/>
          </a:p>
          <a:p>
            <a:endParaRPr lang="en-GB" dirty="0"/>
          </a:p>
        </p:txBody>
      </p:sp>
    </p:spTree>
    <p:extLst>
      <p:ext uri="{BB962C8B-B14F-4D97-AF65-F5344CB8AC3E}">
        <p14:creationId xmlns:p14="http://schemas.microsoft.com/office/powerpoint/2010/main" val="11405987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fr-FR" i="1" dirty="0" smtClean="0"/>
              <a:t>Voyage au Congo</a:t>
            </a:r>
            <a:r>
              <a:rPr lang="fr-FR" dirty="0" smtClean="0"/>
              <a:t> (1927) by André Gide </a:t>
            </a:r>
            <a:endParaRPr lang="en-GB" dirty="0"/>
          </a:p>
        </p:txBody>
      </p:sp>
      <p:sp>
        <p:nvSpPr>
          <p:cNvPr id="2" name="Text Placeholder 1"/>
          <p:cNvSpPr>
            <a:spLocks noGrp="1"/>
          </p:cNvSpPr>
          <p:nvPr>
            <p:ph type="body" idx="1"/>
          </p:nvPr>
        </p:nvSpPr>
        <p:spPr/>
        <p:txBody>
          <a:bodyPr/>
          <a:lstStyle/>
          <a:p>
            <a:endParaRPr lang="en-GB"/>
          </a:p>
        </p:txBody>
      </p:sp>
      <p:sp>
        <p:nvSpPr>
          <p:cNvPr id="3" name="Text Placeholder 2"/>
          <p:cNvSpPr>
            <a:spLocks noGrp="1"/>
          </p:cNvSpPr>
          <p:nvPr>
            <p:ph type="body" sz="half" idx="3"/>
          </p:nvPr>
        </p:nvSpPr>
        <p:spPr/>
        <p:txBody>
          <a:bodyPr/>
          <a:lstStyle/>
          <a:p>
            <a:endParaRPr lang="en-GB"/>
          </a:p>
        </p:txBody>
      </p:sp>
      <p:pic>
        <p:nvPicPr>
          <p:cNvPr id="9" name="Content Placeholder 8" descr="Voyage au Congo Gide.png"/>
          <p:cNvPicPr>
            <a:picLocks noGrp="1" noChangeAspect="1"/>
          </p:cNvPicPr>
          <p:nvPr>
            <p:ph sz="quarter" idx="2"/>
          </p:nvPr>
        </p:nvPicPr>
        <p:blipFill>
          <a:blip r:embed="rId2" cstate="print"/>
          <a:stretch>
            <a:fillRect/>
          </a:stretch>
        </p:blipFill>
        <p:spPr>
          <a:xfrm>
            <a:off x="1219994" y="3334544"/>
            <a:ext cx="2514600" cy="1819275"/>
          </a:xfrm>
        </p:spPr>
      </p:pic>
      <p:sp>
        <p:nvSpPr>
          <p:cNvPr id="4" name="Content Placeholder 3"/>
          <p:cNvSpPr>
            <a:spLocks noGrp="1"/>
          </p:cNvSpPr>
          <p:nvPr>
            <p:ph sz="quarter" idx="4"/>
          </p:nvPr>
        </p:nvSpPr>
        <p:spPr/>
        <p:txBody>
          <a:bodyPr>
            <a:normAutofit fontScale="85000" lnSpcReduction="20000"/>
          </a:bodyPr>
          <a:lstStyle/>
          <a:p>
            <a:pPr lvl="0"/>
            <a:r>
              <a:rPr lang="en-GB" dirty="0"/>
              <a:t>inquiry in </a:t>
            </a:r>
            <a:r>
              <a:rPr lang="en-GB" b="1" dirty="0"/>
              <a:t>AEF</a:t>
            </a:r>
            <a:r>
              <a:rPr lang="en-GB" dirty="0"/>
              <a:t>: Congo, Gabon, Cameroon (+Belgian Congo)</a:t>
            </a:r>
          </a:p>
          <a:p>
            <a:pPr lvl="0"/>
            <a:r>
              <a:rPr lang="en-GB" dirty="0"/>
              <a:t>abuses of French colonial system (rubber)</a:t>
            </a:r>
          </a:p>
          <a:p>
            <a:pPr lvl="0"/>
            <a:r>
              <a:rPr lang="fr-FR" dirty="0"/>
              <a:t>colonie d’exploitation (vs. colonie de peuplement)</a:t>
            </a:r>
            <a:endParaRPr lang="en-GB" dirty="0"/>
          </a:p>
          <a:p>
            <a:pPr lvl="0"/>
            <a:r>
              <a:rPr lang="fr-FR" dirty="0"/>
              <a:t>‘Compagnie Forestière </a:t>
            </a:r>
            <a:r>
              <a:rPr lang="fr-FR" dirty="0" err="1"/>
              <a:t>Sanga</a:t>
            </a:r>
            <a:r>
              <a:rPr lang="fr-FR" dirty="0"/>
              <a:t> Oubangui’ (C.F.S.O</a:t>
            </a:r>
            <a:r>
              <a:rPr lang="fr-FR" dirty="0" smtClean="0"/>
              <a:t>.) // </a:t>
            </a:r>
            <a:r>
              <a:rPr lang="fr-FR" i="1" dirty="0" smtClean="0"/>
              <a:t>Coup de torchon </a:t>
            </a:r>
            <a:r>
              <a:rPr lang="fr-FR" dirty="0" smtClean="0"/>
              <a:t>(</a:t>
            </a:r>
            <a:r>
              <a:rPr lang="fr-FR" dirty="0" err="1" smtClean="0"/>
              <a:t>Vanderbroek</a:t>
            </a:r>
            <a:r>
              <a:rPr lang="fr-FR" dirty="0" smtClean="0"/>
              <a:t>) </a:t>
            </a:r>
            <a:endParaRPr lang="en-GB" dirty="0"/>
          </a:p>
          <a:p>
            <a:r>
              <a:rPr lang="en-GB" dirty="0"/>
              <a:t>An orientalist text – dedicated to Joseph Conrad (see </a:t>
            </a:r>
            <a:r>
              <a:rPr lang="en-GB" i="1" dirty="0"/>
              <a:t>Heart of Darkness</a:t>
            </a:r>
            <a:r>
              <a:rPr lang="en-GB" dirty="0"/>
              <a:t>)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GB" dirty="0" smtClean="0"/>
              <a:t>Equatorial Africa as a spectacle</a:t>
            </a:r>
            <a:endParaRPr lang="en-GB" dirty="0"/>
          </a:p>
        </p:txBody>
      </p:sp>
      <p:sp>
        <p:nvSpPr>
          <p:cNvPr id="8" name="Content Placeholder 7"/>
          <p:cNvSpPr>
            <a:spLocks noGrp="1"/>
          </p:cNvSpPr>
          <p:nvPr>
            <p:ph idx="1"/>
          </p:nvPr>
        </p:nvSpPr>
        <p:spPr/>
        <p:txBody>
          <a:bodyPr>
            <a:normAutofit fontScale="92500" lnSpcReduction="20000"/>
          </a:bodyPr>
          <a:lstStyle/>
          <a:p>
            <a:r>
              <a:rPr lang="fr-FR" dirty="0"/>
              <a:t>Sur ma demande, on nous promène durant deux heures, le long d’un très petit sentier presque indistinct, où nous précède un indigène armé d’une machette pour frayer la route. Si intéressante que soit cette circulation parmi les végétaux inconnus, il faut bien avouer que </a:t>
            </a:r>
            <a:r>
              <a:rPr lang="fr-FR" b="1" dirty="0"/>
              <a:t>cette forêt me déçoit</a:t>
            </a:r>
            <a:r>
              <a:rPr lang="fr-FR" dirty="0"/>
              <a:t>. J’espère trouver mieux ailleurs. Celle-ci n’est pas très haute ; je m’attendais à plus d’ombre, de </a:t>
            </a:r>
            <a:r>
              <a:rPr lang="fr-FR" b="1" dirty="0"/>
              <a:t>mystère et d’étrangeté</a:t>
            </a:r>
            <a:r>
              <a:rPr lang="fr-FR" dirty="0"/>
              <a:t>. Ni fleurs, ni fougères arborescentes ; et lorsque je les réclame, comme un numéro du programme que la représentation escamote, on me répond que « ce n’est pas la région ». </a:t>
            </a:r>
            <a:r>
              <a:rPr lang="en-GB" dirty="0"/>
              <a:t>André Gide, </a:t>
            </a:r>
            <a:r>
              <a:rPr lang="en-GB" i="1" dirty="0"/>
              <a:t>Voyage au Congo</a:t>
            </a:r>
            <a:r>
              <a:rPr lang="en-GB" dirty="0"/>
              <a:t>, Paris, </a:t>
            </a:r>
            <a:r>
              <a:rPr lang="en-GB" dirty="0" err="1"/>
              <a:t>Gallimard</a:t>
            </a:r>
            <a:r>
              <a:rPr lang="en-GB" dirty="0"/>
              <a:t>, 1927 (p.46).</a:t>
            </a:r>
          </a:p>
          <a:p>
            <a:endParaRPr lang="en-GB" dirty="0"/>
          </a:p>
        </p:txBody>
      </p:sp>
    </p:spTree>
    <p:extLst>
      <p:ext uri="{BB962C8B-B14F-4D97-AF65-F5344CB8AC3E}">
        <p14:creationId xmlns:p14="http://schemas.microsoft.com/office/powerpoint/2010/main" val="17850183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Georges Simenon </a:t>
            </a:r>
            <a:endParaRPr lang="en-GB" dirty="0"/>
          </a:p>
        </p:txBody>
      </p:sp>
      <p:pic>
        <p:nvPicPr>
          <p:cNvPr id="7" name="Content Placeholder 6" descr="L’Heure du nègre.png"/>
          <p:cNvPicPr>
            <a:picLocks noGrp="1" noChangeAspect="1"/>
          </p:cNvPicPr>
          <p:nvPr>
            <p:ph sz="half" idx="1"/>
          </p:nvPr>
        </p:nvPicPr>
        <p:blipFill>
          <a:blip r:embed="rId2" cstate="print"/>
          <a:stretch>
            <a:fillRect/>
          </a:stretch>
        </p:blipFill>
        <p:spPr>
          <a:xfrm>
            <a:off x="971600" y="1700808"/>
            <a:ext cx="2952328" cy="4320480"/>
          </a:xfrm>
        </p:spPr>
      </p:pic>
      <p:pic>
        <p:nvPicPr>
          <p:cNvPr id="8" name="Content Placeholder 7" descr="Coup de lune.png"/>
          <p:cNvPicPr>
            <a:picLocks noGrp="1" noChangeAspect="1"/>
          </p:cNvPicPr>
          <p:nvPr>
            <p:ph sz="half" idx="2"/>
          </p:nvPr>
        </p:nvPicPr>
        <p:blipFill>
          <a:blip r:embed="rId3" cstate="print"/>
          <a:stretch>
            <a:fillRect/>
          </a:stretch>
        </p:blipFill>
        <p:spPr>
          <a:xfrm>
            <a:off x="5292081" y="1988841"/>
            <a:ext cx="2808312" cy="3456384"/>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GB"/>
          </a:p>
        </p:txBody>
      </p:sp>
      <p:sp>
        <p:nvSpPr>
          <p:cNvPr id="6" name="Content Placeholder 5"/>
          <p:cNvSpPr>
            <a:spLocks noGrp="1"/>
          </p:cNvSpPr>
          <p:nvPr>
            <p:ph idx="1"/>
          </p:nvPr>
        </p:nvSpPr>
        <p:spPr/>
        <p:txBody>
          <a:bodyPr>
            <a:normAutofit/>
          </a:bodyPr>
          <a:lstStyle/>
          <a:p>
            <a:r>
              <a:rPr lang="fr-FR" dirty="0" smtClean="0"/>
              <a:t>(</a:t>
            </a:r>
            <a:r>
              <a:rPr lang="fr-FR" dirty="0"/>
              <a:t>3) </a:t>
            </a:r>
            <a:r>
              <a:rPr lang="fr-FR" i="1" dirty="0"/>
              <a:t>L’Heure du nègre</a:t>
            </a:r>
            <a:r>
              <a:rPr lang="fr-FR" dirty="0"/>
              <a:t> (1932) by Georges Simenon</a:t>
            </a:r>
            <a:endParaRPr lang="en-GB" dirty="0"/>
          </a:p>
          <a:p>
            <a:r>
              <a:rPr lang="en-GB" dirty="0"/>
              <a:t>Articles written for Parisian magazine </a:t>
            </a:r>
            <a:r>
              <a:rPr lang="en-GB" i="1" dirty="0"/>
              <a:t>Voilà</a:t>
            </a:r>
            <a:r>
              <a:rPr lang="en-GB" dirty="0"/>
              <a:t> </a:t>
            </a:r>
          </a:p>
          <a:p>
            <a:pPr lvl="0"/>
            <a:r>
              <a:rPr lang="en-GB" dirty="0"/>
              <a:t>predatory nature of the colonial system</a:t>
            </a:r>
          </a:p>
          <a:p>
            <a:pPr lvl="0"/>
            <a:r>
              <a:rPr lang="en-GB" dirty="0"/>
              <a:t>imminent fall</a:t>
            </a:r>
          </a:p>
          <a:p>
            <a:pPr lvl="0"/>
            <a:r>
              <a:rPr lang="fr-FR" dirty="0"/>
              <a:t>‘L’Afrique nous dit merde et c’est bien fait’</a:t>
            </a:r>
            <a:endParaRPr lang="en-GB" dirty="0"/>
          </a:p>
          <a:p>
            <a:r>
              <a:rPr lang="fr-FR" dirty="0" err="1"/>
              <a:t>See</a:t>
            </a:r>
            <a:r>
              <a:rPr lang="fr-FR" dirty="0"/>
              <a:t> </a:t>
            </a:r>
            <a:r>
              <a:rPr lang="fr-FR" dirty="0" err="1"/>
              <a:t>also</a:t>
            </a:r>
            <a:r>
              <a:rPr lang="fr-FR" dirty="0"/>
              <a:t> : </a:t>
            </a:r>
            <a:r>
              <a:rPr lang="fr-FR" i="1" dirty="0"/>
              <a:t>Le Coup de lune </a:t>
            </a:r>
            <a:r>
              <a:rPr lang="fr-FR" dirty="0"/>
              <a:t>(1933) – </a:t>
            </a:r>
            <a:r>
              <a:rPr lang="fr-FR" dirty="0" err="1"/>
              <a:t>same</a:t>
            </a:r>
            <a:r>
              <a:rPr lang="fr-FR" dirty="0"/>
              <a:t> </a:t>
            </a:r>
            <a:r>
              <a:rPr lang="fr-FR" dirty="0" err="1" smtClean="0"/>
              <a:t>context</a:t>
            </a:r>
            <a:r>
              <a:rPr lang="fr-FR" dirty="0" smtClean="0"/>
              <a:t>: ‘L’Afrique n’existe pas’, </a:t>
            </a:r>
            <a:r>
              <a:rPr lang="fr-FR" dirty="0" err="1" smtClean="0"/>
              <a:t>see</a:t>
            </a:r>
            <a:r>
              <a:rPr lang="fr-FR" dirty="0" smtClean="0"/>
              <a:t> Le </a:t>
            </a:r>
            <a:r>
              <a:rPr lang="fr-FR" dirty="0" err="1" smtClean="0"/>
              <a:t>Peron’s</a:t>
            </a:r>
            <a:r>
              <a:rPr lang="fr-FR" dirty="0" smtClean="0"/>
              <a:t> </a:t>
            </a:r>
            <a:r>
              <a:rPr lang="fr-FR" dirty="0" err="1" smtClean="0"/>
              <a:t>brother</a:t>
            </a:r>
            <a:r>
              <a:rPr lang="fr-FR" dirty="0" smtClean="0"/>
              <a:t> in </a:t>
            </a:r>
            <a:r>
              <a:rPr lang="fr-FR" i="1" dirty="0" smtClean="0"/>
              <a:t>Coup de torchon </a:t>
            </a:r>
            <a:endParaRPr lang="en-GB" dirty="0"/>
          </a:p>
          <a:p>
            <a:endParaRPr lang="en-GB" dirty="0"/>
          </a:p>
        </p:txBody>
      </p:sp>
    </p:spTree>
    <p:extLst>
      <p:ext uri="{BB962C8B-B14F-4D97-AF65-F5344CB8AC3E}">
        <p14:creationId xmlns:p14="http://schemas.microsoft.com/office/powerpoint/2010/main" val="534007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French colonialism and cinema?</a:t>
            </a:r>
            <a:endParaRPr lang="en-GB" dirty="0"/>
          </a:p>
        </p:txBody>
      </p:sp>
      <p:sp>
        <p:nvSpPr>
          <p:cNvPr id="3" name="Content Placeholder 2"/>
          <p:cNvSpPr>
            <a:spLocks noGrp="1"/>
          </p:cNvSpPr>
          <p:nvPr>
            <p:ph idx="1"/>
          </p:nvPr>
        </p:nvSpPr>
        <p:spPr/>
        <p:txBody>
          <a:bodyPr/>
          <a:lstStyle/>
          <a:p>
            <a:r>
              <a:rPr lang="en-GB" dirty="0" smtClean="0"/>
              <a:t>chronological overlap between late 19</a:t>
            </a:r>
            <a:r>
              <a:rPr lang="en-GB" baseline="30000" dirty="0" smtClean="0"/>
              <a:t>th</a:t>
            </a:r>
            <a:r>
              <a:rPr lang="en-GB" dirty="0" smtClean="0"/>
              <a:t> modern colonialism and the emergence of the ‘moving image’</a:t>
            </a:r>
          </a:p>
          <a:p>
            <a:r>
              <a:rPr lang="en-GB" dirty="0" smtClean="0"/>
              <a:t>See: </a:t>
            </a:r>
            <a:r>
              <a:rPr lang="en-GB" dirty="0"/>
              <a:t>David </a:t>
            </a:r>
            <a:r>
              <a:rPr lang="en-GB" dirty="0" smtClean="0"/>
              <a:t>H. </a:t>
            </a:r>
            <a:r>
              <a:rPr lang="en-GB" dirty="0" err="1" smtClean="0"/>
              <a:t>Slavin</a:t>
            </a:r>
            <a:r>
              <a:rPr lang="en-GB" dirty="0" smtClean="0"/>
              <a:t>, </a:t>
            </a:r>
            <a:r>
              <a:rPr lang="en-GB" i="1" dirty="0"/>
              <a:t>Colonial cinema and imperial France, 1919-1939: White Blind Spots, Male Fantasies, Settler </a:t>
            </a:r>
            <a:r>
              <a:rPr lang="en-GB" i="1" dirty="0" smtClean="0"/>
              <a:t>Myths </a:t>
            </a:r>
            <a:r>
              <a:rPr lang="en-GB" dirty="0" smtClean="0"/>
              <a:t>(2001)</a:t>
            </a:r>
            <a:r>
              <a:rPr lang="en-GB" i="1" dirty="0" smtClean="0"/>
              <a:t> </a:t>
            </a:r>
            <a:endParaRPr lang="en-GB" dirty="0"/>
          </a:p>
        </p:txBody>
      </p:sp>
    </p:spTree>
    <p:extLst>
      <p:ext uri="{BB962C8B-B14F-4D97-AF65-F5344CB8AC3E}">
        <p14:creationId xmlns:p14="http://schemas.microsoft.com/office/powerpoint/2010/main" val="5960513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dirty="0" smtClean="0"/>
              <a:t> </a:t>
            </a:r>
            <a:r>
              <a:rPr lang="fr-FR" i="1" dirty="0" smtClean="0"/>
              <a:t>Voyage dans la lune</a:t>
            </a:r>
            <a:r>
              <a:rPr lang="fr-FR" dirty="0" smtClean="0"/>
              <a:t> by Georges Méliès (1903)</a:t>
            </a:r>
            <a:endParaRPr lang="en-GB" dirty="0"/>
          </a:p>
        </p:txBody>
      </p:sp>
      <p:sp>
        <p:nvSpPr>
          <p:cNvPr id="3" name="Content Placeholder 2"/>
          <p:cNvSpPr>
            <a:spLocks noGrp="1"/>
          </p:cNvSpPr>
          <p:nvPr>
            <p:ph idx="1"/>
          </p:nvPr>
        </p:nvSpPr>
        <p:spPr/>
        <p:txBody>
          <a:bodyPr/>
          <a:lstStyle/>
          <a:p>
            <a:r>
              <a:rPr lang="en-GB" dirty="0" smtClean="0">
                <a:hlinkClick r:id="rId2"/>
              </a:rPr>
              <a:t>https://</a:t>
            </a:r>
            <a:r>
              <a:rPr lang="en-GB" dirty="0" smtClean="0">
                <a:hlinkClick r:id="rId2"/>
              </a:rPr>
              <a:t>www.youtube.com/watch?v=UrHPyQGQ7vo</a:t>
            </a:r>
            <a:r>
              <a:rPr lang="en-GB" dirty="0" smtClean="0"/>
              <a:t> [</a:t>
            </a:r>
            <a:r>
              <a:rPr lang="en-GB" dirty="0" smtClean="0"/>
              <a:t>8:44]</a:t>
            </a:r>
          </a:p>
          <a:p>
            <a:r>
              <a:rPr lang="fr-FR" dirty="0" smtClean="0"/>
              <a:t>Georges Méliès = </a:t>
            </a:r>
            <a:r>
              <a:rPr lang="fr-FR" dirty="0" err="1" smtClean="0"/>
              <a:t>precursor</a:t>
            </a:r>
            <a:endParaRPr lang="fr-FR" dirty="0" smtClean="0"/>
          </a:p>
          <a:p>
            <a:pPr marL="137160" indent="0">
              <a:buNone/>
            </a:pPr>
            <a:r>
              <a:rPr lang="fr-FR" dirty="0" smtClean="0">
                <a:sym typeface="Wingdings" panose="05000000000000000000" pitchFamily="2" charset="2"/>
              </a:rPr>
              <a:t> </a:t>
            </a:r>
            <a:r>
              <a:rPr lang="fr-FR" i="1" dirty="0" smtClean="0">
                <a:sym typeface="Wingdings" panose="05000000000000000000" pitchFamily="2" charset="2"/>
              </a:rPr>
              <a:t>Voyage </a:t>
            </a:r>
            <a:r>
              <a:rPr lang="fr-FR" dirty="0" smtClean="0">
                <a:sym typeface="Wingdings" panose="05000000000000000000" pitchFamily="2" charset="2"/>
              </a:rPr>
              <a:t>= </a:t>
            </a:r>
            <a:r>
              <a:rPr lang="fr-FR" dirty="0" err="1" smtClean="0">
                <a:sym typeface="Wingdings" panose="05000000000000000000" pitchFamily="2" charset="2"/>
              </a:rPr>
              <a:t>based</a:t>
            </a:r>
            <a:r>
              <a:rPr lang="fr-FR" dirty="0" smtClean="0">
                <a:sym typeface="Wingdings" panose="05000000000000000000" pitchFamily="2" charset="2"/>
              </a:rPr>
              <a:t> on </a:t>
            </a:r>
            <a:r>
              <a:rPr lang="fr-FR" i="1" dirty="0" smtClean="0">
                <a:sym typeface="Wingdings" panose="05000000000000000000" pitchFamily="2" charset="2"/>
              </a:rPr>
              <a:t>De la terre </a:t>
            </a:r>
            <a:r>
              <a:rPr lang="en-GB" i="1" dirty="0" smtClean="0"/>
              <a:t>à la lune</a:t>
            </a:r>
            <a:r>
              <a:rPr lang="fr-FR" i="1" dirty="0" smtClean="0"/>
              <a:t> </a:t>
            </a:r>
            <a:r>
              <a:rPr lang="fr-FR" dirty="0" smtClean="0"/>
              <a:t>by Jules Verne [exploration, </a:t>
            </a:r>
            <a:r>
              <a:rPr lang="fr-FR" dirty="0" err="1" smtClean="0"/>
              <a:t>scientific</a:t>
            </a:r>
            <a:r>
              <a:rPr lang="fr-FR" dirty="0" smtClean="0"/>
              <a:t> </a:t>
            </a:r>
            <a:r>
              <a:rPr lang="fr-FR" dirty="0" err="1" smtClean="0"/>
              <a:t>revolution</a:t>
            </a:r>
            <a:r>
              <a:rPr lang="fr-FR" dirty="0" smtClean="0"/>
              <a:t>, voyage </a:t>
            </a:r>
            <a:r>
              <a:rPr lang="fr-FR" dirty="0" err="1" smtClean="0"/>
              <a:t>from</a:t>
            </a:r>
            <a:r>
              <a:rPr lang="fr-FR" dirty="0" smtClean="0"/>
              <a:t> the </a:t>
            </a:r>
            <a:r>
              <a:rPr lang="fr-FR" dirty="0" err="1" smtClean="0"/>
              <a:t>known</a:t>
            </a:r>
            <a:r>
              <a:rPr lang="fr-FR" dirty="0" smtClean="0"/>
              <a:t> to the </a:t>
            </a:r>
            <a:r>
              <a:rPr lang="fr-FR" dirty="0" err="1" smtClean="0"/>
              <a:t>unknown</a:t>
            </a:r>
            <a:r>
              <a:rPr lang="fr-FR" dirty="0" smtClean="0"/>
              <a:t> = </a:t>
            </a:r>
            <a:r>
              <a:rPr lang="fr-FR" dirty="0" err="1" smtClean="0"/>
              <a:t>imperialism</a:t>
            </a:r>
            <a:r>
              <a:rPr lang="fr-FR" dirty="0" smtClean="0"/>
              <a:t>]</a:t>
            </a:r>
            <a:r>
              <a:rPr lang="en-GB" dirty="0">
                <a:sym typeface="Wingdings" pitchFamily="2" charset="2"/>
              </a:rPr>
              <a:t>  encounter with the </a:t>
            </a:r>
            <a:r>
              <a:rPr lang="en-GB" dirty="0" err="1">
                <a:sym typeface="Wingdings" pitchFamily="2" charset="2"/>
              </a:rPr>
              <a:t>Moonian</a:t>
            </a:r>
            <a:r>
              <a:rPr lang="en-GB" dirty="0">
                <a:sym typeface="Wingdings" pitchFamily="2" charset="2"/>
              </a:rPr>
              <a:t> ‘Other’ [implicit reference to colonial ventures</a:t>
            </a:r>
            <a:r>
              <a:rPr lang="en-GB" dirty="0" smtClean="0">
                <a:sym typeface="Wingdings" pitchFamily="2" charset="2"/>
              </a:rPr>
              <a:t>] and the technologically-advanced earthlings </a:t>
            </a:r>
            <a:endParaRPr lang="en-GB" dirty="0">
              <a:sym typeface="Wingdings" pitchFamily="2" charset="2"/>
            </a:endParaRPr>
          </a:p>
          <a:p>
            <a:pPr marL="137160" indent="0">
              <a:buNone/>
            </a:pPr>
            <a:endParaRPr lang="en-GB" i="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sz="3100" i="1" dirty="0" smtClean="0"/>
              <a:t>Pépé-le-Moko </a:t>
            </a:r>
            <a:r>
              <a:rPr lang="fr-FR" sz="3100" dirty="0" smtClean="0"/>
              <a:t>(1937) but </a:t>
            </a:r>
            <a:r>
              <a:rPr lang="fr-FR" sz="3100" dirty="0" err="1" smtClean="0"/>
              <a:t>also</a:t>
            </a:r>
            <a:r>
              <a:rPr lang="fr-FR" sz="3100" dirty="0" smtClean="0"/>
              <a:t> </a:t>
            </a:r>
            <a:r>
              <a:rPr lang="fr-FR" sz="3100" i="1" dirty="0" smtClean="0"/>
              <a:t>La Bandera </a:t>
            </a:r>
            <a:r>
              <a:rPr lang="fr-FR" sz="3100" dirty="0" smtClean="0"/>
              <a:t>(1935) by Julien Duvivier</a:t>
            </a:r>
            <a:r>
              <a:rPr lang="en-GB" dirty="0" smtClean="0"/>
              <a:t/>
            </a:r>
            <a:br>
              <a:rPr lang="en-GB" dirty="0" smtClean="0"/>
            </a:br>
            <a:endParaRPr lang="en-GB" dirty="0"/>
          </a:p>
        </p:txBody>
      </p:sp>
      <p:pic>
        <p:nvPicPr>
          <p:cNvPr id="4" name="Content Placeholder 3" descr="La Bandera.jpg"/>
          <p:cNvPicPr>
            <a:picLocks noGrp="1" noChangeAspect="1"/>
          </p:cNvPicPr>
          <p:nvPr>
            <p:ph idx="1"/>
          </p:nvPr>
        </p:nvPicPr>
        <p:blipFill>
          <a:blip r:embed="rId2" cstate="print"/>
          <a:stretch>
            <a:fillRect/>
          </a:stretch>
        </p:blipFill>
        <p:spPr>
          <a:xfrm>
            <a:off x="3131840" y="1915828"/>
            <a:ext cx="2952328" cy="3745419"/>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i="1" dirty="0" smtClean="0"/>
              <a:t>La Bandera </a:t>
            </a:r>
            <a:r>
              <a:rPr lang="en-GB" dirty="0" smtClean="0"/>
              <a:t>and </a:t>
            </a:r>
            <a:r>
              <a:rPr lang="en-GB" dirty="0" err="1" smtClean="0"/>
              <a:t>Aïsha</a:t>
            </a:r>
            <a:r>
              <a:rPr lang="en-GB" dirty="0" smtClean="0"/>
              <a:t>…</a:t>
            </a:r>
            <a:endParaRPr lang="en-GB" dirty="0"/>
          </a:p>
        </p:txBody>
      </p:sp>
      <p:sp>
        <p:nvSpPr>
          <p:cNvPr id="3" name="Content Placeholder 2"/>
          <p:cNvSpPr>
            <a:spLocks noGrp="1"/>
          </p:cNvSpPr>
          <p:nvPr>
            <p:ph idx="1"/>
          </p:nvPr>
        </p:nvSpPr>
        <p:spPr/>
        <p:txBody>
          <a:bodyPr/>
          <a:lstStyle/>
          <a:p>
            <a:r>
              <a:rPr lang="en-GB" dirty="0" smtClean="0">
                <a:hlinkClick r:id="rId2"/>
              </a:rPr>
              <a:t>https://www.youtube.com/watch?v=YmditwfkKGE</a:t>
            </a:r>
            <a:r>
              <a:rPr lang="en-GB" dirty="0" smtClean="0"/>
              <a:t> </a:t>
            </a:r>
          </a:p>
          <a:p>
            <a:r>
              <a:rPr lang="en-GB" dirty="0" smtClean="0"/>
              <a:t>Pierre </a:t>
            </a:r>
            <a:r>
              <a:rPr lang="en-GB" dirty="0" err="1" smtClean="0"/>
              <a:t>Gilieth</a:t>
            </a:r>
            <a:r>
              <a:rPr lang="en-GB" dirty="0" smtClean="0"/>
              <a:t> (Jean </a:t>
            </a:r>
            <a:r>
              <a:rPr lang="en-GB" dirty="0" err="1" smtClean="0"/>
              <a:t>Gabin</a:t>
            </a:r>
            <a:r>
              <a:rPr lang="en-GB" dirty="0" smtClean="0"/>
              <a:t>): murders a man; enrolment in the French Legion in Morocco.</a:t>
            </a:r>
          </a:p>
          <a:p>
            <a:r>
              <a:rPr lang="en-GB" dirty="0" smtClean="0"/>
              <a:t>Encounter </a:t>
            </a:r>
            <a:r>
              <a:rPr lang="en-GB" dirty="0"/>
              <a:t>with </a:t>
            </a:r>
            <a:r>
              <a:rPr lang="en-GB" dirty="0" err="1" smtClean="0"/>
              <a:t>Aïsha</a:t>
            </a:r>
            <a:r>
              <a:rPr lang="en-GB" dirty="0" smtClean="0"/>
              <a:t>…</a:t>
            </a:r>
          </a:p>
          <a:p>
            <a:r>
              <a:rPr lang="en-GB" dirty="0" smtClean="0"/>
              <a:t>But </a:t>
            </a:r>
            <a:r>
              <a:rPr lang="en-GB" dirty="0" err="1" smtClean="0"/>
              <a:t>Gilieth</a:t>
            </a:r>
            <a:r>
              <a:rPr lang="en-GB" dirty="0" smtClean="0"/>
              <a:t> gets killed by a local sniper.</a:t>
            </a:r>
          </a:p>
          <a:p>
            <a:r>
              <a:rPr lang="en-GB" dirty="0" smtClean="0"/>
              <a:t>= love is impossible in the colonies; the female other is unattainable </a:t>
            </a:r>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i="1" dirty="0" err="1" smtClean="0"/>
              <a:t>Caché</a:t>
            </a:r>
            <a:r>
              <a:rPr lang="en-GB" i="1" dirty="0" smtClean="0"/>
              <a:t> </a:t>
            </a:r>
            <a:r>
              <a:rPr lang="en-GB" dirty="0" smtClean="0"/>
              <a:t>(2005) by Michael </a:t>
            </a:r>
            <a:r>
              <a:rPr lang="en-GB" dirty="0" err="1" smtClean="0"/>
              <a:t>Haneke</a:t>
            </a:r>
            <a:r>
              <a:rPr lang="en-GB" dirty="0" smtClean="0"/>
              <a:t>  </a:t>
            </a:r>
            <a:br>
              <a:rPr lang="en-GB" dirty="0" smtClean="0"/>
            </a:br>
            <a:endParaRPr lang="en-GB" i="1" dirty="0"/>
          </a:p>
        </p:txBody>
      </p:sp>
      <p:pic>
        <p:nvPicPr>
          <p:cNvPr id="4" name="Content Placeholder 3" descr="Cache_Haneke.jpg"/>
          <p:cNvPicPr>
            <a:picLocks noGrp="1" noChangeAspect="1"/>
          </p:cNvPicPr>
          <p:nvPr>
            <p:ph idx="1"/>
          </p:nvPr>
        </p:nvPicPr>
        <p:blipFill>
          <a:blip r:embed="rId2" cstate="print"/>
          <a:stretch>
            <a:fillRect/>
          </a:stretch>
        </p:blipFill>
        <p:spPr>
          <a:xfrm>
            <a:off x="2915816" y="1772816"/>
            <a:ext cx="3384376" cy="4176464"/>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100" i="1" dirty="0" err="1" smtClean="0"/>
              <a:t>Indigènes</a:t>
            </a:r>
            <a:r>
              <a:rPr lang="en-GB" sz="3100" i="1" dirty="0" smtClean="0"/>
              <a:t> </a:t>
            </a:r>
            <a:r>
              <a:rPr lang="en-GB" sz="3100" dirty="0" smtClean="0"/>
              <a:t>(2006) by </a:t>
            </a:r>
            <a:r>
              <a:rPr lang="en-GB" sz="3100" dirty="0" err="1" smtClean="0"/>
              <a:t>Rachid</a:t>
            </a:r>
            <a:r>
              <a:rPr lang="en-GB" sz="3100" dirty="0" smtClean="0"/>
              <a:t> </a:t>
            </a:r>
            <a:r>
              <a:rPr lang="en-GB" sz="3100" dirty="0" err="1" smtClean="0"/>
              <a:t>Bouchareb</a:t>
            </a:r>
            <a:r>
              <a:rPr lang="en-GB" dirty="0" smtClean="0"/>
              <a:t/>
            </a:r>
            <a:br>
              <a:rPr lang="en-GB" dirty="0" smtClean="0"/>
            </a:br>
            <a:endParaRPr lang="en-GB" dirty="0"/>
          </a:p>
        </p:txBody>
      </p:sp>
      <p:pic>
        <p:nvPicPr>
          <p:cNvPr id="4" name="Content Placeholder 3" descr="Indigènes.png"/>
          <p:cNvPicPr>
            <a:picLocks noGrp="1" noChangeAspect="1"/>
          </p:cNvPicPr>
          <p:nvPr>
            <p:ph idx="1"/>
          </p:nvPr>
        </p:nvPicPr>
        <p:blipFill>
          <a:blip r:embed="rId2" cstate="print"/>
          <a:stretch>
            <a:fillRect/>
          </a:stretch>
        </p:blipFill>
        <p:spPr>
          <a:xfrm>
            <a:off x="2483768" y="1412776"/>
            <a:ext cx="3816424" cy="4248471"/>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err="1"/>
              <a:t>Tirailleurs</a:t>
            </a:r>
            <a:r>
              <a:rPr lang="en-GB" dirty="0"/>
              <a:t> (</a:t>
            </a:r>
            <a:r>
              <a:rPr lang="en-GB" dirty="0" err="1"/>
              <a:t>sénégalais</a:t>
            </a:r>
            <a:r>
              <a:rPr lang="en-GB" dirty="0"/>
              <a:t>)</a:t>
            </a:r>
          </a:p>
        </p:txBody>
      </p:sp>
      <p:sp>
        <p:nvSpPr>
          <p:cNvPr id="5" name="Text Placeholder 4"/>
          <p:cNvSpPr>
            <a:spLocks noGrp="1"/>
          </p:cNvSpPr>
          <p:nvPr>
            <p:ph type="body" idx="1"/>
          </p:nvPr>
        </p:nvSpPr>
        <p:spPr/>
        <p:txBody>
          <a:bodyPr/>
          <a:lstStyle/>
          <a:p>
            <a:endParaRPr lang="en-GB"/>
          </a:p>
        </p:txBody>
      </p:sp>
      <p:sp>
        <p:nvSpPr>
          <p:cNvPr id="7" name="Text Placeholder 6"/>
          <p:cNvSpPr>
            <a:spLocks noGrp="1"/>
          </p:cNvSpPr>
          <p:nvPr>
            <p:ph type="body" sz="half" idx="3"/>
          </p:nvPr>
        </p:nvSpPr>
        <p:spPr/>
        <p:txBody>
          <a:bodyPr/>
          <a:lstStyle/>
          <a:p>
            <a:endParaRPr lang="en-GB"/>
          </a:p>
        </p:txBody>
      </p:sp>
      <p:sp>
        <p:nvSpPr>
          <p:cNvPr id="6" name="Content Placeholder 5"/>
          <p:cNvSpPr>
            <a:spLocks noGrp="1"/>
          </p:cNvSpPr>
          <p:nvPr>
            <p:ph sz="quarter" idx="2"/>
          </p:nvPr>
        </p:nvSpPr>
        <p:spPr/>
        <p:txBody>
          <a:bodyPr/>
          <a:lstStyle/>
          <a:p>
            <a:pPr marL="137160" indent="0">
              <a:buNone/>
            </a:pPr>
            <a:r>
              <a:rPr lang="en-GB" dirty="0"/>
              <a:t>See in </a:t>
            </a:r>
            <a:r>
              <a:rPr lang="en-GB" i="1" dirty="0"/>
              <a:t>Coup de </a:t>
            </a:r>
            <a:r>
              <a:rPr lang="en-GB" i="1" dirty="0" err="1"/>
              <a:t>torchon</a:t>
            </a:r>
            <a:r>
              <a:rPr lang="en-GB" i="1" dirty="0"/>
              <a:t> </a:t>
            </a:r>
            <a:r>
              <a:rPr lang="en-GB" dirty="0"/>
              <a:t>(Lucien to </a:t>
            </a:r>
            <a:r>
              <a:rPr lang="en-GB" dirty="0" err="1"/>
              <a:t>institutrice</a:t>
            </a:r>
            <a:r>
              <a:rPr lang="en-GB" dirty="0"/>
              <a:t>):</a:t>
            </a:r>
          </a:p>
          <a:p>
            <a:pPr marL="137160" indent="0">
              <a:buNone/>
            </a:pPr>
            <a:r>
              <a:rPr lang="en-GB" dirty="0"/>
              <a:t>‘Grâce à </a:t>
            </a:r>
            <a:r>
              <a:rPr lang="en-GB" dirty="0" err="1"/>
              <a:t>vous</a:t>
            </a:r>
            <a:r>
              <a:rPr lang="en-GB" dirty="0"/>
              <a:t> les </a:t>
            </a:r>
            <a:r>
              <a:rPr lang="en-GB" dirty="0" err="1"/>
              <a:t>petits</a:t>
            </a:r>
            <a:r>
              <a:rPr lang="en-GB" dirty="0"/>
              <a:t> noirs </a:t>
            </a:r>
            <a:r>
              <a:rPr lang="en-GB" dirty="0" err="1"/>
              <a:t>pourront</a:t>
            </a:r>
            <a:r>
              <a:rPr lang="en-GB" dirty="0"/>
              <a:t> lire le nom de </a:t>
            </a:r>
            <a:r>
              <a:rPr lang="en-GB" dirty="0" err="1"/>
              <a:t>leur</a:t>
            </a:r>
            <a:r>
              <a:rPr lang="en-GB" dirty="0"/>
              <a:t> papa </a:t>
            </a:r>
            <a:r>
              <a:rPr lang="en-GB" dirty="0" err="1"/>
              <a:t>sur</a:t>
            </a:r>
            <a:r>
              <a:rPr lang="en-GB" dirty="0"/>
              <a:t> les monuments aux </a:t>
            </a:r>
            <a:r>
              <a:rPr lang="en-GB" dirty="0" err="1"/>
              <a:t>morts</a:t>
            </a:r>
            <a:r>
              <a:rPr lang="en-GB" dirty="0"/>
              <a:t>’.</a:t>
            </a:r>
          </a:p>
          <a:p>
            <a:pPr marL="137160" indent="0">
              <a:buNone/>
            </a:pPr>
            <a:endParaRPr lang="en-GB" dirty="0"/>
          </a:p>
        </p:txBody>
      </p:sp>
      <p:pic>
        <p:nvPicPr>
          <p:cNvPr id="9" name="Content Placeholder 8"/>
          <p:cNvPicPr>
            <a:picLocks noGrp="1" noChangeAspect="1"/>
          </p:cNvPicPr>
          <p:nvPr>
            <p:ph sz="quarter" idx="4"/>
          </p:nvPr>
        </p:nvPicPr>
        <p:blipFill>
          <a:blip r:embed="rId2" cstate="print">
            <a:extLst>
              <a:ext uri="{28A0092B-C50C-407E-A947-70E740481C1C}">
                <a14:useLocalDpi xmlns:a14="http://schemas.microsoft.com/office/drawing/2010/main" val="0"/>
              </a:ext>
            </a:extLst>
          </a:blip>
          <a:stretch>
            <a:fillRect/>
          </a:stretch>
        </p:blipFill>
        <p:spPr>
          <a:xfrm>
            <a:off x="5499100" y="2643981"/>
            <a:ext cx="2333625" cy="3200400"/>
          </a:xfrm>
        </p:spPr>
      </p:pic>
    </p:spTree>
    <p:extLst>
      <p:ext uri="{BB962C8B-B14F-4D97-AF65-F5344CB8AC3E}">
        <p14:creationId xmlns:p14="http://schemas.microsoft.com/office/powerpoint/2010/main" val="4009617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GB" dirty="0" smtClean="0"/>
              <a:t>Bertrand Tavernier</a:t>
            </a:r>
            <a:endParaRPr lang="en-GB" dirty="0"/>
          </a:p>
        </p:txBody>
      </p:sp>
      <p:sp>
        <p:nvSpPr>
          <p:cNvPr id="13" name="Content Placeholder 12"/>
          <p:cNvSpPr>
            <a:spLocks noGrp="1"/>
          </p:cNvSpPr>
          <p:nvPr>
            <p:ph idx="1"/>
          </p:nvPr>
        </p:nvSpPr>
        <p:spPr/>
        <p:txBody>
          <a:bodyPr>
            <a:normAutofit fontScale="77500" lnSpcReduction="20000"/>
          </a:bodyPr>
          <a:lstStyle/>
          <a:p>
            <a:pPr marL="137160" indent="0">
              <a:buNone/>
            </a:pPr>
            <a:r>
              <a:rPr lang="fr-BE" b="1" dirty="0" smtClean="0"/>
              <a:t>Bertrand Tavernier</a:t>
            </a:r>
            <a:r>
              <a:rPr lang="fr-BE" dirty="0" smtClean="0"/>
              <a:t> (Lyon,1941) &amp; </a:t>
            </a:r>
            <a:r>
              <a:rPr lang="fr-BE" b="1" dirty="0" smtClean="0"/>
              <a:t>inter-</a:t>
            </a:r>
            <a:r>
              <a:rPr lang="fr-BE" b="1" dirty="0" err="1" smtClean="0"/>
              <a:t>textuality</a:t>
            </a:r>
            <a:r>
              <a:rPr lang="fr-BE" dirty="0" smtClean="0"/>
              <a:t>  </a:t>
            </a:r>
            <a:r>
              <a:rPr lang="fr-BE" i="1" dirty="0" smtClean="0"/>
              <a:t> </a:t>
            </a:r>
            <a:endParaRPr lang="en-GB" dirty="0" smtClean="0"/>
          </a:p>
          <a:p>
            <a:pPr marL="137160" indent="0">
              <a:buNone/>
            </a:pPr>
            <a:r>
              <a:rPr lang="en-GB" dirty="0" smtClean="0"/>
              <a:t>Feature films;</a:t>
            </a:r>
            <a:r>
              <a:rPr lang="fr-FR" dirty="0" err="1" smtClean="0"/>
              <a:t>Documentaries</a:t>
            </a:r>
            <a:r>
              <a:rPr lang="fr-FR" dirty="0" smtClean="0"/>
              <a:t> </a:t>
            </a:r>
            <a:r>
              <a:rPr lang="fr-FR" dirty="0"/>
              <a:t>– </a:t>
            </a:r>
            <a:r>
              <a:rPr lang="fr-FR" dirty="0" err="1"/>
              <a:t>see</a:t>
            </a:r>
            <a:r>
              <a:rPr lang="fr-FR" dirty="0"/>
              <a:t> </a:t>
            </a:r>
            <a:r>
              <a:rPr lang="fr-FR" i="1" dirty="0"/>
              <a:t>La Guerre sans nom</a:t>
            </a:r>
            <a:r>
              <a:rPr lang="fr-FR" dirty="0"/>
              <a:t> (1992, </a:t>
            </a:r>
            <a:r>
              <a:rPr lang="fr-FR" dirty="0" err="1"/>
              <a:t>with</a:t>
            </a:r>
            <a:r>
              <a:rPr lang="fr-FR" dirty="0"/>
              <a:t> Patrick </a:t>
            </a:r>
            <a:r>
              <a:rPr lang="fr-FR" dirty="0" err="1"/>
              <a:t>Rotman</a:t>
            </a:r>
            <a:r>
              <a:rPr lang="fr-FR" dirty="0"/>
              <a:t>)</a:t>
            </a:r>
            <a:endParaRPr lang="en-GB" dirty="0"/>
          </a:p>
          <a:p>
            <a:pPr marL="137160" indent="0">
              <a:buNone/>
            </a:pPr>
            <a:r>
              <a:rPr lang="fr-FR" dirty="0"/>
              <a:t>Vs. </a:t>
            </a:r>
            <a:r>
              <a:rPr lang="fr-FR" b="1" dirty="0"/>
              <a:t>Nouvelle vague</a:t>
            </a:r>
            <a:r>
              <a:rPr lang="fr-FR" dirty="0"/>
              <a:t> ?</a:t>
            </a:r>
            <a:endParaRPr lang="en-GB" dirty="0"/>
          </a:p>
          <a:p>
            <a:pPr marL="137160" indent="0">
              <a:buNone/>
            </a:pPr>
            <a:r>
              <a:rPr lang="fr-FR" dirty="0" err="1"/>
              <a:t>See</a:t>
            </a:r>
            <a:r>
              <a:rPr lang="fr-FR" dirty="0"/>
              <a:t> </a:t>
            </a:r>
            <a:r>
              <a:rPr lang="fr-FR" b="1" dirty="0"/>
              <a:t>narration</a:t>
            </a:r>
            <a:r>
              <a:rPr lang="fr-FR" dirty="0"/>
              <a:t> in </a:t>
            </a:r>
            <a:r>
              <a:rPr lang="fr-FR" dirty="0" err="1"/>
              <a:t>e.g</a:t>
            </a:r>
            <a:r>
              <a:rPr lang="fr-FR" dirty="0"/>
              <a:t>. Alain Renais’ (and Marguerite Duras’) </a:t>
            </a:r>
            <a:r>
              <a:rPr lang="fr-FR" i="1" dirty="0"/>
              <a:t>Hiroshima mon amour </a:t>
            </a:r>
            <a:r>
              <a:rPr lang="fr-FR" dirty="0"/>
              <a:t>(1959), </a:t>
            </a:r>
            <a:r>
              <a:rPr lang="fr-FR" i="1" dirty="0"/>
              <a:t>L’Année dernière à </a:t>
            </a:r>
            <a:r>
              <a:rPr lang="fr-FR" i="1" dirty="0" err="1"/>
              <a:t>Marienbad</a:t>
            </a:r>
            <a:r>
              <a:rPr lang="fr-FR" dirty="0"/>
              <a:t> (1962), </a:t>
            </a:r>
            <a:r>
              <a:rPr lang="fr-FR" i="1" dirty="0"/>
              <a:t>Muriel, ou le temps d’un retour</a:t>
            </a:r>
            <a:r>
              <a:rPr lang="fr-FR" dirty="0"/>
              <a:t> (1963) or Jean-Luc </a:t>
            </a:r>
            <a:r>
              <a:rPr lang="fr-FR" dirty="0" err="1"/>
              <a:t>Godard’s</a:t>
            </a:r>
            <a:r>
              <a:rPr lang="fr-FR" dirty="0"/>
              <a:t> </a:t>
            </a:r>
            <a:r>
              <a:rPr lang="fr-FR" i="1" dirty="0"/>
              <a:t>Le Mépris</a:t>
            </a:r>
            <a:r>
              <a:rPr lang="fr-FR" dirty="0"/>
              <a:t> (1963) or </a:t>
            </a:r>
            <a:r>
              <a:rPr lang="fr-FR" i="1" dirty="0"/>
              <a:t>La Chinoise</a:t>
            </a:r>
            <a:r>
              <a:rPr lang="fr-FR" dirty="0"/>
              <a:t> (1967)</a:t>
            </a:r>
            <a:endParaRPr lang="en-GB" dirty="0"/>
          </a:p>
          <a:p>
            <a:pPr marL="137160" indent="0">
              <a:buNone/>
            </a:pPr>
            <a:r>
              <a:rPr lang="fr-FR" dirty="0">
                <a:sym typeface="Wingdings" panose="05000000000000000000" pitchFamily="2" charset="2"/>
              </a:rPr>
              <a:t></a:t>
            </a:r>
            <a:r>
              <a:rPr lang="fr-FR" dirty="0"/>
              <a:t> </a:t>
            </a:r>
            <a:r>
              <a:rPr lang="fr-FR" dirty="0" err="1"/>
              <a:t>Tavernier’s</a:t>
            </a:r>
            <a:r>
              <a:rPr lang="fr-FR" dirty="0"/>
              <a:t> collaboration </a:t>
            </a:r>
            <a:r>
              <a:rPr lang="fr-FR" dirty="0" err="1"/>
              <a:t>with</a:t>
            </a:r>
            <a:r>
              <a:rPr lang="fr-FR" dirty="0"/>
              <a:t> Pierre </a:t>
            </a:r>
            <a:r>
              <a:rPr lang="fr-FR" dirty="0" err="1"/>
              <a:t>Bost</a:t>
            </a:r>
            <a:r>
              <a:rPr lang="fr-FR" dirty="0"/>
              <a:t> or Jean </a:t>
            </a:r>
            <a:r>
              <a:rPr lang="fr-FR" dirty="0" err="1"/>
              <a:t>Aurenche</a:t>
            </a:r>
            <a:endParaRPr lang="en-GB" dirty="0"/>
          </a:p>
          <a:p>
            <a:pPr marL="137160" indent="0">
              <a:buNone/>
            </a:pPr>
            <a:r>
              <a:rPr lang="fr-FR" dirty="0" err="1" smtClean="0"/>
              <a:t>Literature</a:t>
            </a:r>
            <a:r>
              <a:rPr lang="fr-FR" dirty="0"/>
              <a:t> ?</a:t>
            </a:r>
            <a:endParaRPr lang="en-GB" dirty="0"/>
          </a:p>
          <a:p>
            <a:pPr marL="137160" indent="0">
              <a:buNone/>
            </a:pPr>
            <a:r>
              <a:rPr lang="fr-FR" i="1" dirty="0"/>
              <a:t>Philippe Soupault et le surréalisme</a:t>
            </a:r>
            <a:r>
              <a:rPr lang="fr-FR" dirty="0"/>
              <a:t> (1982)</a:t>
            </a:r>
            <a:endParaRPr lang="en-GB" dirty="0"/>
          </a:p>
          <a:p>
            <a:pPr marL="137160" indent="0">
              <a:buNone/>
            </a:pPr>
            <a:r>
              <a:rPr lang="fr-FR" i="1" dirty="0"/>
              <a:t>L’Horloger de Saint-Paul</a:t>
            </a:r>
            <a:r>
              <a:rPr lang="fr-FR" dirty="0"/>
              <a:t> (1973, Simenon)</a:t>
            </a:r>
            <a:endParaRPr lang="en-GB" dirty="0"/>
          </a:p>
          <a:p>
            <a:pPr marL="137160" indent="0">
              <a:buNone/>
            </a:pPr>
            <a:r>
              <a:rPr lang="fr-FR" i="1" dirty="0"/>
              <a:t>Un Dimanche à la campagne</a:t>
            </a:r>
            <a:r>
              <a:rPr lang="fr-FR" dirty="0"/>
              <a:t> (1984) - </a:t>
            </a:r>
            <a:r>
              <a:rPr lang="fr-FR" dirty="0" err="1"/>
              <a:t>proustian</a:t>
            </a:r>
            <a:endParaRPr lang="en-GB" dirty="0"/>
          </a:p>
          <a:p>
            <a:endParaRPr lang="en-GB" dirty="0"/>
          </a:p>
        </p:txBody>
      </p:sp>
    </p:spTree>
    <p:extLst>
      <p:ext uri="{BB962C8B-B14F-4D97-AF65-F5344CB8AC3E}">
        <p14:creationId xmlns:p14="http://schemas.microsoft.com/office/powerpoint/2010/main" val="427440288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1074</TotalTime>
  <Words>654</Words>
  <Application>Microsoft Office PowerPoint</Application>
  <PresentationFormat>On-screen Show (4:3)</PresentationFormat>
  <Paragraphs>60</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Book Antiqua</vt:lpstr>
      <vt:lpstr>Lucida Sans</vt:lpstr>
      <vt:lpstr>Wingdings</vt:lpstr>
      <vt:lpstr>Wingdings 2</vt:lpstr>
      <vt:lpstr>Wingdings 3</vt:lpstr>
      <vt:lpstr>Apex</vt:lpstr>
      <vt:lpstr>Fr48 Colonial Memory</vt:lpstr>
      <vt:lpstr>French colonialism and cinema?</vt:lpstr>
      <vt:lpstr> Voyage dans la lune by Georges Méliès (1903)</vt:lpstr>
      <vt:lpstr>Pépé-le-Moko (1937) but also La Bandera (1935) by Julien Duvivier </vt:lpstr>
      <vt:lpstr>La Bandera and Aïsha…</vt:lpstr>
      <vt:lpstr>Caché (2005) by Michael Haneke   </vt:lpstr>
      <vt:lpstr>Indigènes (2006) by Rachid Bouchareb </vt:lpstr>
      <vt:lpstr>Tirailleurs (sénégalais)</vt:lpstr>
      <vt:lpstr>Bertrand Tavernier</vt:lpstr>
      <vt:lpstr>Coup de torchon</vt:lpstr>
      <vt:lpstr>PowerPoint Presentation</vt:lpstr>
      <vt:lpstr>Voyage au bout de la nuit (1932) by L.-F. Céline</vt:lpstr>
      <vt:lpstr>PowerPoint Presentation</vt:lpstr>
      <vt:lpstr>Voyage au Congo (1927) by André Gide </vt:lpstr>
      <vt:lpstr>Equatorial Africa as a spectacle</vt:lpstr>
      <vt:lpstr>Georges Simenon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Fr48 Colonial Memory</dc:title>
  <dc:creator>Pierre-Philippe</dc:creator>
  <cp:lastModifiedBy>Fraiture, Pierre-Philippe</cp:lastModifiedBy>
  <cp:revision>25</cp:revision>
  <dcterms:created xsi:type="dcterms:W3CDTF">2015-03-09T09:29:23Z</dcterms:created>
  <dcterms:modified xsi:type="dcterms:W3CDTF">2016-12-06T13:45:01Z</dcterms:modified>
</cp:coreProperties>
</file>