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sldIdLst>
    <p:sldId id="280" r:id="rId2"/>
    <p:sldId id="278" r:id="rId3"/>
    <p:sldId id="304" r:id="rId4"/>
    <p:sldId id="302" r:id="rId5"/>
    <p:sldId id="303" r:id="rId6"/>
    <p:sldId id="316" r:id="rId7"/>
    <p:sldId id="320" r:id="rId8"/>
    <p:sldId id="318" r:id="rId9"/>
    <p:sldId id="321" r:id="rId10"/>
    <p:sldId id="270" r:id="rId11"/>
    <p:sldId id="285" r:id="rId12"/>
    <p:sldId id="317" r:id="rId13"/>
    <p:sldId id="306" r:id="rId14"/>
    <p:sldId id="319" r:id="rId15"/>
    <p:sldId id="271" r:id="rId16"/>
    <p:sldId id="322" r:id="rId17"/>
    <p:sldId id="323" r:id="rId18"/>
    <p:sldId id="324" r:id="rId19"/>
    <p:sldId id="32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D98"/>
    <a:srgbClr val="537797"/>
    <a:srgbClr val="2D73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43" autoAdjust="0"/>
    <p:restoredTop sz="94660"/>
  </p:normalViewPr>
  <p:slideViewPr>
    <p:cSldViewPr snapToGrid="0">
      <p:cViewPr varScale="1">
        <p:scale>
          <a:sx n="87" d="100"/>
          <a:sy n="87" d="100"/>
        </p:scale>
        <p:origin x="224" y="9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E6D052-DC0E-4572-AC9F-557E40C45CE9}"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108C9EB7-D846-4AD4-8308-E7A09252FC30}">
      <dgm:prSet custT="1"/>
      <dgm:spPr/>
      <dgm:t>
        <a:bodyPr/>
        <a:lstStyle/>
        <a:p>
          <a:r>
            <a:rPr lang="en-US" sz="3200" dirty="0"/>
            <a:t>3. Questions de </a:t>
          </a:r>
          <a:r>
            <a:rPr lang="en-US" sz="3200" dirty="0" err="1"/>
            <a:t>grammaire</a:t>
          </a:r>
          <a:r>
            <a:rPr lang="en-US" sz="3200" dirty="0"/>
            <a:t> et de </a:t>
          </a:r>
          <a:r>
            <a:rPr lang="en-US" sz="3200" dirty="0" err="1"/>
            <a:t>syntaxe</a:t>
          </a:r>
          <a:r>
            <a:rPr lang="en-US" sz="3200" dirty="0"/>
            <a:t> (</a:t>
          </a:r>
          <a:r>
            <a:rPr lang="en-US" sz="3200" dirty="0" err="1"/>
            <a:t>l’expression</a:t>
          </a:r>
          <a:r>
            <a:rPr lang="en-US" sz="3200" dirty="0"/>
            <a:t> de la </a:t>
          </a:r>
          <a:r>
            <a:rPr lang="en-US" sz="3200" dirty="0" err="1"/>
            <a:t>conséquence</a:t>
          </a:r>
          <a:r>
            <a:rPr lang="en-US" sz="3200" dirty="0"/>
            <a:t>, les articles, les </a:t>
          </a:r>
          <a:r>
            <a:rPr lang="en-US" sz="3200" dirty="0" err="1"/>
            <a:t>pronoms</a:t>
          </a:r>
          <a:r>
            <a:rPr lang="en-US" sz="3200" dirty="0"/>
            <a:t> </a:t>
          </a:r>
          <a:r>
            <a:rPr lang="en-US" sz="3200" dirty="0" err="1"/>
            <a:t>relatifs</a:t>
          </a:r>
          <a:r>
            <a:rPr lang="en-US" sz="3200" dirty="0"/>
            <a:t>, la passivation)</a:t>
          </a:r>
        </a:p>
      </dgm:t>
    </dgm:pt>
    <dgm:pt modelId="{744660BF-52DD-4615-B524-779E6E7F9E5F}" type="parTrans" cxnId="{C8CBCC9F-CCD3-4E44-B9E3-BFFD17E6995D}">
      <dgm:prSet/>
      <dgm:spPr/>
      <dgm:t>
        <a:bodyPr/>
        <a:lstStyle/>
        <a:p>
          <a:endParaRPr lang="en-US"/>
        </a:p>
      </dgm:t>
    </dgm:pt>
    <dgm:pt modelId="{5E7E81FE-965E-4B0C-9600-E837E0067423}" type="sibTrans" cxnId="{C8CBCC9F-CCD3-4E44-B9E3-BFFD17E6995D}">
      <dgm:prSet/>
      <dgm:spPr/>
      <dgm:t>
        <a:bodyPr/>
        <a:lstStyle/>
        <a:p>
          <a:endParaRPr lang="en-US"/>
        </a:p>
      </dgm:t>
    </dgm:pt>
    <dgm:pt modelId="{A47C2603-F9E9-4B3F-89B4-62DA9A3C81DD}">
      <dgm:prSet custT="1"/>
      <dgm:spPr/>
      <dgm:t>
        <a:bodyPr/>
        <a:lstStyle/>
        <a:p>
          <a:r>
            <a:rPr lang="en-US" sz="3200" dirty="0"/>
            <a:t>2. La </a:t>
          </a:r>
          <a:r>
            <a:rPr lang="en-US" sz="3200" dirty="0" err="1"/>
            <a:t>localisation</a:t>
          </a:r>
          <a:r>
            <a:rPr lang="en-US" sz="3200" dirty="0"/>
            <a:t> dans le temps</a:t>
          </a:r>
        </a:p>
      </dgm:t>
    </dgm:pt>
    <dgm:pt modelId="{C4699D62-3F21-4B89-B0C6-D88362161B05}" type="parTrans" cxnId="{6C57EBB4-554B-4681-A5EE-D0D5E629F74C}">
      <dgm:prSet/>
      <dgm:spPr/>
      <dgm:t>
        <a:bodyPr/>
        <a:lstStyle/>
        <a:p>
          <a:endParaRPr lang="en-US"/>
        </a:p>
      </dgm:t>
    </dgm:pt>
    <dgm:pt modelId="{E2A64EBA-C7AE-4DF3-B64B-0DD3C581B081}" type="sibTrans" cxnId="{6C57EBB4-554B-4681-A5EE-D0D5E629F74C}">
      <dgm:prSet/>
      <dgm:spPr/>
      <dgm:t>
        <a:bodyPr/>
        <a:lstStyle/>
        <a:p>
          <a:endParaRPr lang="en-US"/>
        </a:p>
      </dgm:t>
    </dgm:pt>
    <dgm:pt modelId="{90412795-DC8C-AB44-AB61-314E8985E319}">
      <dgm:prSet custT="1"/>
      <dgm:spPr/>
      <dgm:t>
        <a:bodyPr/>
        <a:lstStyle/>
        <a:p>
          <a:r>
            <a:rPr lang="en-US" sz="3200" dirty="0"/>
            <a:t>1. Les </a:t>
          </a:r>
          <a:r>
            <a:rPr lang="en-US" sz="3200" dirty="0" err="1"/>
            <a:t>noms</a:t>
          </a:r>
          <a:r>
            <a:rPr lang="en-US" sz="3200" dirty="0"/>
            <a:t> et les </a:t>
          </a:r>
          <a:r>
            <a:rPr lang="en-US" sz="3200" dirty="0" err="1"/>
            <a:t>adjectifs</a:t>
          </a:r>
          <a:r>
            <a:rPr lang="en-US" sz="3200" dirty="0"/>
            <a:t> de </a:t>
          </a:r>
          <a:r>
            <a:rPr lang="en-US" sz="3200" dirty="0" err="1"/>
            <a:t>nationalité</a:t>
          </a:r>
          <a:endParaRPr lang="en-US" sz="3200" dirty="0"/>
        </a:p>
      </dgm:t>
    </dgm:pt>
    <dgm:pt modelId="{81C1ADD7-48FE-0243-B1FB-FA4DE9E7D126}" type="parTrans" cxnId="{4F03A310-74EC-FF48-848D-60B253C8753F}">
      <dgm:prSet/>
      <dgm:spPr/>
      <dgm:t>
        <a:bodyPr/>
        <a:lstStyle/>
        <a:p>
          <a:endParaRPr lang="en-GB"/>
        </a:p>
      </dgm:t>
    </dgm:pt>
    <dgm:pt modelId="{E3E6315A-B2CD-2148-90A2-B8E30C48ABE8}" type="sibTrans" cxnId="{4F03A310-74EC-FF48-848D-60B253C8753F}">
      <dgm:prSet/>
      <dgm:spPr/>
      <dgm:t>
        <a:bodyPr/>
        <a:lstStyle/>
        <a:p>
          <a:endParaRPr lang="en-GB"/>
        </a:p>
      </dgm:t>
    </dgm:pt>
    <dgm:pt modelId="{CB8EA86B-A068-CD42-B90B-C2A9F712B640}" type="pres">
      <dgm:prSet presAssocID="{C9E6D052-DC0E-4572-AC9F-557E40C45CE9}" presName="linear" presStyleCnt="0">
        <dgm:presLayoutVars>
          <dgm:animLvl val="lvl"/>
          <dgm:resizeHandles val="exact"/>
        </dgm:presLayoutVars>
      </dgm:prSet>
      <dgm:spPr/>
    </dgm:pt>
    <dgm:pt modelId="{BED90F02-36A4-454C-B82C-D0B3C456034C}" type="pres">
      <dgm:prSet presAssocID="{108C9EB7-D846-4AD4-8308-E7A09252FC30}" presName="parentText" presStyleLbl="node1" presStyleIdx="0" presStyleCnt="3" custLinFactY="190461" custLinFactNeighborX="-1582" custLinFactNeighborY="200000">
        <dgm:presLayoutVars>
          <dgm:chMax val="0"/>
          <dgm:bulletEnabled val="1"/>
        </dgm:presLayoutVars>
      </dgm:prSet>
      <dgm:spPr/>
    </dgm:pt>
    <dgm:pt modelId="{2167009D-9FFA-604A-8EF1-98C1B6C7FF06}" type="pres">
      <dgm:prSet presAssocID="{5E7E81FE-965E-4B0C-9600-E837E0067423}" presName="spacer" presStyleCnt="0"/>
      <dgm:spPr/>
    </dgm:pt>
    <dgm:pt modelId="{D542D10C-D90F-CC4A-A99C-214B8090568D}" type="pres">
      <dgm:prSet presAssocID="{90412795-DC8C-AB44-AB61-314E8985E319}" presName="parentText" presStyleLbl="node1" presStyleIdx="1" presStyleCnt="3" custLinFactY="-100000" custLinFactNeighborX="-29419" custLinFactNeighborY="-130266">
        <dgm:presLayoutVars>
          <dgm:chMax val="0"/>
          <dgm:bulletEnabled val="1"/>
        </dgm:presLayoutVars>
      </dgm:prSet>
      <dgm:spPr/>
    </dgm:pt>
    <dgm:pt modelId="{7ED6D956-3DA9-6F4B-94ED-88D7A06581BF}" type="pres">
      <dgm:prSet presAssocID="{E3E6315A-B2CD-2148-90A2-B8E30C48ABE8}" presName="spacer" presStyleCnt="0"/>
      <dgm:spPr/>
    </dgm:pt>
    <dgm:pt modelId="{C82A242A-5672-B14B-8432-607D68F80800}" type="pres">
      <dgm:prSet presAssocID="{A47C2603-F9E9-4B3F-89B4-62DA9A3C81DD}" presName="parentText" presStyleLbl="node1" presStyleIdx="2" presStyleCnt="3" custLinFactY="-103429" custLinFactNeighborY="-200000">
        <dgm:presLayoutVars>
          <dgm:chMax val="0"/>
          <dgm:bulletEnabled val="1"/>
        </dgm:presLayoutVars>
      </dgm:prSet>
      <dgm:spPr/>
    </dgm:pt>
  </dgm:ptLst>
  <dgm:cxnLst>
    <dgm:cxn modelId="{4F03A310-74EC-FF48-848D-60B253C8753F}" srcId="{C9E6D052-DC0E-4572-AC9F-557E40C45CE9}" destId="{90412795-DC8C-AB44-AB61-314E8985E319}" srcOrd="1" destOrd="0" parTransId="{81C1ADD7-48FE-0243-B1FB-FA4DE9E7D126}" sibTransId="{E3E6315A-B2CD-2148-90A2-B8E30C48ABE8}"/>
    <dgm:cxn modelId="{B8853C3C-ADEF-E44E-BA94-4AACD139DC79}" type="presOf" srcId="{C9E6D052-DC0E-4572-AC9F-557E40C45CE9}" destId="{CB8EA86B-A068-CD42-B90B-C2A9F712B640}" srcOrd="0" destOrd="0" presId="urn:microsoft.com/office/officeart/2005/8/layout/vList2"/>
    <dgm:cxn modelId="{B28AE261-2088-4947-BDEB-D0AA90311C56}" type="presOf" srcId="{A47C2603-F9E9-4B3F-89B4-62DA9A3C81DD}" destId="{C82A242A-5672-B14B-8432-607D68F80800}" srcOrd="0" destOrd="0" presId="urn:microsoft.com/office/officeart/2005/8/layout/vList2"/>
    <dgm:cxn modelId="{C8CBCC9F-CCD3-4E44-B9E3-BFFD17E6995D}" srcId="{C9E6D052-DC0E-4572-AC9F-557E40C45CE9}" destId="{108C9EB7-D846-4AD4-8308-E7A09252FC30}" srcOrd="0" destOrd="0" parTransId="{744660BF-52DD-4615-B524-779E6E7F9E5F}" sibTransId="{5E7E81FE-965E-4B0C-9600-E837E0067423}"/>
    <dgm:cxn modelId="{21A19EA4-750F-254C-824B-1A49FB993A6C}" type="presOf" srcId="{90412795-DC8C-AB44-AB61-314E8985E319}" destId="{D542D10C-D90F-CC4A-A99C-214B8090568D}" srcOrd="0" destOrd="0" presId="urn:microsoft.com/office/officeart/2005/8/layout/vList2"/>
    <dgm:cxn modelId="{6C57EBB4-554B-4681-A5EE-D0D5E629F74C}" srcId="{C9E6D052-DC0E-4572-AC9F-557E40C45CE9}" destId="{A47C2603-F9E9-4B3F-89B4-62DA9A3C81DD}" srcOrd="2" destOrd="0" parTransId="{C4699D62-3F21-4B89-B0C6-D88362161B05}" sibTransId="{E2A64EBA-C7AE-4DF3-B64B-0DD3C581B081}"/>
    <dgm:cxn modelId="{01EDAFB6-5942-8847-B1AE-61ECA0767962}" type="presOf" srcId="{108C9EB7-D846-4AD4-8308-E7A09252FC30}" destId="{BED90F02-36A4-454C-B82C-D0B3C456034C}" srcOrd="0" destOrd="0" presId="urn:microsoft.com/office/officeart/2005/8/layout/vList2"/>
    <dgm:cxn modelId="{BE9F878B-1640-ED4A-B204-2CD22BDA4C25}" type="presParOf" srcId="{CB8EA86B-A068-CD42-B90B-C2A9F712B640}" destId="{BED90F02-36A4-454C-B82C-D0B3C456034C}" srcOrd="0" destOrd="0" presId="urn:microsoft.com/office/officeart/2005/8/layout/vList2"/>
    <dgm:cxn modelId="{E7E584DE-F298-0845-9D86-F50396A06AAF}" type="presParOf" srcId="{CB8EA86B-A068-CD42-B90B-C2A9F712B640}" destId="{2167009D-9FFA-604A-8EF1-98C1B6C7FF06}" srcOrd="1" destOrd="0" presId="urn:microsoft.com/office/officeart/2005/8/layout/vList2"/>
    <dgm:cxn modelId="{00B4E865-14E3-3346-ABD9-BCA1BFA4A764}" type="presParOf" srcId="{CB8EA86B-A068-CD42-B90B-C2A9F712B640}" destId="{D542D10C-D90F-CC4A-A99C-214B8090568D}" srcOrd="2" destOrd="0" presId="urn:microsoft.com/office/officeart/2005/8/layout/vList2"/>
    <dgm:cxn modelId="{C8F7CF6C-E8C9-734E-8DCF-565D695AA03F}" type="presParOf" srcId="{CB8EA86B-A068-CD42-B90B-C2A9F712B640}" destId="{7ED6D956-3DA9-6F4B-94ED-88D7A06581BF}" srcOrd="3" destOrd="0" presId="urn:microsoft.com/office/officeart/2005/8/layout/vList2"/>
    <dgm:cxn modelId="{48D7205F-976D-5745-9FC5-3097AF471A60}" type="presParOf" srcId="{CB8EA86B-A068-CD42-B90B-C2A9F712B640}" destId="{C82A242A-5672-B14B-8432-607D68F8080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D90F02-36A4-454C-B82C-D0B3C456034C}">
      <dsp:nvSpPr>
        <dsp:cNvPr id="0" name=""/>
        <dsp:cNvSpPr/>
      </dsp:nvSpPr>
      <dsp:spPr>
        <a:xfrm>
          <a:off x="0" y="4013143"/>
          <a:ext cx="6800850" cy="2091832"/>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3. Questions de </a:t>
          </a:r>
          <a:r>
            <a:rPr lang="en-US" sz="3200" kern="1200" dirty="0" err="1"/>
            <a:t>grammaire</a:t>
          </a:r>
          <a:r>
            <a:rPr lang="en-US" sz="3200" kern="1200" dirty="0"/>
            <a:t> et de </a:t>
          </a:r>
          <a:r>
            <a:rPr lang="en-US" sz="3200" kern="1200" dirty="0" err="1"/>
            <a:t>syntaxe</a:t>
          </a:r>
          <a:r>
            <a:rPr lang="en-US" sz="3200" kern="1200" dirty="0"/>
            <a:t> (</a:t>
          </a:r>
          <a:r>
            <a:rPr lang="en-US" sz="3200" kern="1200" dirty="0" err="1"/>
            <a:t>l’expression</a:t>
          </a:r>
          <a:r>
            <a:rPr lang="en-US" sz="3200" kern="1200" dirty="0"/>
            <a:t> de la </a:t>
          </a:r>
          <a:r>
            <a:rPr lang="en-US" sz="3200" kern="1200" dirty="0" err="1"/>
            <a:t>conséquence</a:t>
          </a:r>
          <a:r>
            <a:rPr lang="en-US" sz="3200" kern="1200" dirty="0"/>
            <a:t>, les articles, les </a:t>
          </a:r>
          <a:r>
            <a:rPr lang="en-US" sz="3200" kern="1200" dirty="0" err="1"/>
            <a:t>pronoms</a:t>
          </a:r>
          <a:r>
            <a:rPr lang="en-US" sz="3200" kern="1200" dirty="0"/>
            <a:t> </a:t>
          </a:r>
          <a:r>
            <a:rPr lang="en-US" sz="3200" kern="1200" dirty="0" err="1"/>
            <a:t>relatifs</a:t>
          </a:r>
          <a:r>
            <a:rPr lang="en-US" sz="3200" kern="1200" dirty="0"/>
            <a:t>, la passivation)</a:t>
          </a:r>
        </a:p>
      </dsp:txBody>
      <dsp:txXfrm>
        <a:off x="102115" y="4115258"/>
        <a:ext cx="6596620" cy="1887602"/>
      </dsp:txXfrm>
    </dsp:sp>
    <dsp:sp modelId="{D542D10C-D90F-CC4A-A99C-214B8090568D}">
      <dsp:nvSpPr>
        <dsp:cNvPr id="0" name=""/>
        <dsp:cNvSpPr/>
      </dsp:nvSpPr>
      <dsp:spPr>
        <a:xfrm>
          <a:off x="0" y="0"/>
          <a:ext cx="6800850" cy="2091832"/>
        </a:xfrm>
        <a:prstGeom prst="roundRect">
          <a:avLst/>
        </a:prstGeom>
        <a:gradFill rotWithShape="0">
          <a:gsLst>
            <a:gs pos="0">
              <a:schemeClr val="accent2">
                <a:hueOff val="-4979090"/>
                <a:satOff val="26639"/>
                <a:lumOff val="196"/>
                <a:alphaOff val="0"/>
                <a:tint val="97000"/>
                <a:satMod val="100000"/>
                <a:lumMod val="102000"/>
              </a:schemeClr>
            </a:gs>
            <a:gs pos="50000">
              <a:schemeClr val="accent2">
                <a:hueOff val="-4979090"/>
                <a:satOff val="26639"/>
                <a:lumOff val="196"/>
                <a:alphaOff val="0"/>
                <a:shade val="100000"/>
                <a:satMod val="103000"/>
                <a:lumMod val="100000"/>
              </a:schemeClr>
            </a:gs>
            <a:gs pos="100000">
              <a:schemeClr val="accent2">
                <a:hueOff val="-4979090"/>
                <a:satOff val="26639"/>
                <a:lumOff val="196"/>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1. Les </a:t>
          </a:r>
          <a:r>
            <a:rPr lang="en-US" sz="3200" kern="1200" dirty="0" err="1"/>
            <a:t>noms</a:t>
          </a:r>
          <a:r>
            <a:rPr lang="en-US" sz="3200" kern="1200" dirty="0"/>
            <a:t> et les </a:t>
          </a:r>
          <a:r>
            <a:rPr lang="en-US" sz="3200" kern="1200" dirty="0" err="1"/>
            <a:t>adjectifs</a:t>
          </a:r>
          <a:r>
            <a:rPr lang="en-US" sz="3200" kern="1200" dirty="0"/>
            <a:t> de </a:t>
          </a:r>
          <a:r>
            <a:rPr lang="en-US" sz="3200" kern="1200" dirty="0" err="1"/>
            <a:t>nationalité</a:t>
          </a:r>
          <a:endParaRPr lang="en-US" sz="3200" kern="1200" dirty="0"/>
        </a:p>
      </dsp:txBody>
      <dsp:txXfrm>
        <a:off x="102115" y="102115"/>
        <a:ext cx="6596620" cy="1887602"/>
      </dsp:txXfrm>
    </dsp:sp>
    <dsp:sp modelId="{C82A242A-5672-B14B-8432-607D68F80800}">
      <dsp:nvSpPr>
        <dsp:cNvPr id="0" name=""/>
        <dsp:cNvSpPr/>
      </dsp:nvSpPr>
      <dsp:spPr>
        <a:xfrm>
          <a:off x="0" y="2021137"/>
          <a:ext cx="6800850" cy="2091832"/>
        </a:xfrm>
        <a:prstGeom prst="roundRect">
          <a:avLst/>
        </a:prstGeom>
        <a:gradFill rotWithShape="0">
          <a:gsLst>
            <a:gs pos="0">
              <a:schemeClr val="accent2">
                <a:hueOff val="-9958180"/>
                <a:satOff val="53278"/>
                <a:lumOff val="392"/>
                <a:alphaOff val="0"/>
                <a:tint val="97000"/>
                <a:satMod val="100000"/>
                <a:lumMod val="102000"/>
              </a:schemeClr>
            </a:gs>
            <a:gs pos="50000">
              <a:schemeClr val="accent2">
                <a:hueOff val="-9958180"/>
                <a:satOff val="53278"/>
                <a:lumOff val="392"/>
                <a:alphaOff val="0"/>
                <a:shade val="100000"/>
                <a:satMod val="103000"/>
                <a:lumMod val="100000"/>
              </a:schemeClr>
            </a:gs>
            <a:gs pos="100000">
              <a:schemeClr val="accent2">
                <a:hueOff val="-9958180"/>
                <a:satOff val="53278"/>
                <a:lumOff val="392"/>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2. La </a:t>
          </a:r>
          <a:r>
            <a:rPr lang="en-US" sz="3200" kern="1200" dirty="0" err="1"/>
            <a:t>localisation</a:t>
          </a:r>
          <a:r>
            <a:rPr lang="en-US" sz="3200" kern="1200" dirty="0"/>
            <a:t> dans le temps</a:t>
          </a:r>
        </a:p>
      </dsp:txBody>
      <dsp:txXfrm>
        <a:off x="102115" y="2123252"/>
        <a:ext cx="6596620" cy="18876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GB"/>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p:cNvSpPr>
            <a:spLocks noGrp="1"/>
          </p:cNvSpPr>
          <p:nvPr>
            <p:ph type="dt" sz="half" idx="10"/>
          </p:nvPr>
        </p:nvSpPr>
        <p:spPr/>
        <p:txBody>
          <a:bodyPr/>
          <a:lstStyle/>
          <a:p>
            <a:fld id="{86273412-B1E8-4341-83DA-EF64D8F92FA1}" type="datetimeFigureOut">
              <a:rPr lang="en-GB" smtClean="0"/>
              <a:t>11/11/2024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57882494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6273412-B1E8-4341-83DA-EF64D8F92FA1}" type="datetimeFigureOut">
              <a:rPr lang="en-GB" smtClean="0"/>
              <a:t>11/11/2024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1389393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6273412-B1E8-4341-83DA-EF64D8F92FA1}" type="datetimeFigureOut">
              <a:rPr lang="en-GB" smtClean="0"/>
              <a:t>11/11/2024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1655289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6273412-B1E8-4341-83DA-EF64D8F92FA1}" type="datetimeFigureOut">
              <a:rPr lang="en-GB" smtClean="0"/>
              <a:t>11/11/2024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2326932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GB"/>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p:cNvSpPr>
            <a:spLocks noGrp="1"/>
          </p:cNvSpPr>
          <p:nvPr>
            <p:ph type="dt" sz="half" idx="10"/>
          </p:nvPr>
        </p:nvSpPr>
        <p:spPr/>
        <p:txBody>
          <a:bodyPr/>
          <a:lstStyle/>
          <a:p>
            <a:fld id="{86273412-B1E8-4341-83DA-EF64D8F92FA1}" type="datetimeFigureOut">
              <a:rPr lang="en-GB" smtClean="0"/>
              <a:t>11/11/2024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105156438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7"/>
          <p:cNvSpPr>
            <a:spLocks noGrp="1"/>
          </p:cNvSpPr>
          <p:nvPr>
            <p:ph type="dt" sz="half" idx="10"/>
          </p:nvPr>
        </p:nvSpPr>
        <p:spPr/>
        <p:txBody>
          <a:bodyPr/>
          <a:lstStyle/>
          <a:p>
            <a:fld id="{86273412-B1E8-4341-83DA-EF64D8F92FA1}" type="datetimeFigureOut">
              <a:rPr lang="en-GB" smtClean="0"/>
              <a:t>11/11/2024</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2627479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Date Placeholder 6"/>
          <p:cNvSpPr>
            <a:spLocks noGrp="1"/>
          </p:cNvSpPr>
          <p:nvPr>
            <p:ph type="dt" sz="half" idx="10"/>
          </p:nvPr>
        </p:nvSpPr>
        <p:spPr/>
        <p:txBody>
          <a:bodyPr/>
          <a:lstStyle/>
          <a:p>
            <a:fld id="{86273412-B1E8-4341-83DA-EF64D8F92FA1}" type="datetimeFigureOut">
              <a:rPr lang="en-GB" smtClean="0"/>
              <a:t>11/11/2024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A0CBB2B-9126-468A-9A4E-BD4202B4531B}" type="slidenum">
              <a:rPr lang="en-GB" smtClean="0"/>
              <a:t>‹#›</a:t>
            </a:fld>
            <a:endParaRPr lang="en-GB"/>
          </a:p>
        </p:txBody>
      </p:sp>
      <p:sp>
        <p:nvSpPr>
          <p:cNvPr id="10" name="Title 9"/>
          <p:cNvSpPr>
            <a:spLocks noGrp="1"/>
          </p:cNvSpPr>
          <p:nvPr>
            <p:ph type="title"/>
          </p:nvPr>
        </p:nvSpPr>
        <p:spPr/>
        <p:txBody>
          <a:bodyPr/>
          <a:lstStyle/>
          <a:p>
            <a:r>
              <a:rPr lang="en-GB"/>
              <a:t>Click to edit Master title style</a:t>
            </a:r>
            <a:endParaRPr lang="en-US" dirty="0"/>
          </a:p>
        </p:txBody>
      </p:sp>
    </p:spTree>
    <p:extLst>
      <p:ext uri="{BB962C8B-B14F-4D97-AF65-F5344CB8AC3E}">
        <p14:creationId xmlns:p14="http://schemas.microsoft.com/office/powerpoint/2010/main" val="1288629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86273412-B1E8-4341-83DA-EF64D8F92FA1}" type="datetimeFigureOut">
              <a:rPr lang="en-GB" smtClean="0"/>
              <a:t>11/11/2024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3266318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273412-B1E8-4341-83DA-EF64D8F92FA1}" type="datetimeFigureOut">
              <a:rPr lang="en-GB" smtClean="0"/>
              <a:t>11/11/2024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3579695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GB"/>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6273412-B1E8-4341-83DA-EF64D8F92FA1}" type="datetimeFigureOut">
              <a:rPr lang="en-GB" smtClean="0"/>
              <a:t>11/11/2024</a:t>
            </a:fld>
            <a:endParaRPr lang="en-GB"/>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GB"/>
          </a:p>
        </p:txBody>
      </p:sp>
      <p:sp>
        <p:nvSpPr>
          <p:cNvPr id="7" name="Slide Number Placeholder 6"/>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3451896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86273412-B1E8-4341-83DA-EF64D8F92FA1}" type="datetimeFigureOut">
              <a:rPr lang="en-GB" smtClean="0"/>
              <a:t>11/11/2024</a:t>
            </a:fld>
            <a:endParaRPr lang="en-GB"/>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GB"/>
          </a:p>
        </p:txBody>
      </p:sp>
      <p:sp>
        <p:nvSpPr>
          <p:cNvPr id="7" name="Slide Number Placeholder 6"/>
          <p:cNvSpPr>
            <a:spLocks noGrp="1"/>
          </p:cNvSpPr>
          <p:nvPr>
            <p:ph type="sldNum" sz="quarter" idx="12"/>
          </p:nvPr>
        </p:nvSpPr>
        <p:spPr/>
        <p:txBody>
          <a:bodyPr/>
          <a:lstStyle/>
          <a:p>
            <a:fld id="{BA0CBB2B-9126-468A-9A4E-BD4202B4531B}" type="slidenum">
              <a:rPr lang="en-GB" smtClean="0"/>
              <a:t>‹#›</a:t>
            </a:fld>
            <a:endParaRPr lang="en-GB"/>
          </a:p>
        </p:txBody>
      </p:sp>
    </p:spTree>
    <p:extLst>
      <p:ext uri="{BB962C8B-B14F-4D97-AF65-F5344CB8AC3E}">
        <p14:creationId xmlns:p14="http://schemas.microsoft.com/office/powerpoint/2010/main" val="229624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86273412-B1E8-4341-83DA-EF64D8F92FA1}" type="datetimeFigureOut">
              <a:rPr lang="en-GB" smtClean="0"/>
              <a:t>11/11/2024</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A0CBB2B-9126-468A-9A4E-BD4202B4531B}" type="slidenum">
              <a:rPr lang="en-GB" smtClean="0"/>
              <a:t>‹#›</a:t>
            </a:fld>
            <a:endParaRPr lang="en-GB"/>
          </a:p>
        </p:txBody>
      </p:sp>
    </p:spTree>
    <p:extLst>
      <p:ext uri="{BB962C8B-B14F-4D97-AF65-F5344CB8AC3E}">
        <p14:creationId xmlns:p14="http://schemas.microsoft.com/office/powerpoint/2010/main" val="458570800"/>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google.com/url?sa=i&amp;url=https%3A%2F%2Fwww.salleduparvis.com%2Fevenements%2Fbataille-de-waterloo-18-juin-1815%2F&amp;psig=AOvVaw3fJNuEZN6coi3EWnQPZcQJ&amp;ust=1611768757042000&amp;source=images&amp;cd=vfe&amp;ved=0CAIQjRxqFwoTCNjhxNqQuu4CFQAAAAAdAAAAABAD" TargetMode="Externa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google.com/url?sa=i&amp;url=https%3A%2F%2Fwww.salleduparvis.com%2Fevenements%2Fbataille-de-waterloo-18-juin-1815%2F&amp;psig=AOvVaw3fJNuEZN6coi3EWnQPZcQJ&amp;ust=1611768757042000&amp;source=images&amp;cd=vfe&amp;ved=0CAIQjRxqFwoTCNjhxNqQuu4CFQAAAAAdAAAAABAD" TargetMode="External"/><Relationship Id="rId2" Type="http://schemas.openxmlformats.org/officeDocument/2006/relationships/hyperlink" Target="https://www.google.com/imgres?imgurl=https%3A%2F%2Fprd-cam-website-statics.s3.eu-west-1.amazonaws.com%2Fcontent%2Fuploads%2F2016%2F06%2FDe-Gaulle.png&amp;imgrefurl=https%3A%2F%2Fwww.caminteresse.fr%2Fhistoire%2Fque-sest-il-passe-le-18-juin-1940-1143917%2F&amp;tbnid=TwyxnZWhGZNzoM&amp;vet=12ahUKEwjpo8DkkLruAhXa4YUKHQJoC0MQMygMegUIARC3AQ..i&amp;docid=KaVpxWB_UrlzpM&amp;w=750&amp;h=422&amp;q=18%20juin%201940&amp;safe=strict&amp;client=firefox-b-d&amp;ved=2ahUKEwjpo8DkkLruAhXa4YUKHQJoC0MQMygMegUIARC3AQ" TargetMode="Externa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Picture 2" descr="La bataille de Waterloo, 18 juin 1815 - Salle du Parvis">
            <a:hlinkClick r:id="rId2"/>
            <a:extLst>
              <a:ext uri="{FF2B5EF4-FFF2-40B4-BE49-F238E27FC236}">
                <a16:creationId xmlns:a16="http://schemas.microsoft.com/office/drawing/2014/main" id="{F8F9E15D-C83C-E223-45C5-16D2F44169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763" r="3025" b="3"/>
          <a:stretch/>
        </p:blipFill>
        <p:spPr bwMode="auto">
          <a:xfrm>
            <a:off x="2" y="-1"/>
            <a:ext cx="4063593" cy="45720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map of the world with different languages&#10;&#10;Description automatically generated">
            <a:extLst>
              <a:ext uri="{FF2B5EF4-FFF2-40B4-BE49-F238E27FC236}">
                <a16:creationId xmlns:a16="http://schemas.microsoft.com/office/drawing/2014/main" id="{269DA999-8CE8-BA4F-9340-BD6A643F788D}"/>
              </a:ext>
            </a:extLst>
          </p:cNvPr>
          <p:cNvPicPr>
            <a:picLocks noChangeAspect="1"/>
          </p:cNvPicPr>
          <p:nvPr/>
        </p:nvPicPr>
        <p:blipFill rotWithShape="1">
          <a:blip r:embed="rId4"/>
          <a:srcRect l="31658" r="21013" b="1"/>
          <a:stretch/>
        </p:blipFill>
        <p:spPr>
          <a:xfrm>
            <a:off x="4064204" y="-1"/>
            <a:ext cx="4063593" cy="4572001"/>
          </a:xfrm>
          <a:prstGeom prst="rect">
            <a:avLst/>
          </a:prstGeom>
        </p:spPr>
      </p:pic>
      <p:pic>
        <p:nvPicPr>
          <p:cNvPr id="7" name="Picture 6" descr="A close-up of a keyboard&#10;&#10;Description automatically generated">
            <a:extLst>
              <a:ext uri="{FF2B5EF4-FFF2-40B4-BE49-F238E27FC236}">
                <a16:creationId xmlns:a16="http://schemas.microsoft.com/office/drawing/2014/main" id="{7169ABE4-2EAA-0049-A796-E15BC36036E8}"/>
              </a:ext>
            </a:extLst>
          </p:cNvPr>
          <p:cNvPicPr>
            <a:picLocks noChangeAspect="1"/>
          </p:cNvPicPr>
          <p:nvPr/>
        </p:nvPicPr>
        <p:blipFill rotWithShape="1">
          <a:blip r:embed="rId5"/>
          <a:srcRect l="27561" r="20919" b="1"/>
          <a:stretch/>
        </p:blipFill>
        <p:spPr>
          <a:xfrm>
            <a:off x="8128407" y="-1"/>
            <a:ext cx="4063593" cy="4572001"/>
          </a:xfrm>
          <a:prstGeom prst="rect">
            <a:avLst/>
          </a:prstGeom>
        </p:spPr>
      </p:pic>
      <p:sp>
        <p:nvSpPr>
          <p:cNvPr id="2" name="Title 1"/>
          <p:cNvSpPr>
            <a:spLocks noGrp="1"/>
          </p:cNvSpPr>
          <p:nvPr>
            <p:ph type="ctrTitle"/>
          </p:nvPr>
        </p:nvSpPr>
        <p:spPr>
          <a:xfrm>
            <a:off x="1600200" y="3753529"/>
            <a:ext cx="8991600" cy="1645759"/>
          </a:xfrm>
        </p:spPr>
        <p:txBody>
          <a:bodyPr vert="horz" lIns="274320" tIns="182880" rIns="274320" bIns="182880" rtlCol="0" anchorCtr="1">
            <a:normAutofit/>
          </a:bodyPr>
          <a:lstStyle/>
          <a:p>
            <a:r>
              <a:rPr lang="en-US" sz="2900" b="1" dirty="0">
                <a:cs typeface="Garamond"/>
              </a:rPr>
              <a:t>FR 2012 : 2024–25</a:t>
            </a:r>
            <a:br>
              <a:rPr lang="en-US" sz="2900" dirty="0">
                <a:cs typeface="Garamond"/>
              </a:rPr>
            </a:br>
            <a:br>
              <a:rPr lang="en-US" sz="2900" dirty="0">
                <a:cs typeface="Garamond"/>
              </a:rPr>
            </a:br>
            <a:r>
              <a:rPr lang="en-US" sz="2900" dirty="0">
                <a:cs typeface="Garamond"/>
              </a:rPr>
              <a:t>Groupe: </a:t>
            </a:r>
            <a:r>
              <a:rPr lang="en-US" sz="2900" dirty="0" err="1">
                <a:cs typeface="Garamond"/>
              </a:rPr>
              <a:t>jeudi</a:t>
            </a:r>
            <a:r>
              <a:rPr lang="en-US" sz="2900" dirty="0">
                <a:cs typeface="Garamond"/>
              </a:rPr>
              <a:t> 12h</a:t>
            </a:r>
            <a:endParaRPr lang="en-US" sz="2900" dirty="0"/>
          </a:p>
        </p:txBody>
      </p:sp>
      <p:sp>
        <p:nvSpPr>
          <p:cNvPr id="3" name="Subtitle 2"/>
          <p:cNvSpPr>
            <a:spLocks noGrp="1"/>
          </p:cNvSpPr>
          <p:nvPr>
            <p:ph type="subTitle" idx="1"/>
          </p:nvPr>
        </p:nvSpPr>
        <p:spPr>
          <a:xfrm>
            <a:off x="2695194" y="5704731"/>
            <a:ext cx="6801612" cy="513189"/>
          </a:xfrm>
        </p:spPr>
        <p:txBody>
          <a:bodyPr vert="horz" lIns="91440" tIns="45720" rIns="91440" bIns="45720" rtlCol="0">
            <a:normAutofit/>
          </a:bodyPr>
          <a:lstStyle/>
          <a:p>
            <a:r>
              <a:rPr lang="en-US" sz="2400" dirty="0" err="1"/>
              <a:t>Thème</a:t>
            </a:r>
            <a:r>
              <a:rPr lang="en-US" sz="2400" dirty="0"/>
              <a:t> 2</a:t>
            </a:r>
          </a:p>
          <a:p>
            <a:endParaRPr lang="en-US" dirty="0"/>
          </a:p>
        </p:txBody>
      </p:sp>
    </p:spTree>
    <p:extLst>
      <p:ext uri="{BB962C8B-B14F-4D97-AF65-F5344CB8AC3E}">
        <p14:creationId xmlns:p14="http://schemas.microsoft.com/office/powerpoint/2010/main" val="33598785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FEBADD-1071-4284-92B6-12285B8C0CF9}"/>
              </a:ext>
            </a:extLst>
          </p:cNvPr>
          <p:cNvSpPr>
            <a:spLocks noGrp="1"/>
          </p:cNvSpPr>
          <p:nvPr>
            <p:ph type="title"/>
          </p:nvPr>
        </p:nvSpPr>
        <p:spPr>
          <a:xfrm>
            <a:off x="2231136" y="467418"/>
            <a:ext cx="7729728" cy="1188720"/>
          </a:xfrm>
          <a:solidFill>
            <a:schemeClr val="bg1"/>
          </a:solidFill>
        </p:spPr>
        <p:txBody>
          <a:bodyPr>
            <a:normAutofit/>
          </a:bodyPr>
          <a:lstStyle/>
          <a:p>
            <a:r>
              <a:rPr lang="en-GB" sz="2000" dirty="0" err="1"/>
              <a:t>L’expression</a:t>
            </a:r>
            <a:r>
              <a:rPr lang="en-GB" sz="2000" dirty="0"/>
              <a:t> de la consequence  et de la </a:t>
            </a:r>
            <a:r>
              <a:rPr lang="en-GB" sz="2000" dirty="0" err="1"/>
              <a:t>comparaison</a:t>
            </a:r>
            <a:br>
              <a:rPr lang="en-GB" sz="2000" dirty="0"/>
            </a:br>
            <a:r>
              <a:rPr lang="en-GB" sz="2000" dirty="0"/>
              <a:t> </a:t>
            </a:r>
            <a:r>
              <a:rPr lang="en-GB" sz="1600" dirty="0" err="1">
                <a:solidFill>
                  <a:schemeClr val="accent5"/>
                </a:solidFill>
              </a:rPr>
              <a:t>voir</a:t>
            </a:r>
            <a:r>
              <a:rPr lang="en-GB" sz="1600" dirty="0">
                <a:solidFill>
                  <a:schemeClr val="accent5"/>
                </a:solidFill>
              </a:rPr>
              <a:t> FR2011 writing fiche du </a:t>
            </a:r>
            <a:r>
              <a:rPr lang="en-GB" sz="1600" dirty="0" err="1">
                <a:solidFill>
                  <a:schemeClr val="accent5"/>
                </a:solidFill>
              </a:rPr>
              <a:t>livret</a:t>
            </a:r>
            <a:r>
              <a:rPr lang="en-GB" sz="1600" dirty="0">
                <a:solidFill>
                  <a:schemeClr val="accent5"/>
                </a:solidFill>
              </a:rPr>
              <a:t> p.17</a:t>
            </a:r>
            <a:endParaRPr lang="en-GB" sz="1500" dirty="0"/>
          </a:p>
        </p:txBody>
      </p:sp>
      <p:sp>
        <p:nvSpPr>
          <p:cNvPr id="3" name="Content Placeholder 2">
            <a:extLst>
              <a:ext uri="{FF2B5EF4-FFF2-40B4-BE49-F238E27FC236}">
                <a16:creationId xmlns:a16="http://schemas.microsoft.com/office/drawing/2014/main" id="{50219466-4B29-4990-8888-6E0CB6048E49}"/>
              </a:ext>
            </a:extLst>
          </p:cNvPr>
          <p:cNvSpPr>
            <a:spLocks noGrp="1"/>
          </p:cNvSpPr>
          <p:nvPr>
            <p:ph idx="1"/>
          </p:nvPr>
        </p:nvSpPr>
        <p:spPr>
          <a:xfrm>
            <a:off x="1638300" y="1843590"/>
            <a:ext cx="8847274" cy="3326928"/>
          </a:xfrm>
        </p:spPr>
        <p:txBody>
          <a:bodyPr>
            <a:normAutofit/>
          </a:bodyPr>
          <a:lstStyle/>
          <a:p>
            <a:r>
              <a:rPr lang="en-GB" dirty="0">
                <a:solidFill>
                  <a:srgbClr val="0070C0"/>
                </a:solidFill>
              </a:rPr>
              <a:t>This painful memory explains why the French President wh</a:t>
            </a:r>
            <a:r>
              <a:rPr lang="en-GB" dirty="0">
                <a:solidFill>
                  <a:schemeClr val="tx1"/>
                </a:solidFill>
              </a:rPr>
              <a:t>o</a:t>
            </a:r>
            <a:r>
              <a:rPr lang="en-GB" dirty="0">
                <a:solidFill>
                  <a:schemeClr val="accent1"/>
                </a:solidFill>
              </a:rPr>
              <a:t> </a:t>
            </a:r>
            <a:r>
              <a:rPr lang="en-GB" dirty="0">
                <a:solidFill>
                  <a:srgbClr val="FF0000"/>
                </a:solidFill>
              </a:rPr>
              <a:t>so </a:t>
            </a:r>
            <a:r>
              <a:rPr lang="en-GB" dirty="0">
                <a:solidFill>
                  <a:srgbClr val="0070C0"/>
                </a:solidFill>
              </a:rPr>
              <a:t>revels in anniversaries</a:t>
            </a:r>
            <a:r>
              <a:rPr lang="en-GB" dirty="0">
                <a:solidFill>
                  <a:schemeClr val="accent1"/>
                </a:solidFill>
              </a:rPr>
              <a:t> </a:t>
            </a:r>
            <a:r>
              <a:rPr lang="en-GB" dirty="0">
                <a:solidFill>
                  <a:srgbClr val="FF0000"/>
                </a:solidFill>
              </a:rPr>
              <a:t>that </a:t>
            </a:r>
            <a:r>
              <a:rPr lang="en-GB" dirty="0">
                <a:solidFill>
                  <a:srgbClr val="0070C0"/>
                </a:solidFill>
              </a:rPr>
              <a:t>he never misses a commemoration</a:t>
            </a:r>
          </a:p>
          <a:p>
            <a:pPr lvl="1"/>
            <a:r>
              <a:rPr lang="en-GB" dirty="0">
                <a:solidFill>
                  <a:srgbClr val="0070C0"/>
                </a:solidFill>
              </a:rPr>
              <a:t>(</a:t>
            </a:r>
            <a:r>
              <a:rPr lang="en-GB" dirty="0" err="1">
                <a:solidFill>
                  <a:srgbClr val="0070C0"/>
                </a:solidFill>
              </a:rPr>
              <a:t>Faites</a:t>
            </a:r>
            <a:r>
              <a:rPr lang="en-GB" dirty="0">
                <a:solidFill>
                  <a:srgbClr val="0070C0"/>
                </a:solidFill>
              </a:rPr>
              <a:t> attention </a:t>
            </a:r>
            <a:r>
              <a:rPr lang="en-GB" dirty="0" err="1">
                <a:solidFill>
                  <a:srgbClr val="0070C0"/>
                </a:solidFill>
              </a:rPr>
              <a:t>à</a:t>
            </a:r>
            <a:r>
              <a:rPr lang="en-GB" dirty="0">
                <a:solidFill>
                  <a:srgbClr val="0070C0"/>
                </a:solidFill>
              </a:rPr>
              <a:t> la </a:t>
            </a:r>
            <a:r>
              <a:rPr lang="en-GB" dirty="0" err="1">
                <a:solidFill>
                  <a:srgbClr val="0070C0"/>
                </a:solidFill>
              </a:rPr>
              <a:t>différence</a:t>
            </a:r>
            <a:r>
              <a:rPr lang="en-GB" dirty="0">
                <a:solidFill>
                  <a:srgbClr val="0070C0"/>
                </a:solidFill>
              </a:rPr>
              <a:t> entre ‘</a:t>
            </a:r>
            <a:r>
              <a:rPr lang="en-GB" dirty="0" err="1">
                <a:solidFill>
                  <a:srgbClr val="0070C0"/>
                </a:solidFill>
              </a:rPr>
              <a:t>mémoire</a:t>
            </a:r>
            <a:r>
              <a:rPr lang="en-GB" dirty="0">
                <a:solidFill>
                  <a:srgbClr val="0070C0"/>
                </a:solidFill>
              </a:rPr>
              <a:t>’ et ‘souvenir’)</a:t>
            </a:r>
          </a:p>
          <a:p>
            <a:r>
              <a:rPr lang="fr-FR" dirty="0"/>
              <a:t>OPTION 1: qui </a:t>
            </a:r>
            <a:r>
              <a:rPr lang="fr-FR" dirty="0">
                <a:solidFill>
                  <a:srgbClr val="00B050"/>
                </a:solidFill>
              </a:rPr>
              <a:t>savoure/ se réjouit/ se délecte </a:t>
            </a:r>
            <a:r>
              <a:rPr lang="fr-FR" dirty="0">
                <a:solidFill>
                  <a:srgbClr val="FF0000"/>
                </a:solidFill>
              </a:rPr>
              <a:t>tant/ tellement</a:t>
            </a:r>
            <a:r>
              <a:rPr lang="fr-FR" dirty="0"/>
              <a:t> des commémorations </a:t>
            </a:r>
            <a:r>
              <a:rPr lang="fr-FR" dirty="0">
                <a:solidFill>
                  <a:srgbClr val="FF0000"/>
                </a:solidFill>
              </a:rPr>
              <a:t>que</a:t>
            </a:r>
          </a:p>
          <a:p>
            <a:r>
              <a:rPr lang="fr-FR" dirty="0"/>
              <a:t>OPTION 2 : le président, que les commémorations enchantent d’habitude </a:t>
            </a:r>
            <a:r>
              <a:rPr lang="fr-FR" dirty="0">
                <a:solidFill>
                  <a:srgbClr val="FF0000"/>
                </a:solidFill>
              </a:rPr>
              <a:t>à tel point que </a:t>
            </a:r>
            <a:r>
              <a:rPr lang="en-GB" dirty="0"/>
              <a:t>-  ON INVERSE L’ORDRE DES MOTS</a:t>
            </a:r>
          </a:p>
          <a:p>
            <a:r>
              <a:rPr lang="en-GB" dirty="0"/>
              <a:t>The French president found more important things to do today than to join officials</a:t>
            </a:r>
          </a:p>
          <a:p>
            <a:r>
              <a:rPr lang="fr-FR" dirty="0"/>
              <a:t>a trouvé qqch </a:t>
            </a:r>
            <a:r>
              <a:rPr lang="fr-FR" dirty="0">
                <a:solidFill>
                  <a:schemeClr val="accent5"/>
                </a:solidFill>
              </a:rPr>
              <a:t>DE </a:t>
            </a:r>
            <a:r>
              <a:rPr lang="fr-FR" dirty="0"/>
              <a:t>plus important </a:t>
            </a:r>
            <a:r>
              <a:rPr lang="fr-FR" dirty="0">
                <a:solidFill>
                  <a:srgbClr val="FF0000"/>
                </a:solidFill>
              </a:rPr>
              <a:t>à</a:t>
            </a:r>
            <a:r>
              <a:rPr lang="fr-FR" dirty="0"/>
              <a:t> faire que </a:t>
            </a:r>
            <a:r>
              <a:rPr lang="fr-FR" dirty="0">
                <a:solidFill>
                  <a:srgbClr val="FF0000"/>
                </a:solidFill>
              </a:rPr>
              <a:t>de/</a:t>
            </a:r>
            <a:r>
              <a:rPr lang="fr-FR" dirty="0"/>
              <a:t> a trouvé mieux à faire que </a:t>
            </a:r>
            <a:r>
              <a:rPr lang="fr-FR" dirty="0">
                <a:solidFill>
                  <a:schemeClr val="accent5"/>
                </a:solidFill>
              </a:rPr>
              <a:t>de </a:t>
            </a:r>
            <a:r>
              <a:rPr lang="fr-FR" dirty="0">
                <a:solidFill>
                  <a:schemeClr val="tx1"/>
                </a:solidFill>
              </a:rPr>
              <a:t>se joindre aux / rejoindre les représentants/officiels </a:t>
            </a:r>
            <a:endParaRPr lang="fr-FR" dirty="0"/>
          </a:p>
          <a:p>
            <a:endParaRPr lang="fr-FR" dirty="0"/>
          </a:p>
        </p:txBody>
      </p:sp>
      <p:sp>
        <p:nvSpPr>
          <p:cNvPr id="4" name="TextBox 3">
            <a:extLst>
              <a:ext uri="{FF2B5EF4-FFF2-40B4-BE49-F238E27FC236}">
                <a16:creationId xmlns:a16="http://schemas.microsoft.com/office/drawing/2014/main" id="{65B9B738-8E38-054C-990D-8FA423A5D13E}"/>
              </a:ext>
            </a:extLst>
          </p:cNvPr>
          <p:cNvSpPr txBox="1"/>
          <p:nvPr/>
        </p:nvSpPr>
        <p:spPr>
          <a:xfrm>
            <a:off x="3868615" y="-1913206"/>
            <a:ext cx="184731" cy="369332"/>
          </a:xfrm>
          <a:prstGeom prst="rect">
            <a:avLst/>
          </a:prstGeom>
          <a:noFill/>
        </p:spPr>
        <p:txBody>
          <a:bodyPr wrap="none" rtlCol="0">
            <a:spAutoFit/>
          </a:bodyPr>
          <a:lstStyle/>
          <a:p>
            <a:endParaRPr lang="en-US" dirty="0">
              <a:solidFill>
                <a:schemeClr val="accent2">
                  <a:lumMod val="75000"/>
                </a:schemeClr>
              </a:solidFill>
            </a:endParaRPr>
          </a:p>
        </p:txBody>
      </p:sp>
    </p:spTree>
    <p:extLst>
      <p:ext uri="{BB962C8B-B14F-4D97-AF65-F5344CB8AC3E}">
        <p14:creationId xmlns:p14="http://schemas.microsoft.com/office/powerpoint/2010/main" val="237689944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693C-9DD0-1B48-8CE0-6E23BECF42E9}"/>
              </a:ext>
            </a:extLst>
          </p:cNvPr>
          <p:cNvSpPr>
            <a:spLocks noGrp="1"/>
          </p:cNvSpPr>
          <p:nvPr>
            <p:ph type="title"/>
          </p:nvPr>
        </p:nvSpPr>
        <p:spPr>
          <a:xfrm>
            <a:off x="734122" y="553965"/>
            <a:ext cx="3698803" cy="2875034"/>
          </a:xfrm>
          <a:prstGeom prst="ellipse">
            <a:avLst/>
          </a:prstGeom>
          <a:noFill/>
          <a:ln>
            <a:solidFill>
              <a:schemeClr val="tx1"/>
            </a:solidFill>
          </a:ln>
        </p:spPr>
        <p:txBody>
          <a:bodyPr>
            <a:normAutofit/>
          </a:bodyPr>
          <a:lstStyle/>
          <a:p>
            <a:r>
              <a:rPr lang="en-GB" sz="1800" b="1" i="1" dirty="0" err="1">
                <a:solidFill>
                  <a:schemeClr val="tx1"/>
                </a:solidFill>
              </a:rPr>
              <a:t>Quelques</a:t>
            </a:r>
            <a:r>
              <a:rPr lang="en-GB" sz="1800" b="1" i="1" dirty="0">
                <a:solidFill>
                  <a:schemeClr val="tx1"/>
                </a:solidFill>
              </a:rPr>
              <a:t> </a:t>
            </a:r>
            <a:r>
              <a:rPr lang="en-GB" sz="1800" b="1" i="1" dirty="0" err="1">
                <a:solidFill>
                  <a:schemeClr val="tx1"/>
                </a:solidFill>
              </a:rPr>
              <a:t>Révisions</a:t>
            </a:r>
            <a:r>
              <a:rPr lang="en-GB" sz="1800" b="1" i="1" dirty="0">
                <a:solidFill>
                  <a:schemeClr val="tx1"/>
                </a:solidFill>
              </a:rPr>
              <a:t>: ls propositions relatives</a:t>
            </a:r>
            <a:endParaRPr lang="en-US" sz="1800" i="1" dirty="0">
              <a:solidFill>
                <a:schemeClr val="tx1"/>
              </a:solidFill>
            </a:endParaRP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9850A2A-E8AF-C34F-BF5C-E294DBCE2A04}"/>
              </a:ext>
            </a:extLst>
          </p:cNvPr>
          <p:cNvSpPr>
            <a:spLocks noGrp="1"/>
          </p:cNvSpPr>
          <p:nvPr>
            <p:ph idx="1"/>
          </p:nvPr>
        </p:nvSpPr>
        <p:spPr>
          <a:xfrm>
            <a:off x="5493898" y="0"/>
            <a:ext cx="6564752" cy="6858000"/>
          </a:xfrm>
        </p:spPr>
        <p:txBody>
          <a:bodyPr anchor="ctr">
            <a:normAutofit/>
          </a:bodyPr>
          <a:lstStyle/>
          <a:p>
            <a:pPr lvl="0"/>
            <a:r>
              <a:rPr lang="fr-FR" sz="2000" dirty="0">
                <a:solidFill>
                  <a:schemeClr val="bg1"/>
                </a:solidFill>
              </a:rPr>
              <a:t>La proposition subordonnée relative est introduite par un pronom relatif. Ce pronom remplace un nom ou un pronom appelé « antécédent ». La forme des pronoms varie selon leur fonction.</a:t>
            </a:r>
          </a:p>
          <a:p>
            <a:pPr lvl="1"/>
            <a:r>
              <a:rPr lang="fr-FR" sz="2000" i="1" dirty="0">
                <a:solidFill>
                  <a:schemeClr val="bg1"/>
                </a:solidFill>
              </a:rPr>
              <a:t>Ce livre, </a:t>
            </a:r>
            <a:r>
              <a:rPr lang="fr-FR" sz="2000" i="1" u="sng" dirty="0">
                <a:solidFill>
                  <a:schemeClr val="bg1"/>
                </a:solidFill>
              </a:rPr>
              <a:t>que</a:t>
            </a:r>
            <a:r>
              <a:rPr lang="fr-FR" sz="2000" i="1" dirty="0">
                <a:solidFill>
                  <a:schemeClr val="bg1"/>
                </a:solidFill>
              </a:rPr>
              <a:t> j’ai acheté hier, m’a coûté trois euros.</a:t>
            </a:r>
            <a:endParaRPr lang="en-GB" sz="2000" i="1" dirty="0">
              <a:solidFill>
                <a:schemeClr val="bg1"/>
              </a:solidFill>
            </a:endParaRPr>
          </a:p>
          <a:p>
            <a:pPr marL="0" indent="0">
              <a:buNone/>
            </a:pPr>
            <a:r>
              <a:rPr lang="fr-FR" sz="2000" dirty="0">
                <a:solidFill>
                  <a:schemeClr val="bg1"/>
                </a:solidFill>
              </a:rPr>
              <a:t> </a:t>
            </a:r>
            <a:r>
              <a:rPr lang="fr-FR" sz="2000" b="1" dirty="0">
                <a:solidFill>
                  <a:schemeClr val="accent2">
                    <a:lumMod val="75000"/>
                  </a:schemeClr>
                </a:solidFill>
              </a:rPr>
              <a:t>Quelle est la différence entre ‘qui’, ‘que’ et ‘dont’ ?</a:t>
            </a:r>
            <a:endParaRPr lang="en-GB" sz="2000" dirty="0">
              <a:solidFill>
                <a:schemeClr val="bg1"/>
              </a:solidFill>
            </a:endParaRPr>
          </a:p>
          <a:p>
            <a:r>
              <a:rPr lang="fr-FR" sz="2000" b="1" dirty="0">
                <a:solidFill>
                  <a:schemeClr val="bg1"/>
                </a:solidFill>
              </a:rPr>
              <a:t>Qui : le sujet (et peut s’employer si ce sujet est une personne, une chose ou une idée) </a:t>
            </a:r>
            <a:r>
              <a:rPr lang="fr-FR" sz="2000" i="1" dirty="0">
                <a:solidFill>
                  <a:schemeClr val="bg1"/>
                </a:solidFill>
              </a:rPr>
              <a:t>J’écris une dissertation sur le libéralisme (</a:t>
            </a:r>
            <a:r>
              <a:rPr lang="fr-FR" sz="2000" i="1" u="sng" dirty="0">
                <a:solidFill>
                  <a:schemeClr val="bg1"/>
                </a:solidFill>
              </a:rPr>
              <a:t>qui </a:t>
            </a:r>
            <a:r>
              <a:rPr lang="fr-FR" sz="2000" i="1" dirty="0">
                <a:solidFill>
                  <a:schemeClr val="bg1"/>
                </a:solidFill>
              </a:rPr>
              <a:t>était très répandu parmi les classes moyennes au XIXe siècle), que je compte achever avant l’été</a:t>
            </a:r>
            <a:r>
              <a:rPr lang="en-GB" sz="2000" dirty="0">
                <a:solidFill>
                  <a:schemeClr val="bg1"/>
                </a:solidFill>
              </a:rPr>
              <a:t>.</a:t>
            </a:r>
            <a:r>
              <a:rPr lang="fr-FR" sz="2000" dirty="0">
                <a:solidFill>
                  <a:schemeClr val="bg1"/>
                </a:solidFill>
              </a:rPr>
              <a:t> </a:t>
            </a:r>
            <a:endParaRPr lang="en-GB" sz="2000" dirty="0">
              <a:solidFill>
                <a:schemeClr val="bg1"/>
              </a:solidFill>
            </a:endParaRPr>
          </a:p>
          <a:p>
            <a:pPr lvl="0"/>
            <a:r>
              <a:rPr lang="fr-FR" sz="2000" b="1" dirty="0">
                <a:solidFill>
                  <a:schemeClr val="bg1"/>
                </a:solidFill>
              </a:rPr>
              <a:t>Que : complément d’objet direct (l’antécédent, c’est à dire le mot remplacé par le pronom relatif, peut être une personne ou une chose)</a:t>
            </a:r>
            <a:r>
              <a:rPr lang="fr-FR" sz="2000" dirty="0">
                <a:solidFill>
                  <a:schemeClr val="bg1"/>
                </a:solidFill>
              </a:rPr>
              <a:t> </a:t>
            </a:r>
            <a:r>
              <a:rPr lang="fr-FR" sz="2000" i="1" dirty="0">
                <a:solidFill>
                  <a:schemeClr val="bg1"/>
                </a:solidFill>
              </a:rPr>
              <a:t>C’est la confiture </a:t>
            </a:r>
            <a:r>
              <a:rPr lang="fr-FR" sz="2000" i="1" u="sng" dirty="0">
                <a:solidFill>
                  <a:schemeClr val="bg1"/>
                </a:solidFill>
              </a:rPr>
              <a:t>que</a:t>
            </a:r>
            <a:r>
              <a:rPr lang="fr-FR" sz="2000" i="1" dirty="0">
                <a:solidFill>
                  <a:schemeClr val="bg1"/>
                </a:solidFill>
              </a:rPr>
              <a:t> j’ai préparée avec les fraises de mon jardin.</a:t>
            </a:r>
          </a:p>
          <a:p>
            <a:pPr marL="0" lvl="0" indent="0">
              <a:buNone/>
            </a:pPr>
            <a:r>
              <a:rPr lang="fr-FR" sz="2000" i="1" dirty="0">
                <a:solidFill>
                  <a:schemeClr val="bg1"/>
                </a:solidFill>
              </a:rPr>
              <a:t>	Voilà le professeur </a:t>
            </a:r>
            <a:r>
              <a:rPr lang="fr-FR" sz="2000" i="1" u="sng" dirty="0">
                <a:solidFill>
                  <a:schemeClr val="bg1"/>
                </a:solidFill>
              </a:rPr>
              <a:t>que </a:t>
            </a:r>
            <a:r>
              <a:rPr lang="fr-FR" sz="2000" i="1" dirty="0">
                <a:solidFill>
                  <a:schemeClr val="bg1"/>
                </a:solidFill>
              </a:rPr>
              <a:t>j’ai rencontré la semaine dernière.</a:t>
            </a:r>
            <a:endParaRPr lang="en-GB" sz="2000" i="1" dirty="0">
              <a:solidFill>
                <a:schemeClr val="bg1"/>
              </a:solidFill>
            </a:endParaRPr>
          </a:p>
          <a:p>
            <a:pPr lvl="0"/>
            <a:r>
              <a:rPr lang="fr-FR" sz="2000" b="1" dirty="0">
                <a:solidFill>
                  <a:schemeClr val="bg1"/>
                </a:solidFill>
              </a:rPr>
              <a:t>dont : remplace un complément introduit par ‘de’</a:t>
            </a:r>
            <a:endParaRPr lang="en-GB" sz="2000" dirty="0">
              <a:solidFill>
                <a:schemeClr val="bg1"/>
              </a:solidFill>
            </a:endParaRPr>
          </a:p>
          <a:p>
            <a:r>
              <a:rPr lang="fr-FR" sz="2000" i="1" dirty="0">
                <a:solidFill>
                  <a:schemeClr val="bg1"/>
                </a:solidFill>
              </a:rPr>
              <a:t>J’ai acheté une nouvelle voiture </a:t>
            </a:r>
            <a:r>
              <a:rPr lang="fr-FR" sz="2000" i="1" u="sng" dirty="0">
                <a:solidFill>
                  <a:schemeClr val="bg1"/>
                </a:solidFill>
              </a:rPr>
              <a:t>dont</a:t>
            </a:r>
            <a:r>
              <a:rPr lang="fr-FR" sz="2000" i="1" dirty="0">
                <a:solidFill>
                  <a:schemeClr val="bg1"/>
                </a:solidFill>
              </a:rPr>
              <a:t> je suis très satisfaite</a:t>
            </a:r>
            <a:r>
              <a:rPr lang="fr-FR" sz="2000" dirty="0">
                <a:solidFill>
                  <a:schemeClr val="bg1"/>
                </a:solidFill>
              </a:rPr>
              <a:t>.</a:t>
            </a:r>
            <a:endParaRPr lang="en-GB" sz="2000" dirty="0">
              <a:solidFill>
                <a:schemeClr val="bg1"/>
              </a:solidFill>
            </a:endParaRPr>
          </a:p>
          <a:p>
            <a:endParaRPr lang="en-US" dirty="0">
              <a:solidFill>
                <a:schemeClr val="bg1"/>
              </a:solidFill>
            </a:endParaRPr>
          </a:p>
        </p:txBody>
      </p:sp>
      <p:sp>
        <p:nvSpPr>
          <p:cNvPr id="4" name="TextBox 3">
            <a:extLst>
              <a:ext uri="{FF2B5EF4-FFF2-40B4-BE49-F238E27FC236}">
                <a16:creationId xmlns:a16="http://schemas.microsoft.com/office/drawing/2014/main" id="{380611AD-72C5-607A-2318-C35926F0EC07}"/>
              </a:ext>
            </a:extLst>
          </p:cNvPr>
          <p:cNvSpPr txBox="1"/>
          <p:nvPr/>
        </p:nvSpPr>
        <p:spPr>
          <a:xfrm>
            <a:off x="1203749" y="4050906"/>
            <a:ext cx="3408013" cy="1200329"/>
          </a:xfrm>
          <a:prstGeom prst="rect">
            <a:avLst/>
          </a:prstGeom>
          <a:noFill/>
        </p:spPr>
        <p:txBody>
          <a:bodyPr wrap="square" rtlCol="0">
            <a:spAutoFit/>
          </a:bodyPr>
          <a:lstStyle/>
          <a:p>
            <a:r>
              <a:rPr lang="en-US" sz="2400" i="1" dirty="0"/>
              <a:t>Un </a:t>
            </a:r>
            <a:r>
              <a:rPr lang="en-US" sz="2400" i="1" dirty="0" err="1"/>
              <a:t>empereur</a:t>
            </a:r>
            <a:r>
              <a:rPr lang="en-US" sz="2400" i="1" dirty="0"/>
              <a:t>, que les </a:t>
            </a:r>
            <a:r>
              <a:rPr lang="en-US" sz="2400" i="1" dirty="0" err="1"/>
              <a:t>Anglais</a:t>
            </a:r>
            <a:r>
              <a:rPr lang="en-US" sz="2400" i="1" dirty="0"/>
              <a:t> </a:t>
            </a:r>
            <a:r>
              <a:rPr lang="en-US" sz="2400" i="1" dirty="0" err="1"/>
              <a:t>ont</a:t>
            </a:r>
            <a:r>
              <a:rPr lang="en-US" sz="2400" i="1" dirty="0"/>
              <a:t>  ensuite </a:t>
            </a:r>
            <a:r>
              <a:rPr lang="en-US" sz="2400" i="1" dirty="0" err="1"/>
              <a:t>exilé</a:t>
            </a:r>
            <a:r>
              <a:rPr lang="en-US" sz="2400" i="1" dirty="0"/>
              <a:t> pour </a:t>
            </a:r>
            <a:r>
              <a:rPr lang="en-US" sz="2400" i="1" dirty="0" err="1"/>
              <a:t>toujours</a:t>
            </a:r>
            <a:r>
              <a:rPr lang="en-US" sz="2400" i="1" dirty="0"/>
              <a:t>…</a:t>
            </a:r>
          </a:p>
        </p:txBody>
      </p:sp>
    </p:spTree>
    <p:extLst>
      <p:ext uri="{BB962C8B-B14F-4D97-AF65-F5344CB8AC3E}">
        <p14:creationId xmlns:p14="http://schemas.microsoft.com/office/powerpoint/2010/main" val="265227155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dissolve">
                                      <p:cBhvr>
                                        <p:cTn id="7" dur="500"/>
                                        <p:tgtEl>
                                          <p:spTgt spid="3">
                                            <p:txEl>
                                              <p:pRg st="3" end="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dissolve">
                                      <p:cBhvr>
                                        <p:cTn id="10" dur="500"/>
                                        <p:tgtEl>
                                          <p:spTgt spid="3">
                                            <p:txEl>
                                              <p:pRg st="4" end="4"/>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dissolve">
                                      <p:cBhvr>
                                        <p:cTn id="13" dur="500"/>
                                        <p:tgtEl>
                                          <p:spTgt spid="3">
                                            <p:txEl>
                                              <p:pRg st="5" end="5"/>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dissolve">
                                      <p:cBhvr>
                                        <p:cTn id="16" dur="500"/>
                                        <p:tgtEl>
                                          <p:spTgt spid="3">
                                            <p:txEl>
                                              <p:pRg st="6" end="6"/>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dissolve">
                                      <p:cBhvr>
                                        <p:cTn id="1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6D98">
            <a:alpha val="80134"/>
          </a:srgb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4B3471-AFCF-014F-8665-145AB860A4B1}"/>
              </a:ext>
            </a:extLst>
          </p:cNvPr>
          <p:cNvSpPr>
            <a:spLocks noGrp="1"/>
          </p:cNvSpPr>
          <p:nvPr>
            <p:ph idx="1"/>
          </p:nvPr>
        </p:nvSpPr>
        <p:spPr>
          <a:xfrm>
            <a:off x="604685" y="1194619"/>
            <a:ext cx="10913806" cy="5411340"/>
          </a:xfrm>
          <a:solidFill>
            <a:schemeClr val="bg1"/>
          </a:solidFill>
        </p:spPr>
        <p:txBody>
          <a:bodyPr anchor="ctr">
            <a:normAutofit fontScale="92500" lnSpcReduction="10000"/>
          </a:bodyPr>
          <a:lstStyle/>
          <a:p>
            <a:pPr marL="0" indent="0">
              <a:buNone/>
            </a:pPr>
            <a:r>
              <a:rPr lang="fr-FR" sz="2800" b="1" dirty="0">
                <a:solidFill>
                  <a:schemeClr val="tx1"/>
                </a:solidFill>
              </a:rPr>
              <a:t>Qui / que / dont ?</a:t>
            </a:r>
          </a:p>
          <a:p>
            <a:r>
              <a:rPr lang="fr-FR" sz="2800" dirty="0" err="1">
                <a:solidFill>
                  <a:schemeClr val="tx1"/>
                </a:solidFill>
              </a:rPr>
              <a:t>Napoleon</a:t>
            </a:r>
            <a:r>
              <a:rPr lang="fr-FR" sz="2800" dirty="0">
                <a:solidFill>
                  <a:schemeClr val="tx1"/>
                </a:solidFill>
              </a:rPr>
              <a:t>, </a:t>
            </a:r>
            <a:r>
              <a:rPr lang="fr-FR" sz="2800" b="1" dirty="0" err="1">
                <a:solidFill>
                  <a:schemeClr val="tx1"/>
                </a:solidFill>
              </a:rPr>
              <a:t>whose</a:t>
            </a:r>
            <a:r>
              <a:rPr lang="fr-FR" sz="2800" b="1" dirty="0">
                <a:solidFill>
                  <a:schemeClr val="tx1"/>
                </a:solidFill>
              </a:rPr>
              <a:t> </a:t>
            </a:r>
            <a:r>
              <a:rPr lang="fr-FR" sz="2800" b="1" i="1" dirty="0">
                <a:solidFill>
                  <a:schemeClr val="tx1"/>
                </a:solidFill>
              </a:rPr>
              <a:t>Mémorial de Sainte Hélène </a:t>
            </a:r>
            <a:r>
              <a:rPr lang="fr-FR" sz="2800" b="1" dirty="0" err="1">
                <a:solidFill>
                  <a:schemeClr val="tx1"/>
                </a:solidFill>
              </a:rPr>
              <a:t>was</a:t>
            </a:r>
            <a:r>
              <a:rPr lang="fr-FR" sz="2800" b="1" dirty="0">
                <a:solidFill>
                  <a:schemeClr val="tx1"/>
                </a:solidFill>
              </a:rPr>
              <a:t> </a:t>
            </a:r>
            <a:r>
              <a:rPr lang="fr-FR" sz="2800" b="1" dirty="0" err="1">
                <a:solidFill>
                  <a:schemeClr val="tx1"/>
                </a:solidFill>
              </a:rPr>
              <a:t>much</a:t>
            </a:r>
            <a:r>
              <a:rPr lang="fr-FR" sz="2800" b="1" dirty="0">
                <a:solidFill>
                  <a:schemeClr val="tx1"/>
                </a:solidFill>
              </a:rPr>
              <a:t> </a:t>
            </a:r>
            <a:r>
              <a:rPr lang="fr-FR" sz="2800" b="1" dirty="0" err="1">
                <a:solidFill>
                  <a:schemeClr val="tx1"/>
                </a:solidFill>
              </a:rPr>
              <a:t>praised</a:t>
            </a:r>
            <a:r>
              <a:rPr lang="fr-FR" sz="2800" b="1" dirty="0">
                <a:solidFill>
                  <a:schemeClr val="tx1"/>
                </a:solidFill>
              </a:rPr>
              <a:t> by </a:t>
            </a:r>
            <a:r>
              <a:rPr lang="fr-FR" sz="2800" b="1" dirty="0" err="1">
                <a:solidFill>
                  <a:schemeClr val="tx1"/>
                </a:solidFill>
              </a:rPr>
              <a:t>his</a:t>
            </a:r>
            <a:r>
              <a:rPr lang="fr-FR" sz="2800" b="1" dirty="0">
                <a:solidFill>
                  <a:schemeClr val="tx1"/>
                </a:solidFill>
              </a:rPr>
              <a:t> supporters, </a:t>
            </a:r>
            <a:r>
              <a:rPr lang="fr-FR" sz="2800" dirty="0" err="1">
                <a:solidFill>
                  <a:schemeClr val="tx1"/>
                </a:solidFill>
              </a:rPr>
              <a:t>played</a:t>
            </a:r>
            <a:r>
              <a:rPr lang="fr-FR" sz="2800" dirty="0">
                <a:solidFill>
                  <a:schemeClr val="tx1"/>
                </a:solidFill>
              </a:rPr>
              <a:t> a </a:t>
            </a:r>
            <a:r>
              <a:rPr lang="fr-FR" sz="2800" dirty="0" err="1">
                <a:solidFill>
                  <a:schemeClr val="tx1"/>
                </a:solidFill>
              </a:rPr>
              <a:t>significant</a:t>
            </a:r>
            <a:r>
              <a:rPr lang="fr-FR" sz="2800" dirty="0">
                <a:solidFill>
                  <a:schemeClr val="tx1"/>
                </a:solidFill>
              </a:rPr>
              <a:t> </a:t>
            </a:r>
            <a:r>
              <a:rPr lang="fr-FR" sz="2800" dirty="0" err="1">
                <a:solidFill>
                  <a:schemeClr val="tx1"/>
                </a:solidFill>
              </a:rPr>
              <a:t>role</a:t>
            </a:r>
            <a:r>
              <a:rPr lang="fr-FR" sz="2800" dirty="0">
                <a:solidFill>
                  <a:schemeClr val="tx1"/>
                </a:solidFill>
              </a:rPr>
              <a:t> in </a:t>
            </a:r>
            <a:r>
              <a:rPr lang="fr-FR" sz="2800" dirty="0" err="1">
                <a:solidFill>
                  <a:schemeClr val="tx1"/>
                </a:solidFill>
              </a:rPr>
              <a:t>creating</a:t>
            </a:r>
            <a:r>
              <a:rPr lang="fr-FR" sz="2800" dirty="0">
                <a:solidFill>
                  <a:schemeClr val="tx1"/>
                </a:solidFill>
              </a:rPr>
              <a:t> </a:t>
            </a:r>
            <a:r>
              <a:rPr lang="fr-FR" sz="2800" dirty="0" err="1">
                <a:solidFill>
                  <a:schemeClr val="tx1"/>
                </a:solidFill>
              </a:rPr>
              <a:t>his</a:t>
            </a:r>
            <a:r>
              <a:rPr lang="fr-FR" sz="2800" dirty="0">
                <a:solidFill>
                  <a:schemeClr val="tx1"/>
                </a:solidFill>
              </a:rPr>
              <a:t> </a:t>
            </a:r>
            <a:r>
              <a:rPr lang="fr-FR" sz="2800" dirty="0" err="1">
                <a:solidFill>
                  <a:schemeClr val="tx1"/>
                </a:solidFill>
              </a:rPr>
              <a:t>own</a:t>
            </a:r>
            <a:r>
              <a:rPr lang="fr-FR" sz="2800" dirty="0">
                <a:solidFill>
                  <a:schemeClr val="tx1"/>
                </a:solidFill>
              </a:rPr>
              <a:t> </a:t>
            </a:r>
            <a:r>
              <a:rPr lang="fr-FR" sz="2800" dirty="0" err="1">
                <a:solidFill>
                  <a:schemeClr val="tx1"/>
                </a:solidFill>
              </a:rPr>
              <a:t>legend</a:t>
            </a:r>
            <a:r>
              <a:rPr lang="fr-FR" sz="2800" dirty="0">
                <a:solidFill>
                  <a:schemeClr val="tx1"/>
                </a:solidFill>
              </a:rPr>
              <a:t>.</a:t>
            </a:r>
          </a:p>
          <a:p>
            <a:pPr lvl="1"/>
            <a:r>
              <a:rPr lang="fr-FR" sz="2600" i="1" dirty="0">
                <a:solidFill>
                  <a:schemeClr val="tx1"/>
                </a:solidFill>
              </a:rPr>
              <a:t>dont le Mémorial de Sainte Hélène /a été beaucoup loué par/ a connu un grand succès auprès de/ ses partisans…</a:t>
            </a:r>
            <a:endParaRPr lang="en-GB" sz="2600" i="1" dirty="0">
              <a:solidFill>
                <a:schemeClr val="tx1"/>
              </a:solidFill>
            </a:endParaRPr>
          </a:p>
          <a:p>
            <a:r>
              <a:rPr lang="fr-FR" sz="2800" dirty="0">
                <a:solidFill>
                  <a:schemeClr val="tx1"/>
                </a:solidFill>
              </a:rPr>
              <a:t>Charles de Gaulle made </a:t>
            </a:r>
            <a:r>
              <a:rPr lang="fr-FR" sz="2800" dirty="0" err="1">
                <a:solidFill>
                  <a:schemeClr val="tx1"/>
                </a:solidFill>
              </a:rPr>
              <a:t>his</a:t>
            </a:r>
            <a:r>
              <a:rPr lang="fr-FR" sz="2800" dirty="0">
                <a:solidFill>
                  <a:schemeClr val="tx1"/>
                </a:solidFill>
              </a:rPr>
              <a:t> </a:t>
            </a:r>
            <a:r>
              <a:rPr lang="fr-FR" sz="2800" dirty="0" err="1">
                <a:solidFill>
                  <a:schemeClr val="tx1"/>
                </a:solidFill>
              </a:rPr>
              <a:t>appeal</a:t>
            </a:r>
            <a:r>
              <a:rPr lang="fr-FR" sz="2800" dirty="0">
                <a:solidFill>
                  <a:schemeClr val="tx1"/>
                </a:solidFill>
              </a:rPr>
              <a:t> for </a:t>
            </a:r>
            <a:r>
              <a:rPr lang="fr-FR" sz="2800" dirty="0" err="1">
                <a:solidFill>
                  <a:schemeClr val="tx1"/>
                </a:solidFill>
              </a:rPr>
              <a:t>resistance</a:t>
            </a:r>
            <a:r>
              <a:rPr lang="fr-FR" sz="2800" dirty="0">
                <a:solidFill>
                  <a:schemeClr val="tx1"/>
                </a:solidFill>
              </a:rPr>
              <a:t> on 18 June 1940, at the </a:t>
            </a:r>
            <a:r>
              <a:rPr lang="fr-FR" sz="2800" dirty="0" err="1">
                <a:solidFill>
                  <a:schemeClr val="tx1"/>
                </a:solidFill>
              </a:rPr>
              <a:t>beginning</a:t>
            </a:r>
            <a:r>
              <a:rPr lang="fr-FR" sz="2800" dirty="0">
                <a:solidFill>
                  <a:schemeClr val="tx1"/>
                </a:solidFill>
              </a:rPr>
              <a:t> of </a:t>
            </a:r>
            <a:r>
              <a:rPr lang="fr-FR" sz="2800" b="1" dirty="0">
                <a:solidFill>
                  <a:schemeClr val="tx1"/>
                </a:solidFill>
              </a:rPr>
              <a:t>the </a:t>
            </a:r>
            <a:r>
              <a:rPr lang="fr-FR" sz="2800" b="1" dirty="0" err="1">
                <a:solidFill>
                  <a:schemeClr val="tx1"/>
                </a:solidFill>
              </a:rPr>
              <a:t>period</a:t>
            </a:r>
            <a:r>
              <a:rPr lang="fr-FR" sz="2800" b="1" dirty="0">
                <a:solidFill>
                  <a:schemeClr val="tx1"/>
                </a:solidFill>
              </a:rPr>
              <a:t> </a:t>
            </a:r>
            <a:r>
              <a:rPr lang="fr-FR" sz="2800" b="1" dirty="0" err="1">
                <a:solidFill>
                  <a:schemeClr val="tx1"/>
                </a:solidFill>
              </a:rPr>
              <a:t>that</a:t>
            </a:r>
            <a:r>
              <a:rPr lang="fr-FR" sz="2800" b="1" dirty="0">
                <a:solidFill>
                  <a:schemeClr val="tx1"/>
                </a:solidFill>
              </a:rPr>
              <a:t> the French </a:t>
            </a:r>
            <a:r>
              <a:rPr lang="fr-FR" sz="2800" b="1" dirty="0" err="1">
                <a:solidFill>
                  <a:schemeClr val="tx1"/>
                </a:solidFill>
              </a:rPr>
              <a:t>would</a:t>
            </a:r>
            <a:r>
              <a:rPr lang="fr-FR" sz="2800" b="1" dirty="0">
                <a:solidFill>
                  <a:schemeClr val="tx1"/>
                </a:solidFill>
              </a:rPr>
              <a:t> </a:t>
            </a:r>
            <a:r>
              <a:rPr lang="fr-FR" sz="2800" b="1" dirty="0" err="1">
                <a:solidFill>
                  <a:schemeClr val="tx1"/>
                </a:solidFill>
              </a:rPr>
              <a:t>later</a:t>
            </a:r>
            <a:r>
              <a:rPr lang="fr-FR" sz="2800" b="1" dirty="0">
                <a:solidFill>
                  <a:schemeClr val="tx1"/>
                </a:solidFill>
              </a:rPr>
              <a:t> </a:t>
            </a:r>
            <a:r>
              <a:rPr lang="fr-FR" sz="2800" b="1" dirty="0" err="1">
                <a:solidFill>
                  <a:schemeClr val="tx1"/>
                </a:solidFill>
              </a:rPr>
              <a:t>describe</a:t>
            </a:r>
            <a:r>
              <a:rPr lang="fr-FR" sz="2800" b="1" dirty="0">
                <a:solidFill>
                  <a:schemeClr val="tx1"/>
                </a:solidFill>
              </a:rPr>
              <a:t> </a:t>
            </a:r>
            <a:r>
              <a:rPr lang="fr-FR" sz="2800" dirty="0">
                <a:solidFill>
                  <a:schemeClr val="tx1"/>
                </a:solidFill>
              </a:rPr>
              <a:t>as the ‘</a:t>
            </a:r>
            <a:r>
              <a:rPr lang="fr-FR" sz="2800" dirty="0" err="1">
                <a:solidFill>
                  <a:schemeClr val="tx1"/>
                </a:solidFill>
              </a:rPr>
              <a:t>dark</a:t>
            </a:r>
            <a:r>
              <a:rPr lang="fr-FR" sz="2800" dirty="0">
                <a:solidFill>
                  <a:schemeClr val="tx1"/>
                </a:solidFill>
              </a:rPr>
              <a:t> </a:t>
            </a:r>
            <a:r>
              <a:rPr lang="fr-FR" sz="2800" dirty="0" err="1">
                <a:solidFill>
                  <a:schemeClr val="tx1"/>
                </a:solidFill>
              </a:rPr>
              <a:t>years</a:t>
            </a:r>
            <a:r>
              <a:rPr lang="fr-FR" sz="2800" dirty="0">
                <a:solidFill>
                  <a:schemeClr val="tx1"/>
                </a:solidFill>
              </a:rPr>
              <a:t>’.</a:t>
            </a:r>
          </a:p>
          <a:p>
            <a:pPr lvl="1"/>
            <a:r>
              <a:rPr lang="fr-FR" sz="2600" i="1" dirty="0">
                <a:solidFill>
                  <a:schemeClr val="tx1"/>
                </a:solidFill>
              </a:rPr>
              <a:t>la période que les Français désigneraient plus tard comme...</a:t>
            </a:r>
          </a:p>
          <a:p>
            <a:r>
              <a:rPr lang="fr-FR" sz="2800" dirty="0">
                <a:solidFill>
                  <a:schemeClr val="tx1"/>
                </a:solidFill>
              </a:rPr>
              <a:t>François Hollande </a:t>
            </a:r>
            <a:r>
              <a:rPr lang="fr-FR" sz="2800" dirty="0" err="1">
                <a:solidFill>
                  <a:schemeClr val="tx1"/>
                </a:solidFill>
              </a:rPr>
              <a:t>showed</a:t>
            </a:r>
            <a:r>
              <a:rPr lang="fr-FR" sz="2800" dirty="0">
                <a:solidFill>
                  <a:schemeClr val="tx1"/>
                </a:solidFill>
              </a:rPr>
              <a:t> </a:t>
            </a:r>
            <a:r>
              <a:rPr lang="fr-FR" sz="2800" dirty="0" err="1">
                <a:solidFill>
                  <a:schemeClr val="tx1"/>
                </a:solidFill>
              </a:rPr>
              <a:t>little</a:t>
            </a:r>
            <a:r>
              <a:rPr lang="fr-FR" sz="2800" dirty="0">
                <a:solidFill>
                  <a:schemeClr val="tx1"/>
                </a:solidFill>
              </a:rPr>
              <a:t> </a:t>
            </a:r>
            <a:r>
              <a:rPr lang="fr-FR" sz="2800" dirty="0" err="1">
                <a:solidFill>
                  <a:schemeClr val="tx1"/>
                </a:solidFill>
              </a:rPr>
              <a:t>interest</a:t>
            </a:r>
            <a:r>
              <a:rPr lang="fr-FR" sz="2800" dirty="0">
                <a:solidFill>
                  <a:schemeClr val="tx1"/>
                </a:solidFill>
              </a:rPr>
              <a:t> in </a:t>
            </a:r>
            <a:r>
              <a:rPr lang="fr-FR" sz="2800" dirty="0" err="1">
                <a:solidFill>
                  <a:schemeClr val="tx1"/>
                </a:solidFill>
              </a:rPr>
              <a:t>commemorating</a:t>
            </a:r>
            <a:r>
              <a:rPr lang="fr-FR" sz="2800" dirty="0">
                <a:solidFill>
                  <a:schemeClr val="tx1"/>
                </a:solidFill>
              </a:rPr>
              <a:t> </a:t>
            </a:r>
            <a:r>
              <a:rPr lang="fr-FR" sz="2800" b="1" dirty="0">
                <a:solidFill>
                  <a:schemeClr val="tx1"/>
                </a:solidFill>
              </a:rPr>
              <a:t>the Battle of Waterloo, </a:t>
            </a:r>
            <a:r>
              <a:rPr lang="fr-FR" sz="2800" b="1" dirty="0" err="1">
                <a:solidFill>
                  <a:schemeClr val="tx1"/>
                </a:solidFill>
              </a:rPr>
              <a:t>which</a:t>
            </a:r>
            <a:r>
              <a:rPr lang="fr-FR" sz="2800" b="1" dirty="0">
                <a:solidFill>
                  <a:schemeClr val="tx1"/>
                </a:solidFill>
              </a:rPr>
              <a:t> </a:t>
            </a:r>
            <a:r>
              <a:rPr lang="fr-FR" sz="2800" b="1" dirty="0" err="1">
                <a:solidFill>
                  <a:schemeClr val="tx1"/>
                </a:solidFill>
              </a:rPr>
              <a:t>was</a:t>
            </a:r>
            <a:r>
              <a:rPr lang="fr-FR" sz="2800" b="1" dirty="0">
                <a:solidFill>
                  <a:schemeClr val="tx1"/>
                </a:solidFill>
              </a:rPr>
              <a:t> a </a:t>
            </a:r>
            <a:r>
              <a:rPr lang="fr-FR" sz="2800" b="1" dirty="0" err="1">
                <a:solidFill>
                  <a:schemeClr val="tx1"/>
                </a:solidFill>
              </a:rPr>
              <a:t>turning</a:t>
            </a:r>
            <a:r>
              <a:rPr lang="fr-FR" sz="2800" b="1" dirty="0">
                <a:solidFill>
                  <a:schemeClr val="tx1"/>
                </a:solidFill>
              </a:rPr>
              <a:t> point</a:t>
            </a:r>
            <a:r>
              <a:rPr lang="fr-FR" sz="2800" dirty="0">
                <a:solidFill>
                  <a:schemeClr val="tx1"/>
                </a:solidFill>
              </a:rPr>
              <a:t> in </a:t>
            </a:r>
            <a:r>
              <a:rPr lang="fr-FR" sz="2800" dirty="0" err="1">
                <a:solidFill>
                  <a:schemeClr val="tx1"/>
                </a:solidFill>
              </a:rPr>
              <a:t>European</a:t>
            </a:r>
            <a:r>
              <a:rPr lang="fr-FR" sz="2800" dirty="0">
                <a:solidFill>
                  <a:schemeClr val="tx1"/>
                </a:solidFill>
              </a:rPr>
              <a:t> </a:t>
            </a:r>
            <a:r>
              <a:rPr lang="fr-FR" sz="2800" dirty="0" err="1">
                <a:solidFill>
                  <a:schemeClr val="tx1"/>
                </a:solidFill>
              </a:rPr>
              <a:t>history</a:t>
            </a:r>
            <a:r>
              <a:rPr lang="fr-FR" sz="2800" dirty="0">
                <a:solidFill>
                  <a:schemeClr val="tx1"/>
                </a:solidFill>
              </a:rPr>
              <a:t>.</a:t>
            </a:r>
            <a:r>
              <a:rPr lang="en-GB" sz="2800" dirty="0">
                <a:solidFill>
                  <a:schemeClr val="tx1"/>
                </a:solidFill>
              </a:rPr>
              <a:t> </a:t>
            </a:r>
          </a:p>
          <a:p>
            <a:pPr lvl="1"/>
            <a:r>
              <a:rPr lang="en-GB" sz="2600" i="1" dirty="0">
                <a:solidFill>
                  <a:schemeClr val="tx1"/>
                </a:solidFill>
              </a:rPr>
              <a:t>qui a </a:t>
            </a:r>
            <a:r>
              <a:rPr lang="en-GB" sz="2600" i="1" dirty="0" err="1">
                <a:solidFill>
                  <a:schemeClr val="tx1"/>
                </a:solidFill>
              </a:rPr>
              <a:t>été</a:t>
            </a:r>
            <a:r>
              <a:rPr lang="en-GB" sz="2600" i="1" dirty="0">
                <a:solidFill>
                  <a:schemeClr val="tx1"/>
                </a:solidFill>
              </a:rPr>
              <a:t> un moment tournant/ </a:t>
            </a:r>
            <a:r>
              <a:rPr lang="en-GB" sz="2600" i="1" dirty="0" err="1">
                <a:solidFill>
                  <a:schemeClr val="tx1"/>
                </a:solidFill>
              </a:rPr>
              <a:t>décisif</a:t>
            </a:r>
            <a:r>
              <a:rPr lang="en-GB" sz="2600" i="1" dirty="0">
                <a:solidFill>
                  <a:schemeClr val="tx1"/>
                </a:solidFill>
              </a:rPr>
              <a:t>...</a:t>
            </a:r>
          </a:p>
          <a:p>
            <a:endParaRPr lang="en-US" dirty="0">
              <a:solidFill>
                <a:schemeClr val="bg1"/>
              </a:solidFill>
            </a:endParaRPr>
          </a:p>
        </p:txBody>
      </p:sp>
      <p:sp>
        <p:nvSpPr>
          <p:cNvPr id="4" name="Title 1">
            <a:extLst>
              <a:ext uri="{FF2B5EF4-FFF2-40B4-BE49-F238E27FC236}">
                <a16:creationId xmlns:a16="http://schemas.microsoft.com/office/drawing/2014/main" id="{671B1103-015E-EB23-FCFC-E957ECE10859}"/>
              </a:ext>
            </a:extLst>
          </p:cNvPr>
          <p:cNvSpPr txBox="1">
            <a:spLocks/>
          </p:cNvSpPr>
          <p:nvPr/>
        </p:nvSpPr>
        <p:spPr>
          <a:xfrm>
            <a:off x="4800599" y="252041"/>
            <a:ext cx="2616717" cy="833809"/>
          </a:xfrm>
          <a:prstGeom prst="rect">
            <a:avLst/>
          </a:prstGeom>
          <a:noFill/>
          <a:ln w="31750" cap="sq">
            <a:solidFill>
              <a:schemeClr val="tx1"/>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a:lstStyle>
          <a:p>
            <a:r>
              <a:rPr lang="en-US" sz="2400" b="1" dirty="0" err="1">
                <a:solidFill>
                  <a:schemeClr val="bg1"/>
                </a:solidFill>
              </a:rPr>
              <a:t>À</a:t>
            </a:r>
            <a:r>
              <a:rPr lang="en-US" sz="2400" b="1" dirty="0">
                <a:solidFill>
                  <a:schemeClr val="bg1"/>
                </a:solidFill>
              </a:rPr>
              <a:t> </a:t>
            </a:r>
            <a:r>
              <a:rPr lang="en-US" sz="2400" b="1" dirty="0" err="1">
                <a:solidFill>
                  <a:schemeClr val="bg1"/>
                </a:solidFill>
              </a:rPr>
              <a:t>vous</a:t>
            </a:r>
            <a:r>
              <a:rPr lang="en-US" sz="2400" b="1" dirty="0">
                <a:solidFill>
                  <a:schemeClr val="bg1"/>
                </a:solidFill>
              </a:rPr>
              <a:t>...</a:t>
            </a:r>
          </a:p>
        </p:txBody>
      </p:sp>
    </p:spTree>
    <p:extLst>
      <p:ext uri="{BB962C8B-B14F-4D97-AF65-F5344CB8AC3E}">
        <p14:creationId xmlns:p14="http://schemas.microsoft.com/office/powerpoint/2010/main" val="189329348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ssolv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dissolv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6F8BF3-55D1-924B-8096-CCD9E13FE8FC}"/>
              </a:ext>
            </a:extLst>
          </p:cNvPr>
          <p:cNvSpPr>
            <a:spLocks noGrp="1"/>
          </p:cNvSpPr>
          <p:nvPr>
            <p:ph type="title"/>
          </p:nvPr>
        </p:nvSpPr>
        <p:spPr>
          <a:xfrm>
            <a:off x="1950528" y="279966"/>
            <a:ext cx="7484364" cy="780738"/>
          </a:xfrm>
          <a:solidFill>
            <a:schemeClr val="bg1"/>
          </a:solidFill>
        </p:spPr>
        <p:txBody>
          <a:bodyPr>
            <a:normAutofit/>
          </a:bodyPr>
          <a:lstStyle/>
          <a:p>
            <a:r>
              <a:rPr lang="en-US" dirty="0"/>
              <a:t>articles</a:t>
            </a:r>
          </a:p>
        </p:txBody>
      </p:sp>
      <p:sp>
        <p:nvSpPr>
          <p:cNvPr id="6" name="Content Placeholder 3">
            <a:extLst>
              <a:ext uri="{FF2B5EF4-FFF2-40B4-BE49-F238E27FC236}">
                <a16:creationId xmlns:a16="http://schemas.microsoft.com/office/drawing/2014/main" id="{9C225482-1DA5-2918-B3BF-F0AA40EB2D34}"/>
              </a:ext>
            </a:extLst>
          </p:cNvPr>
          <p:cNvSpPr txBox="1">
            <a:spLocks/>
          </p:cNvSpPr>
          <p:nvPr/>
        </p:nvSpPr>
        <p:spPr>
          <a:xfrm>
            <a:off x="533400" y="1248156"/>
            <a:ext cx="3180206" cy="4361688"/>
          </a:xfrm>
          <a:prstGeom prst="rect">
            <a:avLst/>
          </a:prstGeom>
          <a:solidFill>
            <a:srgbClr val="DDF6F9"/>
          </a:solidFill>
        </p:spPr>
        <p:txBody>
          <a:bodyPr>
            <a:no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buFont typeface="+mj-lt"/>
              <a:buAutoNum type="arabicPeriod"/>
            </a:pPr>
            <a:r>
              <a:rPr lang="en-GB" sz="2400" dirty="0">
                <a:solidFill>
                  <a:schemeClr val="tx1"/>
                </a:solidFill>
              </a:rPr>
              <a:t>It also lost its dream of hegemony</a:t>
            </a:r>
          </a:p>
          <a:p>
            <a:pPr>
              <a:buFont typeface="+mj-lt"/>
              <a:buAutoNum type="arabicPeriod"/>
            </a:pPr>
            <a:r>
              <a:rPr lang="en-GB" sz="2400" dirty="0">
                <a:solidFill>
                  <a:schemeClr val="tx1"/>
                </a:solidFill>
                <a:ea typeface="Calibri" panose="020F0502020204030204" pitchFamily="34" charset="0"/>
                <a:cs typeface="Arial" panose="020B0604020202020204" pitchFamily="34" charset="0"/>
              </a:rPr>
              <a:t>an unprecedented era of peace</a:t>
            </a:r>
            <a:endParaRPr lang="en-GB" sz="2400" dirty="0">
              <a:solidFill>
                <a:schemeClr val="tx1"/>
              </a:solidFill>
            </a:endParaRPr>
          </a:p>
          <a:p>
            <a:pPr>
              <a:buFont typeface="+mj-lt"/>
              <a:buAutoNum type="arabicPeriod"/>
            </a:pPr>
            <a:r>
              <a:rPr lang="en-GB" sz="2400" dirty="0">
                <a:solidFill>
                  <a:schemeClr val="tx1"/>
                </a:solidFill>
              </a:rPr>
              <a:t>A new system of collective security</a:t>
            </a:r>
          </a:p>
          <a:p>
            <a:pPr>
              <a:buFont typeface="+mj-lt"/>
              <a:buAutoNum type="arabicPeriod"/>
            </a:pPr>
            <a:r>
              <a:rPr lang="en-GB" sz="2400" dirty="0">
                <a:solidFill>
                  <a:schemeClr val="tx1"/>
                </a:solidFill>
              </a:rPr>
              <a:t>General de Gaulle</a:t>
            </a:r>
          </a:p>
          <a:p>
            <a:pPr>
              <a:buFont typeface="+mj-lt"/>
              <a:buAutoNum type="arabicPeriod"/>
            </a:pPr>
            <a:r>
              <a:rPr lang="en-GB" sz="2400" dirty="0">
                <a:solidFill>
                  <a:schemeClr val="tx1"/>
                </a:solidFill>
                <a:ea typeface="Calibri" panose="020F0502020204030204" pitchFamily="34" charset="0"/>
                <a:cs typeface="Arial" panose="020B0604020202020204" pitchFamily="34" charset="0"/>
              </a:rPr>
              <a:t>To solve tensions and crises</a:t>
            </a:r>
            <a:endParaRPr lang="en-GB" sz="2400" dirty="0">
              <a:solidFill>
                <a:schemeClr val="tx1"/>
              </a:solidFill>
            </a:endParaRPr>
          </a:p>
        </p:txBody>
      </p:sp>
      <p:sp>
        <p:nvSpPr>
          <p:cNvPr id="7" name="Content Placeholder 2">
            <a:extLst>
              <a:ext uri="{FF2B5EF4-FFF2-40B4-BE49-F238E27FC236}">
                <a16:creationId xmlns:a16="http://schemas.microsoft.com/office/drawing/2014/main" id="{D1DB63C8-61D5-22AC-5CC7-DBA2F1459A20}"/>
              </a:ext>
            </a:extLst>
          </p:cNvPr>
          <p:cNvSpPr>
            <a:spLocks noGrp="1"/>
          </p:cNvSpPr>
          <p:nvPr>
            <p:ph sz="half" idx="1"/>
          </p:nvPr>
        </p:nvSpPr>
        <p:spPr>
          <a:xfrm>
            <a:off x="3713607" y="1248156"/>
            <a:ext cx="7944993" cy="4361688"/>
          </a:xfrm>
          <a:solidFill>
            <a:schemeClr val="bg1"/>
          </a:solidFill>
        </p:spPr>
        <p:txBody>
          <a:bodyPr>
            <a:normAutofit fontScale="92500" lnSpcReduction="20000"/>
          </a:bodyPr>
          <a:lstStyle/>
          <a:p>
            <a:pPr marL="0" indent="0">
              <a:buNone/>
            </a:pPr>
            <a:r>
              <a:rPr lang="fr-FR" sz="2400" b="1" dirty="0"/>
              <a:t>1</a:t>
            </a:r>
            <a:r>
              <a:rPr lang="fr-FR" sz="2400" dirty="0"/>
              <a:t>. Son rêve </a:t>
            </a:r>
            <a:r>
              <a:rPr lang="fr-FR" sz="2400" b="1" dirty="0">
                <a:solidFill>
                  <a:srgbClr val="FF66FF"/>
                </a:solidFill>
              </a:rPr>
              <a:t>d’</a:t>
            </a:r>
            <a:r>
              <a:rPr lang="fr-FR" sz="2400" dirty="0"/>
              <a:t>hégémonie. </a:t>
            </a:r>
          </a:p>
          <a:p>
            <a:pPr marL="0" indent="0">
              <a:buNone/>
            </a:pPr>
            <a:r>
              <a:rPr lang="fr-FR" sz="2400" dirty="0"/>
              <a:t>Rêver </a:t>
            </a:r>
            <a:r>
              <a:rPr lang="fr-FR" sz="2400" u="sng" dirty="0"/>
              <a:t>de</a:t>
            </a:r>
            <a:r>
              <a:rPr lang="fr-FR" sz="2400" dirty="0"/>
              <a:t> </a:t>
            </a:r>
            <a:r>
              <a:rPr lang="fr-FR" sz="2400" dirty="0">
                <a:solidFill>
                  <a:schemeClr val="tx1"/>
                </a:solidFill>
              </a:rPr>
              <a:t>pouvoir</a:t>
            </a:r>
            <a:r>
              <a:rPr lang="fr-FR" sz="2400" dirty="0"/>
              <a:t>, de paix, de voyages = détermination de la nature du rêve</a:t>
            </a:r>
          </a:p>
          <a:p>
            <a:pPr marL="0" indent="0">
              <a:buNone/>
            </a:pPr>
            <a:r>
              <a:rPr lang="fr-FR" sz="2400" b="1" dirty="0"/>
              <a:t>2. </a:t>
            </a:r>
            <a:r>
              <a:rPr lang="fr-FR" sz="2400" dirty="0"/>
              <a:t>Une ère </a:t>
            </a:r>
            <a:r>
              <a:rPr lang="fr-FR" sz="2400" b="1" dirty="0">
                <a:solidFill>
                  <a:srgbClr val="FF66FF"/>
                </a:solidFill>
              </a:rPr>
              <a:t>de</a:t>
            </a:r>
            <a:r>
              <a:rPr lang="fr-FR" sz="2400" b="1" dirty="0"/>
              <a:t> </a:t>
            </a:r>
            <a:r>
              <a:rPr lang="fr-FR" sz="2400" dirty="0"/>
              <a:t>paix, </a:t>
            </a:r>
            <a:r>
              <a:rPr lang="fr-FR" sz="2400" b="1" dirty="0">
                <a:solidFill>
                  <a:srgbClr val="FF66FF"/>
                </a:solidFill>
              </a:rPr>
              <a:t>de</a:t>
            </a:r>
            <a:r>
              <a:rPr lang="fr-FR" sz="2400" b="1" dirty="0"/>
              <a:t> </a:t>
            </a:r>
            <a:r>
              <a:rPr lang="fr-FR" sz="2400" dirty="0"/>
              <a:t>développement</a:t>
            </a:r>
          </a:p>
          <a:p>
            <a:pPr marL="0" indent="0">
              <a:buNone/>
            </a:pPr>
            <a:r>
              <a:rPr lang="fr-FR" sz="2400" dirty="0"/>
              <a:t> </a:t>
            </a:r>
            <a:r>
              <a:rPr lang="fr-FR" sz="2400" b="1" dirty="0"/>
              <a:t>Comparez: l’ère de la paix, de la stabilité, du développement: </a:t>
            </a:r>
            <a:r>
              <a:rPr lang="fr-FR" sz="2400" dirty="0"/>
              <a:t>suggèrerait qu’il n’y a qu’une seule période paisible dans l’histoire de l’humanité.</a:t>
            </a:r>
          </a:p>
          <a:p>
            <a:pPr marL="0" indent="0">
              <a:buNone/>
            </a:pPr>
            <a:r>
              <a:rPr lang="fr-FR" sz="2400" b="1" dirty="0"/>
              <a:t>3. </a:t>
            </a:r>
            <a:r>
              <a:rPr lang="fr-FR" sz="2400" dirty="0"/>
              <a:t>Un système </a:t>
            </a:r>
            <a:r>
              <a:rPr lang="fr-FR" sz="2400" b="1" dirty="0">
                <a:solidFill>
                  <a:srgbClr val="FF66FF"/>
                </a:solidFill>
              </a:rPr>
              <a:t>de</a:t>
            </a:r>
            <a:r>
              <a:rPr lang="fr-FR" sz="2400" b="1" dirty="0"/>
              <a:t> </a:t>
            </a:r>
            <a:r>
              <a:rPr lang="fr-FR" sz="2400" dirty="0"/>
              <a:t>sécurité</a:t>
            </a:r>
            <a:r>
              <a:rPr lang="en-GB" sz="2400" dirty="0"/>
              <a:t> </a:t>
            </a:r>
          </a:p>
          <a:p>
            <a:pPr marL="0" indent="0">
              <a:buNone/>
            </a:pPr>
            <a:r>
              <a:rPr lang="en-GB" sz="2400" dirty="0"/>
              <a:t>4. </a:t>
            </a:r>
            <a:r>
              <a:rPr lang="en-GB" sz="2400" b="1" dirty="0">
                <a:solidFill>
                  <a:srgbClr val="FF66FF"/>
                </a:solidFill>
              </a:rPr>
              <a:t>Le</a:t>
            </a:r>
            <a:r>
              <a:rPr lang="en-GB" sz="2400" dirty="0"/>
              <a:t> </a:t>
            </a:r>
            <a:r>
              <a:rPr lang="en-GB" sz="2400" dirty="0" err="1"/>
              <a:t>Général</a:t>
            </a:r>
            <a:r>
              <a:rPr lang="en-GB" sz="2400" dirty="0"/>
              <a:t> de Gaulle</a:t>
            </a:r>
            <a:endParaRPr lang="fr-FR" sz="2400" b="1" dirty="0"/>
          </a:p>
          <a:p>
            <a:pPr marL="0" indent="0">
              <a:buNone/>
            </a:pPr>
            <a:r>
              <a:rPr lang="fr-FR" sz="2400" dirty="0"/>
              <a:t>5. Résoudre </a:t>
            </a:r>
            <a:r>
              <a:rPr lang="fr-FR" sz="2400" b="1" dirty="0">
                <a:solidFill>
                  <a:srgbClr val="FF66FF"/>
                </a:solidFill>
              </a:rPr>
              <a:t>les</a:t>
            </a:r>
            <a:r>
              <a:rPr lang="fr-FR" sz="2400" dirty="0"/>
              <a:t> tensions et </a:t>
            </a:r>
            <a:r>
              <a:rPr lang="fr-FR" sz="2400" b="1" dirty="0">
                <a:solidFill>
                  <a:srgbClr val="FF66FF"/>
                </a:solidFill>
              </a:rPr>
              <a:t>les</a:t>
            </a:r>
            <a:r>
              <a:rPr lang="fr-FR" sz="2400" b="1" dirty="0"/>
              <a:t> </a:t>
            </a:r>
            <a:r>
              <a:rPr lang="fr-FR" sz="2400" dirty="0"/>
              <a:t>crises: on définit la mission générale, on ne cherche pas à quantifier, à extraire un nombre de crises et de tensions. </a:t>
            </a:r>
          </a:p>
          <a:p>
            <a:pPr>
              <a:buFont typeface="+mj-lt"/>
              <a:buAutoNum type="arabicPeriod"/>
            </a:pPr>
            <a:endParaRPr lang="fr-FR" sz="2400" dirty="0"/>
          </a:p>
          <a:p>
            <a:endParaRPr lang="fr-FR" dirty="0"/>
          </a:p>
          <a:p>
            <a:endParaRPr lang="fr-FR" sz="1800" dirty="0"/>
          </a:p>
          <a:p>
            <a:endParaRPr lang="fr-FR" dirty="0"/>
          </a:p>
        </p:txBody>
      </p:sp>
    </p:spTree>
    <p:extLst>
      <p:ext uri="{BB962C8B-B14F-4D97-AF65-F5344CB8AC3E}">
        <p14:creationId xmlns:p14="http://schemas.microsoft.com/office/powerpoint/2010/main" val="65070440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6D98">
            <a:alpha val="80134"/>
          </a:srgb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4B3471-AFCF-014F-8665-145AB860A4B1}"/>
              </a:ext>
            </a:extLst>
          </p:cNvPr>
          <p:cNvSpPr>
            <a:spLocks noGrp="1"/>
          </p:cNvSpPr>
          <p:nvPr>
            <p:ph idx="1"/>
          </p:nvPr>
        </p:nvSpPr>
        <p:spPr>
          <a:xfrm>
            <a:off x="652811" y="1447800"/>
            <a:ext cx="10886378" cy="4474210"/>
          </a:xfrm>
          <a:solidFill>
            <a:schemeClr val="bg1"/>
          </a:solidFill>
        </p:spPr>
        <p:txBody>
          <a:bodyPr anchor="ctr">
            <a:normAutofit/>
          </a:bodyPr>
          <a:lstStyle/>
          <a:p>
            <a:pPr marL="0" indent="0">
              <a:buNone/>
            </a:pPr>
            <a:r>
              <a:rPr lang="fr-FR" sz="2800" b="1" dirty="0">
                <a:solidFill>
                  <a:schemeClr val="tx1"/>
                </a:solidFill>
              </a:rPr>
              <a:t>Quel article?</a:t>
            </a:r>
          </a:p>
          <a:p>
            <a:r>
              <a:rPr lang="fr-FR" sz="2800" dirty="0">
                <a:solidFill>
                  <a:schemeClr val="tx1"/>
                </a:solidFill>
              </a:rPr>
              <a:t>I </a:t>
            </a:r>
            <a:r>
              <a:rPr lang="fr-FR" sz="2800" dirty="0" err="1">
                <a:solidFill>
                  <a:schemeClr val="tx1"/>
                </a:solidFill>
              </a:rPr>
              <a:t>bought</a:t>
            </a:r>
            <a:r>
              <a:rPr lang="fr-FR" sz="2800" dirty="0">
                <a:solidFill>
                  <a:schemeClr val="tx1"/>
                </a:solidFill>
              </a:rPr>
              <a:t> a kilo of </a:t>
            </a:r>
            <a:r>
              <a:rPr lang="fr-FR" sz="2800" dirty="0" err="1">
                <a:solidFill>
                  <a:schemeClr val="tx1"/>
                </a:solidFill>
              </a:rPr>
              <a:t>apples</a:t>
            </a:r>
            <a:r>
              <a:rPr lang="fr-FR" sz="2800" dirty="0">
                <a:solidFill>
                  <a:schemeClr val="tx1"/>
                </a:solidFill>
              </a:rPr>
              <a:t> at the </a:t>
            </a:r>
            <a:r>
              <a:rPr lang="fr-FR" sz="2800" dirty="0" err="1">
                <a:solidFill>
                  <a:schemeClr val="tx1"/>
                </a:solidFill>
              </a:rPr>
              <a:t>market</a:t>
            </a:r>
            <a:r>
              <a:rPr lang="fr-FR" sz="2800" dirty="0">
                <a:solidFill>
                  <a:schemeClr val="tx1"/>
                </a:solidFill>
              </a:rPr>
              <a:t>. </a:t>
            </a:r>
          </a:p>
          <a:p>
            <a:r>
              <a:rPr lang="fr-FR" sz="2800" i="1" dirty="0">
                <a:solidFill>
                  <a:srgbClr val="0070C0"/>
                </a:solidFill>
              </a:rPr>
              <a:t>J’ai acheté un kilo de pommes au marché.</a:t>
            </a:r>
            <a:endParaRPr lang="fr-FR" sz="2800" dirty="0">
              <a:solidFill>
                <a:srgbClr val="0070C0"/>
              </a:solidFill>
            </a:endParaRPr>
          </a:p>
          <a:p>
            <a:r>
              <a:rPr lang="fr-FR" sz="2800" dirty="0" err="1">
                <a:solidFill>
                  <a:schemeClr val="tx1"/>
                </a:solidFill>
              </a:rPr>
              <a:t>I’m</a:t>
            </a:r>
            <a:r>
              <a:rPr lang="fr-FR" sz="2800" dirty="0">
                <a:solidFill>
                  <a:schemeClr val="tx1"/>
                </a:solidFill>
              </a:rPr>
              <a:t> </a:t>
            </a:r>
            <a:r>
              <a:rPr lang="fr-FR" sz="2800" dirty="0" err="1">
                <a:solidFill>
                  <a:schemeClr val="tx1"/>
                </a:solidFill>
              </a:rPr>
              <a:t>looking</a:t>
            </a:r>
            <a:r>
              <a:rPr lang="fr-FR" sz="2800" dirty="0">
                <a:solidFill>
                  <a:schemeClr val="tx1"/>
                </a:solidFill>
              </a:rPr>
              <a:t> for the </a:t>
            </a:r>
            <a:r>
              <a:rPr lang="fr-FR" sz="2800" dirty="0" err="1">
                <a:solidFill>
                  <a:schemeClr val="tx1"/>
                </a:solidFill>
              </a:rPr>
              <a:t>apples</a:t>
            </a:r>
            <a:r>
              <a:rPr lang="fr-FR" sz="2800" dirty="0">
                <a:solidFill>
                  <a:schemeClr val="tx1"/>
                </a:solidFill>
              </a:rPr>
              <a:t> </a:t>
            </a:r>
            <a:r>
              <a:rPr lang="fr-FR" sz="2800" dirty="0" err="1">
                <a:solidFill>
                  <a:schemeClr val="tx1"/>
                </a:solidFill>
              </a:rPr>
              <a:t>mentioned</a:t>
            </a:r>
            <a:r>
              <a:rPr lang="fr-FR" sz="2800" dirty="0">
                <a:solidFill>
                  <a:schemeClr val="tx1"/>
                </a:solidFill>
              </a:rPr>
              <a:t> in </a:t>
            </a:r>
            <a:r>
              <a:rPr lang="fr-FR" sz="2800" dirty="0" err="1">
                <a:solidFill>
                  <a:schemeClr val="tx1"/>
                </a:solidFill>
              </a:rPr>
              <a:t>this</a:t>
            </a:r>
            <a:r>
              <a:rPr lang="fr-FR" sz="2800" dirty="0">
                <a:solidFill>
                  <a:schemeClr val="tx1"/>
                </a:solidFill>
              </a:rPr>
              <a:t> </a:t>
            </a:r>
            <a:r>
              <a:rPr lang="fr-FR" sz="2800" dirty="0" err="1">
                <a:solidFill>
                  <a:schemeClr val="tx1"/>
                </a:solidFill>
              </a:rPr>
              <a:t>recipe</a:t>
            </a:r>
            <a:r>
              <a:rPr lang="fr-FR" sz="2800" dirty="0">
                <a:solidFill>
                  <a:schemeClr val="tx1"/>
                </a:solidFill>
              </a:rPr>
              <a:t>. </a:t>
            </a:r>
          </a:p>
          <a:p>
            <a:r>
              <a:rPr lang="fr-FR" sz="2800" i="1" dirty="0">
                <a:solidFill>
                  <a:srgbClr val="0070C0"/>
                </a:solidFill>
              </a:rPr>
              <a:t>Je cherche les pommes dont on parle dans cette recette.</a:t>
            </a:r>
            <a:endParaRPr lang="fr-FR" sz="2800" dirty="0">
              <a:solidFill>
                <a:srgbClr val="0070C0"/>
              </a:solidFill>
            </a:endParaRPr>
          </a:p>
          <a:p>
            <a:r>
              <a:rPr lang="fr-FR" sz="2800" dirty="0">
                <a:solidFill>
                  <a:schemeClr val="tx1"/>
                </a:solidFill>
              </a:rPr>
              <a:t>I </a:t>
            </a:r>
            <a:r>
              <a:rPr lang="fr-FR" sz="2800" dirty="0" err="1">
                <a:solidFill>
                  <a:schemeClr val="tx1"/>
                </a:solidFill>
              </a:rPr>
              <a:t>ate</a:t>
            </a:r>
            <a:r>
              <a:rPr lang="fr-FR" sz="2800" dirty="0">
                <a:solidFill>
                  <a:schemeClr val="tx1"/>
                </a:solidFill>
              </a:rPr>
              <a:t> </a:t>
            </a:r>
            <a:r>
              <a:rPr lang="fr-FR" sz="2800" dirty="0" err="1">
                <a:solidFill>
                  <a:schemeClr val="tx1"/>
                </a:solidFill>
              </a:rPr>
              <a:t>only</a:t>
            </a:r>
            <a:r>
              <a:rPr lang="fr-FR" sz="2800" dirty="0">
                <a:solidFill>
                  <a:schemeClr val="tx1"/>
                </a:solidFill>
              </a:rPr>
              <a:t> a </a:t>
            </a:r>
            <a:r>
              <a:rPr lang="fr-FR" sz="2800" dirty="0" err="1">
                <a:solidFill>
                  <a:schemeClr val="tx1"/>
                </a:solidFill>
              </a:rPr>
              <a:t>small</a:t>
            </a:r>
            <a:r>
              <a:rPr lang="fr-FR" sz="2800" dirty="0">
                <a:solidFill>
                  <a:schemeClr val="tx1"/>
                </a:solidFill>
              </a:rPr>
              <a:t> </a:t>
            </a:r>
            <a:r>
              <a:rPr lang="fr-FR" sz="2800" dirty="0" err="1">
                <a:solidFill>
                  <a:schemeClr val="tx1"/>
                </a:solidFill>
              </a:rPr>
              <a:t>apple</a:t>
            </a:r>
            <a:r>
              <a:rPr lang="fr-FR" sz="2800" dirty="0">
                <a:solidFill>
                  <a:schemeClr val="tx1"/>
                </a:solidFill>
              </a:rPr>
              <a:t> for breakfast.</a:t>
            </a:r>
            <a:r>
              <a:rPr lang="en-GB" sz="2800" dirty="0">
                <a:solidFill>
                  <a:schemeClr val="tx1"/>
                </a:solidFill>
              </a:rPr>
              <a:t> </a:t>
            </a:r>
          </a:p>
          <a:p>
            <a:r>
              <a:rPr lang="en-GB" sz="2800" i="1" dirty="0">
                <a:solidFill>
                  <a:srgbClr val="0070C0"/>
                </a:solidFill>
              </a:rPr>
              <a:t>Pour le petit déjeuner, je </a:t>
            </a:r>
            <a:r>
              <a:rPr lang="en-GB" sz="2800" i="1" dirty="0" err="1">
                <a:solidFill>
                  <a:srgbClr val="0070C0"/>
                </a:solidFill>
              </a:rPr>
              <a:t>n’ai</a:t>
            </a:r>
            <a:r>
              <a:rPr lang="en-GB" sz="2800" i="1" dirty="0">
                <a:solidFill>
                  <a:srgbClr val="0070C0"/>
                </a:solidFill>
              </a:rPr>
              <a:t> </a:t>
            </a:r>
            <a:r>
              <a:rPr lang="en-GB" sz="2800" i="1" dirty="0" err="1">
                <a:solidFill>
                  <a:srgbClr val="0070C0"/>
                </a:solidFill>
              </a:rPr>
              <a:t>mangé</a:t>
            </a:r>
            <a:r>
              <a:rPr lang="en-GB" sz="2800" i="1" dirty="0">
                <a:solidFill>
                  <a:srgbClr val="0070C0"/>
                </a:solidFill>
              </a:rPr>
              <a:t> </a:t>
            </a:r>
            <a:r>
              <a:rPr lang="en-GB" sz="2800" i="1" dirty="0" err="1">
                <a:solidFill>
                  <a:srgbClr val="0070C0"/>
                </a:solidFill>
              </a:rPr>
              <a:t>qu’une</a:t>
            </a:r>
            <a:r>
              <a:rPr lang="en-GB" sz="2800" i="1" dirty="0">
                <a:solidFill>
                  <a:srgbClr val="0070C0"/>
                </a:solidFill>
              </a:rPr>
              <a:t> petite </a:t>
            </a:r>
            <a:r>
              <a:rPr lang="en-GB" sz="2800" i="1" dirty="0" err="1">
                <a:solidFill>
                  <a:srgbClr val="0070C0"/>
                </a:solidFill>
              </a:rPr>
              <a:t>pomme</a:t>
            </a:r>
            <a:r>
              <a:rPr lang="en-GB" sz="2800" i="1" dirty="0">
                <a:solidFill>
                  <a:srgbClr val="0070C0"/>
                </a:solidFill>
              </a:rPr>
              <a:t>.</a:t>
            </a:r>
            <a:endParaRPr lang="en-GB" sz="2800" dirty="0">
              <a:solidFill>
                <a:srgbClr val="0070C0"/>
              </a:solidFill>
            </a:endParaRPr>
          </a:p>
          <a:p>
            <a:endParaRPr lang="en-US" dirty="0">
              <a:solidFill>
                <a:schemeClr val="bg1"/>
              </a:solidFill>
            </a:endParaRPr>
          </a:p>
        </p:txBody>
      </p:sp>
      <p:sp>
        <p:nvSpPr>
          <p:cNvPr id="4" name="Title 1">
            <a:extLst>
              <a:ext uri="{FF2B5EF4-FFF2-40B4-BE49-F238E27FC236}">
                <a16:creationId xmlns:a16="http://schemas.microsoft.com/office/drawing/2014/main" id="{671B1103-015E-EB23-FCFC-E957ECE10859}"/>
              </a:ext>
            </a:extLst>
          </p:cNvPr>
          <p:cNvSpPr txBox="1">
            <a:spLocks/>
          </p:cNvSpPr>
          <p:nvPr/>
        </p:nvSpPr>
        <p:spPr>
          <a:xfrm>
            <a:off x="4800599" y="252041"/>
            <a:ext cx="2616717" cy="833809"/>
          </a:xfrm>
          <a:prstGeom prst="rect">
            <a:avLst/>
          </a:prstGeom>
          <a:noFill/>
          <a:ln w="31750" cap="sq">
            <a:solidFill>
              <a:schemeClr val="tx1"/>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a:lstStyle>
          <a:p>
            <a:r>
              <a:rPr lang="en-US" sz="2400" b="1" dirty="0" err="1">
                <a:solidFill>
                  <a:schemeClr val="bg1"/>
                </a:solidFill>
              </a:rPr>
              <a:t>À</a:t>
            </a:r>
            <a:r>
              <a:rPr lang="en-US" sz="2400" b="1" dirty="0">
                <a:solidFill>
                  <a:schemeClr val="bg1"/>
                </a:solidFill>
              </a:rPr>
              <a:t> </a:t>
            </a:r>
            <a:r>
              <a:rPr lang="en-US" sz="2400" b="1" dirty="0" err="1">
                <a:solidFill>
                  <a:schemeClr val="bg1"/>
                </a:solidFill>
              </a:rPr>
              <a:t>vous</a:t>
            </a:r>
            <a:r>
              <a:rPr lang="en-US" sz="2400" b="1" dirty="0">
                <a:solidFill>
                  <a:schemeClr val="bg1"/>
                </a:solidFill>
              </a:rPr>
              <a:t>...</a:t>
            </a:r>
          </a:p>
        </p:txBody>
      </p:sp>
    </p:spTree>
    <p:extLst>
      <p:ext uri="{BB962C8B-B14F-4D97-AF65-F5344CB8AC3E}">
        <p14:creationId xmlns:p14="http://schemas.microsoft.com/office/powerpoint/2010/main" val="42704209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ssolv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dissolv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81E9B4-92C2-4A26-AF6B-5C218B518C3D}"/>
              </a:ext>
            </a:extLst>
          </p:cNvPr>
          <p:cNvSpPr>
            <a:spLocks noGrp="1"/>
          </p:cNvSpPr>
          <p:nvPr>
            <p:ph type="title"/>
          </p:nvPr>
        </p:nvSpPr>
        <p:spPr>
          <a:xfrm>
            <a:off x="1754687" y="467417"/>
            <a:ext cx="8682626" cy="1397785"/>
          </a:xfrm>
          <a:solidFill>
            <a:schemeClr val="bg1"/>
          </a:solidFill>
        </p:spPr>
        <p:txBody>
          <a:bodyPr>
            <a:normAutofit/>
          </a:bodyPr>
          <a:lstStyle/>
          <a:p>
            <a:r>
              <a:rPr lang="en-GB" sz="1800" b="1" dirty="0"/>
              <a:t>Questions de </a:t>
            </a:r>
            <a:r>
              <a:rPr lang="en-GB" sz="1800" b="1" dirty="0" err="1"/>
              <a:t>syntaxe</a:t>
            </a:r>
            <a:br>
              <a:rPr lang="en-GB" sz="1800" dirty="0"/>
            </a:br>
            <a:r>
              <a:rPr lang="en-GB" sz="1800" dirty="0"/>
              <a:t>1. To take a fresh look at… Waterloo</a:t>
            </a:r>
            <a:br>
              <a:rPr lang="en-GB" sz="1800" dirty="0"/>
            </a:br>
            <a:r>
              <a:rPr lang="en-GB" sz="1800" dirty="0"/>
              <a:t>2. Defeat does not come easily to a proud nation…</a:t>
            </a:r>
          </a:p>
        </p:txBody>
      </p:sp>
      <p:sp>
        <p:nvSpPr>
          <p:cNvPr id="3" name="Content Placeholder 2">
            <a:extLst>
              <a:ext uri="{FF2B5EF4-FFF2-40B4-BE49-F238E27FC236}">
                <a16:creationId xmlns:a16="http://schemas.microsoft.com/office/drawing/2014/main" id="{8219A999-78EC-4B3E-AD30-46050934F8C9}"/>
              </a:ext>
            </a:extLst>
          </p:cNvPr>
          <p:cNvSpPr>
            <a:spLocks noGrp="1"/>
          </p:cNvSpPr>
          <p:nvPr>
            <p:ph idx="1"/>
          </p:nvPr>
        </p:nvSpPr>
        <p:spPr>
          <a:xfrm>
            <a:off x="1754687" y="2518278"/>
            <a:ext cx="8682626" cy="3136561"/>
          </a:xfrm>
        </p:spPr>
        <p:txBody>
          <a:bodyPr>
            <a:normAutofit/>
          </a:bodyPr>
          <a:lstStyle/>
          <a:p>
            <a:r>
              <a:rPr lang="fr-FR" sz="2400" dirty="0">
                <a:solidFill>
                  <a:srgbClr val="404040"/>
                </a:solidFill>
              </a:rPr>
              <a:t>1. Réévaluer Waterloo / considérer W d’un autre œil / considérer W de nouveau</a:t>
            </a:r>
          </a:p>
          <a:p>
            <a:r>
              <a:rPr lang="fr-FR" sz="2400" dirty="0">
                <a:solidFill>
                  <a:srgbClr val="404040"/>
                </a:solidFill>
              </a:rPr>
              <a:t>2. La défaite n’est pas facile à accepter pour un peuple fier/  Admettre la défaite n’est pas facile pour une nation fière / Une nation fière n’accepte/ ne digère pas facilement / se réconcilie mal avec la défaite / Il n’est guère facile pour une nation fière de s’avouer vaincue</a:t>
            </a:r>
          </a:p>
          <a:p>
            <a:pPr marL="0" indent="0">
              <a:buNone/>
            </a:pPr>
            <a:endParaRPr lang="en-GB" dirty="0">
              <a:solidFill>
                <a:srgbClr val="404040"/>
              </a:solidFill>
            </a:endParaRPr>
          </a:p>
          <a:p>
            <a:endParaRPr lang="en-GB" dirty="0">
              <a:solidFill>
                <a:srgbClr val="404040"/>
              </a:solidFill>
            </a:endParaRPr>
          </a:p>
        </p:txBody>
      </p:sp>
      <p:sp>
        <p:nvSpPr>
          <p:cNvPr id="4" name="TextBox 3">
            <a:extLst>
              <a:ext uri="{FF2B5EF4-FFF2-40B4-BE49-F238E27FC236}">
                <a16:creationId xmlns:a16="http://schemas.microsoft.com/office/drawing/2014/main" id="{DB0A64CB-82DB-6648-8A31-6E50FCAECCC1}"/>
              </a:ext>
            </a:extLst>
          </p:cNvPr>
          <p:cNvSpPr txBox="1"/>
          <p:nvPr/>
        </p:nvSpPr>
        <p:spPr>
          <a:xfrm>
            <a:off x="3975193" y="2052655"/>
            <a:ext cx="6808350" cy="646331"/>
          </a:xfrm>
          <a:prstGeom prst="rect">
            <a:avLst/>
          </a:prstGeom>
          <a:noFill/>
        </p:spPr>
        <p:txBody>
          <a:bodyPr wrap="square" rtlCol="0">
            <a:spAutoFit/>
          </a:bodyPr>
          <a:lstStyle/>
          <a:p>
            <a:r>
              <a:rPr lang="en-GB" b="1" i="1" dirty="0" err="1">
                <a:solidFill>
                  <a:schemeClr val="accent2">
                    <a:lumMod val="75000"/>
                  </a:schemeClr>
                </a:solidFill>
              </a:rPr>
              <a:t>Éviter</a:t>
            </a:r>
            <a:r>
              <a:rPr lang="en-GB" b="1" i="1" dirty="0">
                <a:solidFill>
                  <a:schemeClr val="accent2">
                    <a:lumMod val="75000"/>
                  </a:schemeClr>
                </a:solidFill>
              </a:rPr>
              <a:t> la </a:t>
            </a:r>
            <a:r>
              <a:rPr lang="en-GB" b="1" i="1" dirty="0" err="1">
                <a:solidFill>
                  <a:schemeClr val="accent2">
                    <a:lumMod val="75000"/>
                  </a:schemeClr>
                </a:solidFill>
              </a:rPr>
              <a:t>traduction</a:t>
            </a:r>
            <a:r>
              <a:rPr lang="en-GB" b="1" i="1" dirty="0">
                <a:solidFill>
                  <a:schemeClr val="accent2">
                    <a:lumMod val="75000"/>
                  </a:schemeClr>
                </a:solidFill>
              </a:rPr>
              <a:t> </a:t>
            </a:r>
            <a:r>
              <a:rPr lang="en-GB" b="1" i="1" dirty="0" err="1">
                <a:solidFill>
                  <a:schemeClr val="accent2">
                    <a:lumMod val="75000"/>
                  </a:schemeClr>
                </a:solidFill>
              </a:rPr>
              <a:t>littérale</a:t>
            </a:r>
            <a:r>
              <a:rPr lang="en-GB" b="1" i="1" dirty="0">
                <a:solidFill>
                  <a:schemeClr val="accent2">
                    <a:lumMod val="75000"/>
                  </a:schemeClr>
                </a:solidFill>
              </a:rPr>
              <a:t> (calque</a:t>
            </a:r>
            <a:r>
              <a:rPr lang="en-GB" b="1" dirty="0">
                <a:solidFill>
                  <a:schemeClr val="accent2">
                    <a:lumMod val="75000"/>
                  </a:schemeClr>
                </a:solidFill>
              </a:rPr>
              <a:t>)</a:t>
            </a:r>
            <a:br>
              <a:rPr lang="en-GB" b="1" dirty="0">
                <a:solidFill>
                  <a:schemeClr val="accent2">
                    <a:lumMod val="75000"/>
                  </a:schemeClr>
                </a:solidFill>
              </a:rPr>
            </a:br>
            <a:endParaRPr lang="en-US" b="1" dirty="0">
              <a:solidFill>
                <a:schemeClr val="accent2">
                  <a:lumMod val="75000"/>
                </a:schemeClr>
              </a:solidFill>
            </a:endParaRPr>
          </a:p>
        </p:txBody>
      </p:sp>
    </p:spTree>
    <p:extLst>
      <p:ext uri="{BB962C8B-B14F-4D97-AF65-F5344CB8AC3E}">
        <p14:creationId xmlns:p14="http://schemas.microsoft.com/office/powerpoint/2010/main" val="10399566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81E9B4-92C2-4A26-AF6B-5C218B518C3D}"/>
              </a:ext>
            </a:extLst>
          </p:cNvPr>
          <p:cNvSpPr>
            <a:spLocks noGrp="1"/>
          </p:cNvSpPr>
          <p:nvPr>
            <p:ph type="title"/>
          </p:nvPr>
        </p:nvSpPr>
        <p:spPr>
          <a:xfrm>
            <a:off x="2231136" y="467418"/>
            <a:ext cx="7729728" cy="1188720"/>
          </a:xfrm>
          <a:solidFill>
            <a:schemeClr val="bg1"/>
          </a:solidFill>
        </p:spPr>
        <p:txBody>
          <a:bodyPr>
            <a:normAutofit/>
          </a:bodyPr>
          <a:lstStyle/>
          <a:p>
            <a:r>
              <a:rPr lang="en-GB" sz="3200" dirty="0"/>
              <a:t>La passivation</a:t>
            </a:r>
          </a:p>
        </p:txBody>
      </p:sp>
      <p:sp>
        <p:nvSpPr>
          <p:cNvPr id="3" name="Content Placeholder 2">
            <a:extLst>
              <a:ext uri="{FF2B5EF4-FFF2-40B4-BE49-F238E27FC236}">
                <a16:creationId xmlns:a16="http://schemas.microsoft.com/office/drawing/2014/main" id="{8219A999-78EC-4B3E-AD30-46050934F8C9}"/>
              </a:ext>
            </a:extLst>
          </p:cNvPr>
          <p:cNvSpPr>
            <a:spLocks noGrp="1"/>
          </p:cNvSpPr>
          <p:nvPr>
            <p:ph idx="1"/>
          </p:nvPr>
        </p:nvSpPr>
        <p:spPr>
          <a:xfrm>
            <a:off x="1640387" y="1992651"/>
            <a:ext cx="8911226" cy="3417167"/>
          </a:xfrm>
        </p:spPr>
        <p:txBody>
          <a:bodyPr>
            <a:normAutofit fontScale="47500" lnSpcReduction="20000"/>
          </a:bodyPr>
          <a:lstStyle/>
          <a:p>
            <a:r>
              <a:rPr lang="en-GB" sz="4400" dirty="0">
                <a:solidFill>
                  <a:schemeClr val="tx1"/>
                </a:solidFill>
              </a:rPr>
              <a:t>In French history, June 18th </a:t>
            </a:r>
            <a:r>
              <a:rPr lang="en-GB" sz="4400" dirty="0">
                <a:solidFill>
                  <a:srgbClr val="FF0000"/>
                </a:solidFill>
              </a:rPr>
              <a:t>is remembered </a:t>
            </a:r>
            <a:r>
              <a:rPr lang="en-GB" sz="4400" dirty="0">
                <a:solidFill>
                  <a:schemeClr val="tx1"/>
                </a:solidFill>
              </a:rPr>
              <a:t>as the day General de Gaulle launched his appeal from London in 1940, calling his fellow countrymen to resist the German occupation, not as the anniversary of Napoleon’s fall at the hands of the Duke of Wellington.</a:t>
            </a:r>
            <a:endParaRPr lang="en-GB" sz="4400" dirty="0">
              <a:solidFill>
                <a:srgbClr val="FF0000"/>
              </a:solidFill>
              <a:cs typeface="Calibri" panose="020F0502020204030204" pitchFamily="34" charset="0"/>
            </a:endParaRPr>
          </a:p>
          <a:p>
            <a:r>
              <a:rPr lang="en-GB" sz="4400" dirty="0">
                <a:cs typeface="Calibri" panose="020F0502020204030204" pitchFamily="34" charset="0"/>
              </a:rPr>
              <a:t>Se souvenir </a:t>
            </a:r>
            <a:r>
              <a:rPr lang="en-GB" sz="4400" u="sng" dirty="0">
                <a:cs typeface="Calibri" panose="020F0502020204030204" pitchFamily="34" charset="0"/>
              </a:rPr>
              <a:t>de </a:t>
            </a:r>
            <a:r>
              <a:rPr lang="fr-FR" sz="4400" dirty="0">
                <a:cs typeface="Calibri" panose="020F0502020204030204" pitchFamily="34" charset="0"/>
              </a:rPr>
              <a:t>qqch    ≠ commémorer qqch </a:t>
            </a:r>
          </a:p>
          <a:p>
            <a:r>
              <a:rPr lang="fr-FR" sz="4400" dirty="0">
                <a:cs typeface="Calibri" panose="020F0502020204030204" pitchFamily="34" charset="0"/>
              </a:rPr>
              <a:t>La passivation n’est possible qu’avec les verbes transitifs directs</a:t>
            </a:r>
          </a:p>
          <a:p>
            <a:r>
              <a:rPr lang="fr-FR" sz="4400" dirty="0">
                <a:cs typeface="Calibri" panose="020F0502020204030204" pitchFamily="34" charset="0"/>
              </a:rPr>
              <a:t>OPTION 1:  </a:t>
            </a:r>
            <a:r>
              <a:rPr lang="fr-FR" sz="4400" dirty="0">
                <a:solidFill>
                  <a:srgbClr val="FF0000"/>
                </a:solidFill>
                <a:cs typeface="Calibri" panose="020F0502020204030204" pitchFamily="34" charset="0"/>
              </a:rPr>
              <a:t>on se souvient </a:t>
            </a:r>
            <a:r>
              <a:rPr lang="fr-FR" sz="4400" dirty="0">
                <a:solidFill>
                  <a:srgbClr val="FF0000"/>
                </a:solidFill>
                <a:highlight>
                  <a:srgbClr val="FFFF00"/>
                </a:highlight>
                <a:cs typeface="Calibri" panose="020F0502020204030204" pitchFamily="34" charset="0"/>
              </a:rPr>
              <a:t>du</a:t>
            </a:r>
            <a:r>
              <a:rPr lang="fr-FR" sz="4400" dirty="0">
                <a:solidFill>
                  <a:srgbClr val="FF0000"/>
                </a:solidFill>
                <a:cs typeface="Calibri" panose="020F0502020204030204" pitchFamily="34" charset="0"/>
              </a:rPr>
              <a:t> </a:t>
            </a:r>
            <a:r>
              <a:rPr lang="fr-FR" sz="4400" dirty="0">
                <a:cs typeface="Calibri" panose="020F0502020204030204" pitchFamily="34" charset="0"/>
              </a:rPr>
              <a:t>18 juin, comme </a:t>
            </a:r>
            <a:r>
              <a:rPr lang="fr-FR" sz="4400" dirty="0">
                <a:solidFill>
                  <a:schemeClr val="tx1"/>
                </a:solidFill>
                <a:cs typeface="Calibri" panose="020F0502020204030204" pitchFamily="34" charset="0"/>
              </a:rPr>
              <a:t>le</a:t>
            </a:r>
            <a:r>
              <a:rPr lang="fr-FR" sz="4400" dirty="0">
                <a:cs typeface="Calibri" panose="020F0502020204030204" pitchFamily="34" charset="0"/>
              </a:rPr>
              <a:t> jour où…</a:t>
            </a:r>
          </a:p>
          <a:p>
            <a:r>
              <a:rPr lang="fr-FR" sz="4400" dirty="0">
                <a:cs typeface="Calibri" panose="020F0502020204030204" pitchFamily="34" charset="0"/>
              </a:rPr>
              <a:t>OPTION 2: Le 18 juin </a:t>
            </a:r>
            <a:r>
              <a:rPr lang="fr-FR" sz="4400" dirty="0">
                <a:solidFill>
                  <a:schemeClr val="tx1"/>
                </a:solidFill>
                <a:cs typeface="Calibri" panose="020F0502020204030204" pitchFamily="34" charset="0"/>
              </a:rPr>
              <a:t>est commémoré </a:t>
            </a:r>
            <a:r>
              <a:rPr lang="fr-FR" sz="4400" dirty="0">
                <a:cs typeface="Calibri" panose="020F0502020204030204" pitchFamily="34" charset="0"/>
              </a:rPr>
              <a:t>comme le jour </a:t>
            </a:r>
            <a:r>
              <a:rPr lang="fr-FR" sz="4400" dirty="0">
                <a:solidFill>
                  <a:schemeClr val="tx1"/>
                </a:solidFill>
                <a:cs typeface="Calibri" panose="020F0502020204030204" pitchFamily="34" charset="0"/>
              </a:rPr>
              <a:t>où…</a:t>
            </a:r>
          </a:p>
          <a:p>
            <a:pPr>
              <a:buFont typeface="Wingdings" panose="05000000000000000000" pitchFamily="2" charset="2"/>
              <a:buChar char="Ø"/>
            </a:pPr>
            <a:r>
              <a:rPr lang="en-GB" sz="4400" dirty="0">
                <a:cs typeface="Calibri" panose="020F0502020204030204" pitchFamily="34" charset="0"/>
              </a:rPr>
              <a:t>OPTION 3: Le 18 </a:t>
            </a:r>
            <a:r>
              <a:rPr lang="en-GB" sz="4400" dirty="0" err="1">
                <a:cs typeface="Calibri" panose="020F0502020204030204" pitchFamily="34" charset="0"/>
              </a:rPr>
              <a:t>juin</a:t>
            </a:r>
            <a:r>
              <a:rPr lang="en-GB" sz="4400" dirty="0">
                <a:cs typeface="Calibri" panose="020F0502020204030204" pitchFamily="34" charset="0"/>
              </a:rPr>
              <a:t> </a:t>
            </a:r>
            <a:r>
              <a:rPr lang="en-GB" sz="4400" dirty="0" err="1">
                <a:solidFill>
                  <a:schemeClr val="tx1"/>
                </a:solidFill>
                <a:cs typeface="Calibri" panose="020F0502020204030204" pitchFamily="34" charset="0"/>
              </a:rPr>
              <a:t>est</a:t>
            </a:r>
            <a:r>
              <a:rPr lang="en-GB" sz="4400" dirty="0">
                <a:solidFill>
                  <a:schemeClr val="tx1"/>
                </a:solidFill>
                <a:cs typeface="Calibri" panose="020F0502020204030204" pitchFamily="34" charset="0"/>
              </a:rPr>
              <a:t> </a:t>
            </a:r>
            <a:r>
              <a:rPr lang="en-GB" sz="4400" dirty="0" err="1">
                <a:solidFill>
                  <a:schemeClr val="tx1"/>
                </a:solidFill>
                <a:cs typeface="Calibri" panose="020F0502020204030204" pitchFamily="34" charset="0"/>
              </a:rPr>
              <a:t>resté</a:t>
            </a:r>
            <a:r>
              <a:rPr lang="en-GB" sz="4400" dirty="0">
                <a:solidFill>
                  <a:schemeClr val="tx1"/>
                </a:solidFill>
                <a:cs typeface="Calibri" panose="020F0502020204030204" pitchFamily="34" charset="0"/>
              </a:rPr>
              <a:t> [</a:t>
            </a:r>
            <a:r>
              <a:rPr lang="en-GB" sz="4400" dirty="0" err="1">
                <a:solidFill>
                  <a:schemeClr val="tx1"/>
                </a:solidFill>
                <a:cs typeface="Calibri" panose="020F0502020204030204" pitchFamily="34" charset="0"/>
              </a:rPr>
              <a:t>gravé</a:t>
            </a:r>
            <a:r>
              <a:rPr lang="en-GB" sz="4400" dirty="0">
                <a:solidFill>
                  <a:schemeClr val="tx1"/>
                </a:solidFill>
                <a:cs typeface="Calibri" panose="020F0502020204030204" pitchFamily="34" charset="0"/>
              </a:rPr>
              <a:t>] dans les </a:t>
            </a:r>
            <a:r>
              <a:rPr lang="en-GB" sz="4400" dirty="0" err="1">
                <a:solidFill>
                  <a:schemeClr val="tx1"/>
                </a:solidFill>
                <a:cs typeface="Calibri" panose="020F0502020204030204" pitchFamily="34" charset="0"/>
              </a:rPr>
              <a:t>mémoires</a:t>
            </a:r>
            <a:r>
              <a:rPr lang="en-GB" sz="4400" dirty="0">
                <a:solidFill>
                  <a:schemeClr val="tx1"/>
                </a:solidFill>
                <a:cs typeface="Calibri" panose="020F0502020204030204" pitchFamily="34" charset="0"/>
              </a:rPr>
              <a:t> </a:t>
            </a:r>
            <a:r>
              <a:rPr lang="en-GB" sz="4400" dirty="0" err="1">
                <a:cs typeface="Calibri" panose="020F0502020204030204" pitchFamily="34" charset="0"/>
              </a:rPr>
              <a:t>comme</a:t>
            </a:r>
            <a:r>
              <a:rPr lang="en-GB" sz="4400" dirty="0">
                <a:cs typeface="Calibri" panose="020F0502020204030204" pitchFamily="34" charset="0"/>
              </a:rPr>
              <a:t> le jour </a:t>
            </a:r>
            <a:r>
              <a:rPr lang="en-GB" sz="4400" dirty="0" err="1">
                <a:solidFill>
                  <a:schemeClr val="tx1"/>
                </a:solidFill>
                <a:cs typeface="Calibri" panose="020F0502020204030204" pitchFamily="34" charset="0"/>
              </a:rPr>
              <a:t>où</a:t>
            </a:r>
            <a:r>
              <a:rPr lang="en-GB" sz="4400" dirty="0">
                <a:solidFill>
                  <a:schemeClr val="tx1"/>
                </a:solidFill>
              </a:rPr>
              <a:t>…</a:t>
            </a:r>
          </a:p>
          <a:p>
            <a:endParaRPr lang="en-GB" dirty="0">
              <a:solidFill>
                <a:srgbClr val="404040"/>
              </a:solidFill>
            </a:endParaRPr>
          </a:p>
          <a:p>
            <a:endParaRPr lang="en-GB" dirty="0">
              <a:solidFill>
                <a:srgbClr val="404040"/>
              </a:solidFill>
            </a:endParaRPr>
          </a:p>
        </p:txBody>
      </p:sp>
    </p:spTree>
    <p:extLst>
      <p:ext uri="{BB962C8B-B14F-4D97-AF65-F5344CB8AC3E}">
        <p14:creationId xmlns:p14="http://schemas.microsoft.com/office/powerpoint/2010/main" val="31047860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81E9B4-92C2-4A26-AF6B-5C218B518C3D}"/>
              </a:ext>
            </a:extLst>
          </p:cNvPr>
          <p:cNvSpPr>
            <a:spLocks noGrp="1"/>
          </p:cNvSpPr>
          <p:nvPr>
            <p:ph type="title"/>
          </p:nvPr>
        </p:nvSpPr>
        <p:spPr>
          <a:xfrm>
            <a:off x="2231135" y="467418"/>
            <a:ext cx="8206177" cy="883199"/>
          </a:xfrm>
          <a:solidFill>
            <a:schemeClr val="bg1"/>
          </a:solidFill>
        </p:spPr>
        <p:txBody>
          <a:bodyPr>
            <a:normAutofit/>
          </a:bodyPr>
          <a:lstStyle/>
          <a:p>
            <a:r>
              <a:rPr lang="en-GB" sz="1800" dirty="0" err="1"/>
              <a:t>Problèmes</a:t>
            </a:r>
            <a:r>
              <a:rPr lang="en-GB" sz="1800" dirty="0"/>
              <a:t> de </a:t>
            </a:r>
            <a:r>
              <a:rPr lang="en-GB" sz="1800" dirty="0" err="1"/>
              <a:t>syntaxe</a:t>
            </a:r>
            <a:r>
              <a:rPr lang="en-GB" sz="1800" dirty="0"/>
              <a:t>…expressions </a:t>
            </a:r>
            <a:r>
              <a:rPr lang="en-GB" sz="1800" dirty="0" err="1"/>
              <a:t>idiomatiques</a:t>
            </a:r>
            <a:r>
              <a:rPr lang="en-GB" sz="1800" dirty="0"/>
              <a:t>…</a:t>
            </a:r>
            <a:br>
              <a:rPr lang="en-GB" sz="1800" dirty="0"/>
            </a:br>
            <a:r>
              <a:rPr lang="en-GB" sz="1800" dirty="0"/>
              <a:t>que faire?</a:t>
            </a:r>
          </a:p>
        </p:txBody>
      </p:sp>
      <p:sp>
        <p:nvSpPr>
          <p:cNvPr id="3" name="Content Placeholder 2">
            <a:extLst>
              <a:ext uri="{FF2B5EF4-FFF2-40B4-BE49-F238E27FC236}">
                <a16:creationId xmlns:a16="http://schemas.microsoft.com/office/drawing/2014/main" id="{8219A999-78EC-4B3E-AD30-46050934F8C9}"/>
              </a:ext>
            </a:extLst>
          </p:cNvPr>
          <p:cNvSpPr>
            <a:spLocks noGrp="1"/>
          </p:cNvSpPr>
          <p:nvPr>
            <p:ph idx="1"/>
          </p:nvPr>
        </p:nvSpPr>
        <p:spPr>
          <a:xfrm>
            <a:off x="1754687" y="2370822"/>
            <a:ext cx="8682626" cy="3136561"/>
          </a:xfrm>
        </p:spPr>
        <p:txBody>
          <a:bodyPr>
            <a:normAutofit/>
          </a:bodyPr>
          <a:lstStyle/>
          <a:p>
            <a:pPr marL="0" indent="0">
              <a:buNone/>
            </a:pPr>
            <a:endParaRPr lang="en-GB" dirty="0">
              <a:solidFill>
                <a:srgbClr val="404040"/>
              </a:solidFill>
            </a:endParaRPr>
          </a:p>
          <a:p>
            <a:endParaRPr lang="en-GB" dirty="0">
              <a:solidFill>
                <a:srgbClr val="404040"/>
              </a:solidFill>
            </a:endParaRPr>
          </a:p>
        </p:txBody>
      </p:sp>
      <p:sp>
        <p:nvSpPr>
          <p:cNvPr id="4" name="TextBox 3">
            <a:extLst>
              <a:ext uri="{FF2B5EF4-FFF2-40B4-BE49-F238E27FC236}">
                <a16:creationId xmlns:a16="http://schemas.microsoft.com/office/drawing/2014/main" id="{DB0A64CB-82DB-6648-8A31-6E50FCAECCC1}"/>
              </a:ext>
            </a:extLst>
          </p:cNvPr>
          <p:cNvSpPr txBox="1"/>
          <p:nvPr/>
        </p:nvSpPr>
        <p:spPr>
          <a:xfrm>
            <a:off x="1942139" y="1487991"/>
            <a:ext cx="9000181" cy="923330"/>
          </a:xfrm>
          <a:prstGeom prst="rect">
            <a:avLst/>
          </a:prstGeom>
          <a:noFill/>
        </p:spPr>
        <p:txBody>
          <a:bodyPr wrap="square" rtlCol="0">
            <a:spAutoFit/>
          </a:bodyPr>
          <a:lstStyle/>
          <a:p>
            <a:r>
              <a:rPr lang="en-GB" b="1" dirty="0">
                <a:solidFill>
                  <a:schemeClr val="accent2">
                    <a:lumMod val="75000"/>
                  </a:schemeClr>
                </a:solidFill>
              </a:rPr>
              <a:t>-&gt; </a:t>
            </a:r>
            <a:r>
              <a:rPr lang="en-GB" b="1" dirty="0" err="1">
                <a:solidFill>
                  <a:schemeClr val="accent2">
                    <a:lumMod val="75000"/>
                  </a:schemeClr>
                </a:solidFill>
              </a:rPr>
              <a:t>Pensez</a:t>
            </a:r>
            <a:r>
              <a:rPr lang="en-GB" b="1" dirty="0">
                <a:solidFill>
                  <a:schemeClr val="accent2">
                    <a:lumMod val="75000"/>
                  </a:schemeClr>
                </a:solidFill>
              </a:rPr>
              <a:t> </a:t>
            </a:r>
            <a:r>
              <a:rPr lang="en-GB" b="1" dirty="0" err="1">
                <a:solidFill>
                  <a:schemeClr val="accent2">
                    <a:lumMod val="75000"/>
                  </a:schemeClr>
                </a:solidFill>
              </a:rPr>
              <a:t>à</a:t>
            </a:r>
            <a:r>
              <a:rPr lang="en-GB" b="1" dirty="0">
                <a:solidFill>
                  <a:schemeClr val="accent2">
                    <a:lumMod val="75000"/>
                  </a:schemeClr>
                </a:solidFill>
              </a:rPr>
              <a:t> </a:t>
            </a:r>
            <a:r>
              <a:rPr lang="en-GB" b="1" dirty="0" err="1">
                <a:solidFill>
                  <a:schemeClr val="accent2">
                    <a:lumMod val="75000"/>
                  </a:schemeClr>
                </a:solidFill>
              </a:rPr>
              <a:t>reformuler</a:t>
            </a:r>
            <a:r>
              <a:rPr lang="en-GB" b="1" dirty="0">
                <a:solidFill>
                  <a:schemeClr val="accent2">
                    <a:lumMod val="75000"/>
                  </a:schemeClr>
                </a:solidFill>
              </a:rPr>
              <a:t> la phrase </a:t>
            </a:r>
            <a:r>
              <a:rPr lang="en-GB" b="1" i="1" dirty="0" err="1">
                <a:solidFill>
                  <a:schemeClr val="accent2">
                    <a:lumMod val="75000"/>
                  </a:schemeClr>
                </a:solidFill>
              </a:rPr>
              <a:t>en</a:t>
            </a:r>
            <a:r>
              <a:rPr lang="en-GB" b="1" i="1" dirty="0">
                <a:solidFill>
                  <a:schemeClr val="accent2">
                    <a:lumMod val="75000"/>
                  </a:schemeClr>
                </a:solidFill>
              </a:rPr>
              <a:t> </a:t>
            </a:r>
            <a:r>
              <a:rPr lang="en-GB" b="1" i="1" dirty="0" err="1">
                <a:solidFill>
                  <a:schemeClr val="accent2">
                    <a:lumMod val="75000"/>
                  </a:schemeClr>
                </a:solidFill>
              </a:rPr>
              <a:t>anglais</a:t>
            </a:r>
            <a:r>
              <a:rPr lang="en-GB" b="1" dirty="0">
                <a:solidFill>
                  <a:schemeClr val="accent2">
                    <a:lumMod val="75000"/>
                  </a:schemeClr>
                </a:solidFill>
              </a:rPr>
              <a:t>, </a:t>
            </a:r>
            <a:r>
              <a:rPr lang="en-GB" b="1" dirty="0" err="1">
                <a:solidFill>
                  <a:schemeClr val="accent2">
                    <a:lumMod val="75000"/>
                  </a:schemeClr>
                </a:solidFill>
              </a:rPr>
              <a:t>voire</a:t>
            </a:r>
            <a:r>
              <a:rPr lang="en-GB" b="1" dirty="0">
                <a:solidFill>
                  <a:schemeClr val="accent2">
                    <a:lumMod val="75000"/>
                  </a:schemeClr>
                </a:solidFill>
              </a:rPr>
              <a:t> </a:t>
            </a:r>
            <a:r>
              <a:rPr lang="en-GB" b="1" dirty="0" err="1">
                <a:solidFill>
                  <a:schemeClr val="accent2">
                    <a:lumMod val="75000"/>
                  </a:schemeClr>
                </a:solidFill>
              </a:rPr>
              <a:t>à</a:t>
            </a:r>
            <a:r>
              <a:rPr lang="en-GB" b="1" dirty="0">
                <a:solidFill>
                  <a:schemeClr val="accent2">
                    <a:lumMod val="75000"/>
                  </a:schemeClr>
                </a:solidFill>
              </a:rPr>
              <a:t> </a:t>
            </a:r>
            <a:r>
              <a:rPr lang="en-GB" b="1" dirty="0" err="1">
                <a:solidFill>
                  <a:schemeClr val="accent2">
                    <a:lumMod val="75000"/>
                  </a:schemeClr>
                </a:solidFill>
              </a:rPr>
              <a:t>chercher</a:t>
            </a:r>
            <a:r>
              <a:rPr lang="en-GB" b="1" dirty="0">
                <a:solidFill>
                  <a:schemeClr val="accent2">
                    <a:lumMod val="75000"/>
                  </a:schemeClr>
                </a:solidFill>
              </a:rPr>
              <a:t> </a:t>
            </a:r>
            <a:r>
              <a:rPr lang="en-GB" b="1" dirty="0" err="1">
                <a:solidFill>
                  <a:schemeClr val="accent2">
                    <a:lumMod val="75000"/>
                  </a:schemeClr>
                </a:solidFill>
              </a:rPr>
              <a:t>plusieurs</a:t>
            </a:r>
            <a:r>
              <a:rPr lang="en-GB" b="1" dirty="0">
                <a:solidFill>
                  <a:schemeClr val="accent2">
                    <a:lumMod val="75000"/>
                  </a:schemeClr>
                </a:solidFill>
              </a:rPr>
              <a:t> reformulations </a:t>
            </a:r>
            <a:r>
              <a:rPr lang="en-GB" b="1" dirty="0" err="1">
                <a:solidFill>
                  <a:schemeClr val="accent2">
                    <a:lumMod val="75000"/>
                  </a:schemeClr>
                </a:solidFill>
              </a:rPr>
              <a:t>possibles</a:t>
            </a:r>
            <a:r>
              <a:rPr lang="en-GB" b="1" dirty="0">
                <a:solidFill>
                  <a:schemeClr val="accent2">
                    <a:lumMod val="75000"/>
                  </a:schemeClr>
                </a:solidFill>
              </a:rPr>
              <a:t>, </a:t>
            </a:r>
            <a:r>
              <a:rPr lang="en-GB" b="1" dirty="0" err="1">
                <a:solidFill>
                  <a:schemeClr val="accent2">
                    <a:lumMod val="75000"/>
                  </a:schemeClr>
                </a:solidFill>
              </a:rPr>
              <a:t>avant</a:t>
            </a:r>
            <a:r>
              <a:rPr lang="en-GB" b="1" dirty="0">
                <a:solidFill>
                  <a:schemeClr val="accent2">
                    <a:lumMod val="75000"/>
                  </a:schemeClr>
                </a:solidFill>
              </a:rPr>
              <a:t> de commencer </a:t>
            </a:r>
            <a:r>
              <a:rPr lang="en-GB" b="1" dirty="0" err="1">
                <a:solidFill>
                  <a:schemeClr val="accent2">
                    <a:lumMod val="75000"/>
                  </a:schemeClr>
                </a:solidFill>
              </a:rPr>
              <a:t>votre</a:t>
            </a:r>
            <a:r>
              <a:rPr lang="en-GB" b="1" dirty="0">
                <a:solidFill>
                  <a:schemeClr val="accent2">
                    <a:lumMod val="75000"/>
                  </a:schemeClr>
                </a:solidFill>
              </a:rPr>
              <a:t> </a:t>
            </a:r>
            <a:r>
              <a:rPr lang="en-GB" b="1" dirty="0" err="1">
                <a:solidFill>
                  <a:schemeClr val="accent2">
                    <a:lumMod val="75000"/>
                  </a:schemeClr>
                </a:solidFill>
              </a:rPr>
              <a:t>traduction</a:t>
            </a:r>
            <a:r>
              <a:rPr lang="en-GB" b="1" dirty="0">
                <a:solidFill>
                  <a:schemeClr val="accent2">
                    <a:lumMod val="75000"/>
                  </a:schemeClr>
                </a:solidFill>
              </a:rPr>
              <a:t>. Par </a:t>
            </a:r>
            <a:r>
              <a:rPr lang="en-GB" b="1" dirty="0" err="1">
                <a:solidFill>
                  <a:schemeClr val="accent2">
                    <a:lumMod val="75000"/>
                  </a:schemeClr>
                </a:solidFill>
              </a:rPr>
              <a:t>exemple</a:t>
            </a:r>
            <a:r>
              <a:rPr lang="en-GB" b="1" dirty="0">
                <a:solidFill>
                  <a:schemeClr val="accent2">
                    <a:lumMod val="75000"/>
                  </a:schemeClr>
                </a:solidFill>
              </a:rPr>
              <a:t>:</a:t>
            </a:r>
            <a:br>
              <a:rPr lang="en-GB" b="1" dirty="0">
                <a:solidFill>
                  <a:schemeClr val="accent2">
                    <a:lumMod val="75000"/>
                  </a:schemeClr>
                </a:solidFill>
              </a:rPr>
            </a:br>
            <a:endParaRPr lang="en-US" b="1" dirty="0">
              <a:solidFill>
                <a:schemeClr val="accent2">
                  <a:lumMod val="75000"/>
                </a:schemeClr>
              </a:solidFill>
            </a:endParaRPr>
          </a:p>
        </p:txBody>
      </p:sp>
      <p:sp>
        <p:nvSpPr>
          <p:cNvPr id="5" name="TextBox 4">
            <a:extLst>
              <a:ext uri="{FF2B5EF4-FFF2-40B4-BE49-F238E27FC236}">
                <a16:creationId xmlns:a16="http://schemas.microsoft.com/office/drawing/2014/main" id="{E5D4FFA9-F74D-BACD-932E-3D79613956EA}"/>
              </a:ext>
            </a:extLst>
          </p:cNvPr>
          <p:cNvSpPr txBox="1"/>
          <p:nvPr/>
        </p:nvSpPr>
        <p:spPr>
          <a:xfrm>
            <a:off x="1521805" y="2253766"/>
            <a:ext cx="9148389" cy="3139321"/>
          </a:xfrm>
          <a:prstGeom prst="rect">
            <a:avLst/>
          </a:prstGeom>
          <a:noFill/>
        </p:spPr>
        <p:txBody>
          <a:bodyPr wrap="square" rtlCol="0">
            <a:spAutoFit/>
          </a:bodyPr>
          <a:lstStyle/>
          <a:p>
            <a:r>
              <a:rPr lang="en-GB" kern="0" dirty="0">
                <a:latin typeface="Times New Roman" panose="02020603050405020304" pitchFamily="18" charset="0"/>
                <a:ea typeface="Times New Roman" panose="02020603050405020304" pitchFamily="18" charset="0"/>
              </a:rPr>
              <a:t>T</a:t>
            </a:r>
            <a:r>
              <a:rPr lang="en-GB" sz="1800" kern="0" dirty="0">
                <a:effectLst/>
                <a:latin typeface="Times New Roman" panose="02020603050405020304" pitchFamily="18" charset="0"/>
                <a:ea typeface="Times New Roman" panose="02020603050405020304" pitchFamily="18" charset="0"/>
              </a:rPr>
              <a:t>he Olympics and Paralympics have been suffering from a bit of an image problem. They are expensive, disruptive and </a:t>
            </a:r>
            <a:r>
              <a:rPr lang="en-GB" sz="1800" kern="0" dirty="0">
                <a:effectLst/>
                <a:highlight>
                  <a:srgbClr val="FFFF00"/>
                </a:highlight>
                <a:latin typeface="Times New Roman" panose="02020603050405020304" pitchFamily="18" charset="0"/>
                <a:ea typeface="Times New Roman" panose="02020603050405020304" pitchFamily="18" charset="0"/>
              </a:rPr>
              <a:t>cities are increasingly less likely to bid for them</a:t>
            </a:r>
            <a:r>
              <a:rPr lang="en-GB" sz="1800" kern="0" dirty="0">
                <a:effectLst/>
                <a:latin typeface="Times New Roman" panose="02020603050405020304" pitchFamily="18" charset="0"/>
                <a:ea typeface="Times New Roman" panose="02020603050405020304" pitchFamily="18" charset="0"/>
              </a:rPr>
              <a:t>. </a:t>
            </a:r>
            <a:br>
              <a:rPr lang="en-GB" b="1" dirty="0">
                <a:solidFill>
                  <a:schemeClr val="accent2">
                    <a:lumMod val="75000"/>
                  </a:schemeClr>
                </a:solidFill>
              </a:rPr>
            </a:br>
            <a:endParaRPr lang="en-GB" b="1" dirty="0">
              <a:solidFill>
                <a:schemeClr val="accent2">
                  <a:lumMod val="75000"/>
                </a:schemeClr>
              </a:solidFill>
            </a:endParaRPr>
          </a:p>
          <a:p>
            <a:r>
              <a:rPr lang="en-GB" b="1" i="1" dirty="0">
                <a:solidFill>
                  <a:schemeClr val="accent2">
                    <a:lumMod val="75000"/>
                  </a:schemeClr>
                </a:solidFill>
              </a:rPr>
              <a:t>Calque: </a:t>
            </a:r>
            <a:r>
              <a:rPr lang="en-GB" b="1" dirty="0">
                <a:solidFill>
                  <a:schemeClr val="accent2">
                    <a:lumMod val="75000"/>
                  </a:schemeClr>
                </a:solidFill>
              </a:rPr>
              <a:t>les </a:t>
            </a:r>
            <a:r>
              <a:rPr lang="en-GB" b="1" dirty="0" err="1">
                <a:solidFill>
                  <a:schemeClr val="accent2">
                    <a:lumMod val="75000"/>
                  </a:schemeClr>
                </a:solidFill>
              </a:rPr>
              <a:t>villes</a:t>
            </a:r>
            <a:r>
              <a:rPr lang="en-GB" b="1" dirty="0">
                <a:solidFill>
                  <a:schemeClr val="accent2">
                    <a:lumMod val="75000"/>
                  </a:schemeClr>
                </a:solidFill>
              </a:rPr>
              <a:t> </a:t>
            </a:r>
            <a:r>
              <a:rPr lang="en-GB" b="1" dirty="0" err="1">
                <a:solidFill>
                  <a:schemeClr val="accent2">
                    <a:lumMod val="75000"/>
                  </a:schemeClr>
                </a:solidFill>
              </a:rPr>
              <a:t>sont</a:t>
            </a:r>
            <a:r>
              <a:rPr lang="en-GB" b="1" dirty="0">
                <a:solidFill>
                  <a:schemeClr val="accent2">
                    <a:lumMod val="75000"/>
                  </a:schemeClr>
                </a:solidFill>
              </a:rPr>
              <a:t> de plus </a:t>
            </a:r>
            <a:r>
              <a:rPr lang="en-GB" b="1" dirty="0" err="1">
                <a:solidFill>
                  <a:schemeClr val="accent2">
                    <a:lumMod val="75000"/>
                  </a:schemeClr>
                </a:solidFill>
              </a:rPr>
              <a:t>en</a:t>
            </a:r>
            <a:r>
              <a:rPr lang="en-GB" b="1" dirty="0">
                <a:solidFill>
                  <a:schemeClr val="accent2">
                    <a:lumMod val="75000"/>
                  </a:schemeClr>
                </a:solidFill>
              </a:rPr>
              <a:t> plus </a:t>
            </a:r>
            <a:r>
              <a:rPr lang="en-GB" b="1" dirty="0" err="1">
                <a:solidFill>
                  <a:schemeClr val="accent2">
                    <a:lumMod val="75000"/>
                  </a:schemeClr>
                </a:solidFill>
              </a:rPr>
              <a:t>moins</a:t>
            </a:r>
            <a:r>
              <a:rPr lang="en-GB" b="1" dirty="0">
                <a:solidFill>
                  <a:schemeClr val="accent2">
                    <a:lumMod val="75000"/>
                  </a:schemeClr>
                </a:solidFill>
              </a:rPr>
              <a:t> </a:t>
            </a:r>
            <a:r>
              <a:rPr lang="en-GB" b="1" dirty="0" err="1">
                <a:solidFill>
                  <a:schemeClr val="accent2">
                    <a:lumMod val="75000"/>
                  </a:schemeClr>
                </a:solidFill>
              </a:rPr>
              <a:t>susceptibles</a:t>
            </a:r>
            <a:r>
              <a:rPr lang="en-GB" b="1" dirty="0">
                <a:solidFill>
                  <a:schemeClr val="accent2">
                    <a:lumMod val="75000"/>
                  </a:schemeClr>
                </a:solidFill>
              </a:rPr>
              <a:t> de faire </a:t>
            </a:r>
            <a:r>
              <a:rPr lang="en-GB" b="1" dirty="0" err="1">
                <a:solidFill>
                  <a:schemeClr val="accent2">
                    <a:lumMod val="75000"/>
                  </a:schemeClr>
                </a:solidFill>
              </a:rPr>
              <a:t>une</a:t>
            </a:r>
            <a:r>
              <a:rPr lang="en-GB" b="1" dirty="0">
                <a:solidFill>
                  <a:schemeClr val="accent2">
                    <a:lumMod val="75000"/>
                  </a:schemeClr>
                </a:solidFill>
              </a:rPr>
              <a:t> </a:t>
            </a:r>
            <a:r>
              <a:rPr lang="en-GB" b="1" dirty="0" err="1">
                <a:solidFill>
                  <a:schemeClr val="accent2">
                    <a:lumMod val="75000"/>
                  </a:schemeClr>
                </a:solidFill>
              </a:rPr>
              <a:t>offre</a:t>
            </a:r>
            <a:r>
              <a:rPr lang="en-GB" b="1" dirty="0">
                <a:solidFill>
                  <a:schemeClr val="accent2">
                    <a:lumMod val="75000"/>
                  </a:schemeClr>
                </a:solidFill>
              </a:rPr>
              <a:t> pour </a:t>
            </a:r>
            <a:r>
              <a:rPr lang="en-GB" b="1" dirty="0" err="1">
                <a:solidFill>
                  <a:schemeClr val="accent2">
                    <a:lumMod val="75000"/>
                  </a:schemeClr>
                </a:solidFill>
              </a:rPr>
              <a:t>eux</a:t>
            </a:r>
            <a:r>
              <a:rPr lang="en-GB" b="1" dirty="0">
                <a:solidFill>
                  <a:schemeClr val="accent2">
                    <a:lumMod val="75000"/>
                  </a:schemeClr>
                </a:solidFill>
              </a:rPr>
              <a:t>.</a:t>
            </a:r>
          </a:p>
          <a:p>
            <a:endParaRPr lang="en-GB" b="1" i="1" dirty="0">
              <a:solidFill>
                <a:schemeClr val="accent2">
                  <a:lumMod val="75000"/>
                </a:schemeClr>
              </a:solidFill>
            </a:endParaRPr>
          </a:p>
          <a:p>
            <a:r>
              <a:rPr lang="en-GB" b="1" i="1" dirty="0">
                <a:solidFill>
                  <a:schemeClr val="accent2">
                    <a:lumMod val="75000"/>
                  </a:schemeClr>
                </a:solidFill>
              </a:rPr>
              <a:t>Are increasingly likely -&gt; are less and less likely -&gt; are more and more reluctant  -&gt; have an increasing tendance to avoid</a:t>
            </a:r>
          </a:p>
          <a:p>
            <a:r>
              <a:rPr lang="en-GB" sz="1800" kern="0" dirty="0" err="1">
                <a:effectLst/>
                <a:ea typeface="Times New Roman" panose="02020603050405020304" pitchFamily="18" charset="0"/>
              </a:rPr>
              <a:t>sont</a:t>
            </a:r>
            <a:r>
              <a:rPr lang="en-GB" sz="1800" kern="0" dirty="0">
                <a:effectLst/>
                <a:ea typeface="Times New Roman" panose="02020603050405020304" pitchFamily="18" charset="0"/>
              </a:rPr>
              <a:t> de </a:t>
            </a:r>
            <a:r>
              <a:rPr lang="en-GB" sz="1800" kern="0" dirty="0" err="1">
                <a:effectLst/>
                <a:ea typeface="Times New Roman" panose="02020603050405020304" pitchFamily="18" charset="0"/>
              </a:rPr>
              <a:t>moins</a:t>
            </a:r>
            <a:r>
              <a:rPr lang="en-GB" sz="1800" kern="0" dirty="0">
                <a:effectLst/>
                <a:ea typeface="Times New Roman" panose="02020603050405020304" pitchFamily="18" charset="0"/>
              </a:rPr>
              <a:t> </a:t>
            </a:r>
            <a:r>
              <a:rPr lang="en-GB" sz="1800" kern="0" dirty="0" err="1">
                <a:effectLst/>
                <a:ea typeface="Times New Roman" panose="02020603050405020304" pitchFamily="18" charset="0"/>
              </a:rPr>
              <a:t>en</a:t>
            </a:r>
            <a:r>
              <a:rPr lang="en-GB" sz="1800" kern="0" dirty="0">
                <a:effectLst/>
                <a:ea typeface="Times New Roman" panose="02020603050405020304" pitchFamily="18" charset="0"/>
              </a:rPr>
              <a:t> </a:t>
            </a:r>
            <a:r>
              <a:rPr lang="en-GB" sz="1800" kern="0" dirty="0" err="1">
                <a:effectLst/>
                <a:ea typeface="Times New Roman" panose="02020603050405020304" pitchFamily="18" charset="0"/>
              </a:rPr>
              <a:t>moins</a:t>
            </a:r>
            <a:r>
              <a:rPr lang="en-GB" sz="1800" kern="0" dirty="0">
                <a:effectLst/>
                <a:ea typeface="Times New Roman" panose="02020603050405020304" pitchFamily="18" charset="0"/>
              </a:rPr>
              <a:t> </a:t>
            </a:r>
            <a:r>
              <a:rPr lang="en-GB" sz="1800" kern="0" dirty="0" err="1">
                <a:effectLst/>
                <a:ea typeface="Times New Roman" panose="02020603050405020304" pitchFamily="18" charset="0"/>
              </a:rPr>
              <a:t>enclines</a:t>
            </a:r>
            <a:r>
              <a:rPr lang="en-GB" sz="1800" kern="0" dirty="0">
                <a:effectLst/>
                <a:ea typeface="Times New Roman" panose="02020603050405020304" pitchFamily="18" charset="0"/>
              </a:rPr>
              <a:t> </a:t>
            </a:r>
            <a:r>
              <a:rPr lang="en-GB" sz="1800" kern="0" dirty="0" err="1">
                <a:effectLst/>
                <a:ea typeface="Times New Roman" panose="02020603050405020304" pitchFamily="18" charset="0"/>
              </a:rPr>
              <a:t>à</a:t>
            </a:r>
            <a:r>
              <a:rPr lang="en-GB" sz="1800" kern="0" dirty="0">
                <a:effectLst/>
                <a:ea typeface="Times New Roman" panose="02020603050405020304" pitchFamily="18" charset="0"/>
              </a:rPr>
              <a:t> / </a:t>
            </a:r>
            <a:r>
              <a:rPr lang="en-GB" sz="1800" kern="0" dirty="0" err="1">
                <a:effectLst/>
                <a:ea typeface="Times New Roman" panose="02020603050405020304" pitchFamily="18" charset="0"/>
              </a:rPr>
              <a:t>sont</a:t>
            </a:r>
            <a:r>
              <a:rPr lang="en-GB" sz="1800" kern="0" dirty="0">
                <a:effectLst/>
                <a:ea typeface="Times New Roman" panose="02020603050405020304" pitchFamily="18" charset="0"/>
              </a:rPr>
              <a:t> plus </a:t>
            </a:r>
            <a:r>
              <a:rPr lang="en-GB" sz="1800" kern="0" dirty="0" err="1">
                <a:effectLst/>
                <a:ea typeface="Times New Roman" panose="02020603050405020304" pitchFamily="18" charset="0"/>
              </a:rPr>
              <a:t>hésitantes</a:t>
            </a:r>
            <a:r>
              <a:rPr lang="en-GB" sz="1800" kern="0" dirty="0">
                <a:effectLst/>
                <a:ea typeface="Times New Roman" panose="02020603050405020304" pitchFamily="18" charset="0"/>
              </a:rPr>
              <a:t> </a:t>
            </a:r>
            <a:r>
              <a:rPr lang="en-GB" sz="1800" kern="0" dirty="0" err="1">
                <a:effectLst/>
                <a:ea typeface="Times New Roman" panose="02020603050405020304" pitchFamily="18" charset="0"/>
              </a:rPr>
              <a:t>à</a:t>
            </a:r>
            <a:r>
              <a:rPr lang="en-GB" sz="1800" kern="0" dirty="0">
                <a:effectLst/>
                <a:ea typeface="Times New Roman" panose="02020603050405020304" pitchFamily="18" charset="0"/>
              </a:rPr>
              <a:t>/ </a:t>
            </a:r>
            <a:r>
              <a:rPr lang="en-GB" sz="1800" kern="0" dirty="0" err="1">
                <a:effectLst/>
                <a:ea typeface="Times New Roman" panose="02020603050405020304" pitchFamily="18" charset="0"/>
              </a:rPr>
              <a:t>ont</a:t>
            </a:r>
            <a:r>
              <a:rPr lang="en-GB" sz="1800" kern="0" dirty="0">
                <a:effectLst/>
                <a:ea typeface="Times New Roman" panose="02020603050405020304" pitchFamily="18" charset="0"/>
              </a:rPr>
              <a:t> de plus </a:t>
            </a:r>
            <a:r>
              <a:rPr lang="en-GB" sz="1800" kern="0" dirty="0" err="1">
                <a:effectLst/>
                <a:ea typeface="Times New Roman" panose="02020603050405020304" pitchFamily="18" charset="0"/>
              </a:rPr>
              <a:t>en</a:t>
            </a:r>
            <a:r>
              <a:rPr lang="en-GB" sz="1800" kern="0" dirty="0">
                <a:effectLst/>
                <a:ea typeface="Times New Roman" panose="02020603050405020304" pitchFamily="18" charset="0"/>
              </a:rPr>
              <a:t> plus tendance </a:t>
            </a:r>
            <a:r>
              <a:rPr lang="en-GB" sz="1800" kern="0" dirty="0" err="1">
                <a:effectLst/>
                <a:ea typeface="Times New Roman" panose="02020603050405020304" pitchFamily="18" charset="0"/>
              </a:rPr>
              <a:t>à</a:t>
            </a:r>
            <a:r>
              <a:rPr lang="en-GB" sz="1800" kern="0" dirty="0">
                <a:effectLst/>
                <a:ea typeface="Times New Roman" panose="02020603050405020304" pitchFamily="18" charset="0"/>
              </a:rPr>
              <a:t> </a:t>
            </a:r>
            <a:r>
              <a:rPr lang="en-GB" sz="1800" kern="0" dirty="0" err="1">
                <a:effectLst/>
                <a:ea typeface="Times New Roman" panose="02020603050405020304" pitchFamily="18" charset="0"/>
              </a:rPr>
              <a:t>éviter</a:t>
            </a:r>
            <a:endParaRPr lang="en-GB" sz="1800" kern="0" dirty="0">
              <a:effectLst/>
              <a:ea typeface="Times New Roman" panose="02020603050405020304" pitchFamily="18" charset="0"/>
            </a:endParaRPr>
          </a:p>
          <a:p>
            <a:endParaRPr lang="en-GB" sz="1800" kern="0" dirty="0">
              <a:effectLst/>
              <a:ea typeface="Times New Roman" panose="02020603050405020304" pitchFamily="18" charset="0"/>
            </a:endParaRPr>
          </a:p>
          <a:p>
            <a:r>
              <a:rPr lang="en-GB" b="1" i="1" kern="0" dirty="0">
                <a:solidFill>
                  <a:schemeClr val="accent2">
                    <a:lumMod val="75000"/>
                  </a:schemeClr>
                </a:solidFill>
              </a:rPr>
              <a:t>To bid for them -&gt; to host them -&gt; to welcome them</a:t>
            </a:r>
            <a:endParaRPr lang="en-GB" b="1" i="1" dirty="0">
              <a:solidFill>
                <a:schemeClr val="accent2">
                  <a:lumMod val="75000"/>
                </a:schemeClr>
              </a:solidFill>
            </a:endParaRPr>
          </a:p>
          <a:p>
            <a:r>
              <a:rPr lang="en-GB" kern="0" dirty="0" err="1">
                <a:ea typeface="Times New Roman" panose="02020603050405020304" pitchFamily="18" charset="0"/>
              </a:rPr>
              <a:t>D’en</a:t>
            </a:r>
            <a:r>
              <a:rPr lang="en-GB" sz="1800" kern="0" dirty="0">
                <a:effectLst/>
                <a:ea typeface="Times New Roman" panose="02020603050405020304" pitchFamily="18" charset="0"/>
              </a:rPr>
              <a:t> </a:t>
            </a:r>
            <a:r>
              <a:rPr lang="en-GB" sz="1800" kern="0" dirty="0" err="1">
                <a:effectLst/>
                <a:ea typeface="Times New Roman" panose="02020603050405020304" pitchFamily="18" charset="0"/>
              </a:rPr>
              <a:t>servir</a:t>
            </a:r>
            <a:r>
              <a:rPr lang="en-GB" sz="1800" kern="0" dirty="0">
                <a:effectLst/>
                <a:ea typeface="Times New Roman" panose="02020603050405020304" pitchFamily="18" charset="0"/>
              </a:rPr>
              <a:t> d’hôte / </a:t>
            </a:r>
            <a:r>
              <a:rPr lang="en-GB" sz="1800" kern="0" dirty="0" err="1">
                <a:effectLst/>
                <a:ea typeface="Times New Roman" panose="02020603050405020304" pitchFamily="18" charset="0"/>
              </a:rPr>
              <a:t>d’en</a:t>
            </a:r>
            <a:r>
              <a:rPr lang="en-GB" sz="1800" kern="0" dirty="0">
                <a:effectLst/>
                <a:ea typeface="Times New Roman" panose="02020603050405020304" pitchFamily="18" charset="0"/>
              </a:rPr>
              <a:t> assumer le </a:t>
            </a:r>
            <a:r>
              <a:rPr lang="en-GB" sz="1800" kern="0" dirty="0" err="1">
                <a:effectLst/>
                <a:ea typeface="Times New Roman" panose="02020603050405020304" pitchFamily="18" charset="0"/>
              </a:rPr>
              <a:t>rôle</a:t>
            </a:r>
            <a:r>
              <a:rPr lang="en-GB" sz="1800" kern="0" dirty="0">
                <a:effectLst/>
                <a:ea typeface="Times New Roman" panose="02020603050405020304" pitchFamily="18" charset="0"/>
              </a:rPr>
              <a:t> d’hôte/ de les </a:t>
            </a:r>
            <a:r>
              <a:rPr lang="en-GB" sz="1800" kern="0" dirty="0" err="1">
                <a:effectLst/>
                <a:ea typeface="Times New Roman" panose="02020603050405020304" pitchFamily="18" charset="0"/>
              </a:rPr>
              <a:t>accueillir</a:t>
            </a:r>
            <a:endParaRPr lang="en-US" b="1" dirty="0">
              <a:solidFill>
                <a:schemeClr val="accent2">
                  <a:lumMod val="75000"/>
                </a:schemeClr>
              </a:solidFill>
            </a:endParaRPr>
          </a:p>
        </p:txBody>
      </p:sp>
    </p:spTree>
    <p:extLst>
      <p:ext uri="{BB962C8B-B14F-4D97-AF65-F5344CB8AC3E}">
        <p14:creationId xmlns:p14="http://schemas.microsoft.com/office/powerpoint/2010/main" val="34789049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dissolve">
                                      <p:cBhvr>
                                        <p:cTn id="7" dur="500"/>
                                        <p:tgtEl>
                                          <p:spTgt spid="5">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4" end="4"/>
                                            </p:txEl>
                                          </p:spTgt>
                                        </p:tgtEl>
                                        <p:attrNameLst>
                                          <p:attrName>style.visibility</p:attrName>
                                        </p:attrNameLst>
                                      </p:cBhvr>
                                      <p:to>
                                        <p:strVal val="visible"/>
                                      </p:to>
                                    </p:set>
                                    <p:animEffect transition="in" filter="dissolve">
                                      <p:cBhvr>
                                        <p:cTn id="12" dur="500"/>
                                        <p:tgtEl>
                                          <p:spTgt spid="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animEffect transition="in" filter="dissolve">
                                      <p:cBhvr>
                                        <p:cTn id="17" dur="500"/>
                                        <p:tgtEl>
                                          <p:spTgt spid="5">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
                                            <p:txEl>
                                              <p:pRg st="7" end="7"/>
                                            </p:txEl>
                                          </p:spTgt>
                                        </p:tgtEl>
                                        <p:attrNameLst>
                                          <p:attrName>style.visibility</p:attrName>
                                        </p:attrNameLst>
                                      </p:cBhvr>
                                      <p:to>
                                        <p:strVal val="visible"/>
                                      </p:to>
                                    </p:set>
                                    <p:animEffect transition="in" filter="dissolve">
                                      <p:cBhvr>
                                        <p:cTn id="2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81E9B4-92C2-4A26-AF6B-5C218B518C3D}"/>
              </a:ext>
            </a:extLst>
          </p:cNvPr>
          <p:cNvSpPr>
            <a:spLocks noGrp="1"/>
          </p:cNvSpPr>
          <p:nvPr>
            <p:ph type="title"/>
          </p:nvPr>
        </p:nvSpPr>
        <p:spPr>
          <a:xfrm>
            <a:off x="3675410" y="500650"/>
            <a:ext cx="4841177" cy="747506"/>
          </a:xfrm>
          <a:solidFill>
            <a:schemeClr val="bg1"/>
          </a:solidFill>
        </p:spPr>
        <p:txBody>
          <a:bodyPr>
            <a:normAutofit/>
          </a:bodyPr>
          <a:lstStyle/>
          <a:p>
            <a:r>
              <a:rPr lang="en-GB" sz="1800" dirty="0"/>
              <a:t>A </a:t>
            </a:r>
            <a:r>
              <a:rPr lang="en-GB" sz="1800" dirty="0" err="1"/>
              <a:t>vous</a:t>
            </a:r>
            <a:r>
              <a:rPr lang="en-GB" sz="1800" dirty="0"/>
              <a:t>…</a:t>
            </a:r>
          </a:p>
        </p:txBody>
      </p:sp>
      <p:sp>
        <p:nvSpPr>
          <p:cNvPr id="3" name="Content Placeholder 2">
            <a:extLst>
              <a:ext uri="{FF2B5EF4-FFF2-40B4-BE49-F238E27FC236}">
                <a16:creationId xmlns:a16="http://schemas.microsoft.com/office/drawing/2014/main" id="{8219A999-78EC-4B3E-AD30-46050934F8C9}"/>
              </a:ext>
            </a:extLst>
          </p:cNvPr>
          <p:cNvSpPr>
            <a:spLocks noGrp="1"/>
          </p:cNvSpPr>
          <p:nvPr>
            <p:ph idx="1"/>
          </p:nvPr>
        </p:nvSpPr>
        <p:spPr>
          <a:xfrm>
            <a:off x="1754685" y="1429305"/>
            <a:ext cx="8682626" cy="3136561"/>
          </a:xfrm>
        </p:spPr>
        <p:txBody>
          <a:bodyPr>
            <a:normAutofit lnSpcReduction="10000"/>
          </a:bodyPr>
          <a:lstStyle/>
          <a:p>
            <a:pPr marL="0" indent="0">
              <a:buNone/>
            </a:pPr>
            <a:r>
              <a:rPr lang="en-GB" sz="2400" dirty="0"/>
              <a:t>The IOC’s strict rules around broadcasting rights also limit the reach of footage from the actual games, which risks disengaging young people – especially Gen Z – who don’t tune into traditional TV and (1) </a:t>
            </a:r>
            <a:r>
              <a:rPr lang="en-GB" sz="2400" dirty="0">
                <a:highlight>
                  <a:srgbClr val="FFFF00"/>
                </a:highlight>
              </a:rPr>
              <a:t>consume much of their media through social media platforms</a:t>
            </a:r>
            <a:r>
              <a:rPr lang="en-GB" sz="2400" dirty="0"/>
              <a:t>.</a:t>
            </a:r>
          </a:p>
          <a:p>
            <a:pPr marL="0" indent="0">
              <a:buNone/>
            </a:pPr>
            <a:r>
              <a:rPr lang="en-GB" sz="2400" dirty="0">
                <a:highlight>
                  <a:srgbClr val="FFFF00"/>
                </a:highlight>
              </a:rPr>
              <a:t>(2) Social media allows the human side of the games to shine through </a:t>
            </a:r>
            <a:r>
              <a:rPr lang="en-GB" sz="2400" dirty="0"/>
              <a:t>and reminds viewers, (3) </a:t>
            </a:r>
            <a:r>
              <a:rPr lang="en-GB" sz="2400" dirty="0">
                <a:highlight>
                  <a:srgbClr val="FFFF00"/>
                </a:highlight>
              </a:rPr>
              <a:t>as corny as it may seem,</a:t>
            </a:r>
            <a:r>
              <a:rPr lang="en-GB" sz="2400" dirty="0"/>
              <a:t> of the Olympic spirit and the collective joy we can experience through sport.</a:t>
            </a:r>
            <a:endParaRPr lang="en-GB" sz="2400" dirty="0">
              <a:solidFill>
                <a:srgbClr val="404040"/>
              </a:solidFill>
            </a:endParaRPr>
          </a:p>
          <a:p>
            <a:endParaRPr lang="en-GB" dirty="0">
              <a:solidFill>
                <a:srgbClr val="404040"/>
              </a:solidFill>
            </a:endParaRPr>
          </a:p>
        </p:txBody>
      </p:sp>
      <p:sp>
        <p:nvSpPr>
          <p:cNvPr id="5" name="TextBox 4">
            <a:extLst>
              <a:ext uri="{FF2B5EF4-FFF2-40B4-BE49-F238E27FC236}">
                <a16:creationId xmlns:a16="http://schemas.microsoft.com/office/drawing/2014/main" id="{ED2417C4-E75A-003D-C2AD-41C52D2FD850}"/>
              </a:ext>
            </a:extLst>
          </p:cNvPr>
          <p:cNvSpPr txBox="1"/>
          <p:nvPr/>
        </p:nvSpPr>
        <p:spPr>
          <a:xfrm>
            <a:off x="1595909" y="4629341"/>
            <a:ext cx="9000181" cy="369332"/>
          </a:xfrm>
          <a:prstGeom prst="rect">
            <a:avLst/>
          </a:prstGeom>
          <a:noFill/>
        </p:spPr>
        <p:txBody>
          <a:bodyPr wrap="square" rtlCol="0">
            <a:spAutoFit/>
          </a:bodyPr>
          <a:lstStyle/>
          <a:p>
            <a:r>
              <a:rPr lang="en-GB" b="1" dirty="0">
                <a:solidFill>
                  <a:schemeClr val="accent2">
                    <a:lumMod val="75000"/>
                  </a:schemeClr>
                </a:solidFill>
              </a:rPr>
              <a:t>-&gt; </a:t>
            </a:r>
            <a:r>
              <a:rPr lang="en-GB" b="1" dirty="0" err="1">
                <a:solidFill>
                  <a:schemeClr val="accent2">
                    <a:lumMod val="75000"/>
                  </a:schemeClr>
                </a:solidFill>
              </a:rPr>
              <a:t>Cherchez</a:t>
            </a:r>
            <a:r>
              <a:rPr lang="en-GB" b="1" dirty="0">
                <a:solidFill>
                  <a:schemeClr val="accent2">
                    <a:lumMod val="75000"/>
                  </a:schemeClr>
                </a:solidFill>
              </a:rPr>
              <a:t> deux reformulations </a:t>
            </a:r>
            <a:r>
              <a:rPr lang="en-GB" b="1" dirty="0" err="1">
                <a:solidFill>
                  <a:schemeClr val="accent2">
                    <a:lumMod val="75000"/>
                  </a:schemeClr>
                </a:solidFill>
              </a:rPr>
              <a:t>possibles</a:t>
            </a:r>
            <a:r>
              <a:rPr lang="en-GB" b="1" dirty="0">
                <a:solidFill>
                  <a:schemeClr val="accent2">
                    <a:lumMod val="75000"/>
                  </a:schemeClr>
                </a:solidFill>
              </a:rPr>
              <a:t> </a:t>
            </a:r>
            <a:r>
              <a:rPr lang="en-GB" b="1" i="1" dirty="0" err="1">
                <a:solidFill>
                  <a:schemeClr val="accent2">
                    <a:lumMod val="75000"/>
                  </a:schemeClr>
                </a:solidFill>
              </a:rPr>
              <a:t>en</a:t>
            </a:r>
            <a:r>
              <a:rPr lang="en-GB" b="1" i="1" dirty="0">
                <a:solidFill>
                  <a:schemeClr val="accent2">
                    <a:lumMod val="75000"/>
                  </a:schemeClr>
                </a:solidFill>
              </a:rPr>
              <a:t> </a:t>
            </a:r>
            <a:r>
              <a:rPr lang="en-GB" b="1" i="1" dirty="0" err="1">
                <a:solidFill>
                  <a:schemeClr val="accent2">
                    <a:lumMod val="75000"/>
                  </a:schemeClr>
                </a:solidFill>
              </a:rPr>
              <a:t>anglais</a:t>
            </a:r>
            <a:r>
              <a:rPr lang="en-GB" b="1" dirty="0">
                <a:solidFill>
                  <a:schemeClr val="accent2">
                    <a:lumMod val="75000"/>
                  </a:schemeClr>
                </a:solidFill>
              </a:rPr>
              <a:t>, </a:t>
            </a:r>
            <a:r>
              <a:rPr lang="en-GB" b="1" dirty="0" err="1">
                <a:solidFill>
                  <a:schemeClr val="accent2">
                    <a:lumMod val="75000"/>
                  </a:schemeClr>
                </a:solidFill>
              </a:rPr>
              <a:t>puis</a:t>
            </a:r>
            <a:r>
              <a:rPr lang="en-GB" b="1" dirty="0">
                <a:solidFill>
                  <a:schemeClr val="accent2">
                    <a:lumMod val="75000"/>
                  </a:schemeClr>
                </a:solidFill>
              </a:rPr>
              <a:t> </a:t>
            </a:r>
            <a:r>
              <a:rPr lang="en-GB" b="1" dirty="0" err="1">
                <a:solidFill>
                  <a:schemeClr val="accent2">
                    <a:lumMod val="75000"/>
                  </a:schemeClr>
                </a:solidFill>
              </a:rPr>
              <a:t>essayez</a:t>
            </a:r>
            <a:r>
              <a:rPr lang="en-GB" b="1" dirty="0">
                <a:solidFill>
                  <a:schemeClr val="accent2">
                    <a:lumMod val="75000"/>
                  </a:schemeClr>
                </a:solidFill>
              </a:rPr>
              <a:t> de les </a:t>
            </a:r>
            <a:r>
              <a:rPr lang="en-GB" b="1" dirty="0" err="1">
                <a:solidFill>
                  <a:schemeClr val="accent2">
                    <a:lumMod val="75000"/>
                  </a:schemeClr>
                </a:solidFill>
              </a:rPr>
              <a:t>traduire</a:t>
            </a:r>
            <a:endParaRPr lang="en-US" b="1" dirty="0">
              <a:solidFill>
                <a:schemeClr val="accent2">
                  <a:lumMod val="75000"/>
                </a:schemeClr>
              </a:solidFill>
            </a:endParaRPr>
          </a:p>
        </p:txBody>
      </p:sp>
    </p:spTree>
    <p:extLst>
      <p:ext uri="{BB962C8B-B14F-4D97-AF65-F5344CB8AC3E}">
        <p14:creationId xmlns:p14="http://schemas.microsoft.com/office/powerpoint/2010/main" val="33634576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81E9B4-92C2-4A26-AF6B-5C218B518C3D}"/>
              </a:ext>
            </a:extLst>
          </p:cNvPr>
          <p:cNvSpPr>
            <a:spLocks noGrp="1"/>
          </p:cNvSpPr>
          <p:nvPr>
            <p:ph type="title"/>
          </p:nvPr>
        </p:nvSpPr>
        <p:spPr>
          <a:xfrm>
            <a:off x="3675410" y="500650"/>
            <a:ext cx="4841177" cy="747506"/>
          </a:xfrm>
          <a:solidFill>
            <a:schemeClr val="bg1"/>
          </a:solidFill>
        </p:spPr>
        <p:txBody>
          <a:bodyPr>
            <a:normAutofit/>
          </a:bodyPr>
          <a:lstStyle/>
          <a:p>
            <a:r>
              <a:rPr lang="en-GB" sz="1800" dirty="0"/>
              <a:t>A </a:t>
            </a:r>
            <a:r>
              <a:rPr lang="en-GB" sz="1800" dirty="0" err="1"/>
              <a:t>vous</a:t>
            </a:r>
            <a:r>
              <a:rPr lang="en-GB" sz="1800" dirty="0"/>
              <a:t>…</a:t>
            </a:r>
          </a:p>
        </p:txBody>
      </p:sp>
      <p:sp>
        <p:nvSpPr>
          <p:cNvPr id="3" name="Content Placeholder 2">
            <a:extLst>
              <a:ext uri="{FF2B5EF4-FFF2-40B4-BE49-F238E27FC236}">
                <a16:creationId xmlns:a16="http://schemas.microsoft.com/office/drawing/2014/main" id="{8219A999-78EC-4B3E-AD30-46050934F8C9}"/>
              </a:ext>
            </a:extLst>
          </p:cNvPr>
          <p:cNvSpPr>
            <a:spLocks noGrp="1"/>
          </p:cNvSpPr>
          <p:nvPr>
            <p:ph idx="1"/>
          </p:nvPr>
        </p:nvSpPr>
        <p:spPr>
          <a:xfrm>
            <a:off x="1249680" y="1429305"/>
            <a:ext cx="9189719" cy="4180539"/>
          </a:xfrm>
        </p:spPr>
        <p:txBody>
          <a:bodyPr>
            <a:normAutofit lnSpcReduction="10000"/>
          </a:bodyPr>
          <a:lstStyle/>
          <a:p>
            <a:pPr marL="0" indent="0">
              <a:buNone/>
            </a:pPr>
            <a:r>
              <a:rPr lang="en-GB" sz="2400" dirty="0">
                <a:highlight>
                  <a:srgbClr val="FFFF00"/>
                </a:highlight>
              </a:rPr>
              <a:t>consume much of their media through social media platforms</a:t>
            </a:r>
          </a:p>
          <a:p>
            <a:r>
              <a:rPr lang="fr-FR" sz="1800" dirty="0">
                <a:effectLst/>
                <a:ea typeface="Calibri" panose="020F0502020204030204" pitchFamily="34" charset="0"/>
              </a:rPr>
              <a:t>dont les réseaux sociaux canalisent la consommation des médias</a:t>
            </a:r>
          </a:p>
          <a:p>
            <a:r>
              <a:rPr lang="fr-FR" sz="1800" dirty="0">
                <a:effectLst/>
                <a:ea typeface="Calibri" panose="020F0502020204030204" pitchFamily="34" charset="0"/>
              </a:rPr>
              <a:t>qui préfèrent accéder aux médias à travers les réseaux sociaux</a:t>
            </a:r>
            <a:endParaRPr lang="en-GB" sz="2400" dirty="0"/>
          </a:p>
          <a:p>
            <a:pPr marL="0" indent="0">
              <a:buNone/>
            </a:pPr>
            <a:r>
              <a:rPr lang="en-GB" sz="2400" dirty="0">
                <a:highlight>
                  <a:srgbClr val="FFFF00"/>
                </a:highlight>
              </a:rPr>
              <a:t>Social media allows the human side of the games to shine through </a:t>
            </a:r>
          </a:p>
          <a:p>
            <a:r>
              <a:rPr lang="fr-FR" sz="1800" kern="100" dirty="0">
                <a:effectLst/>
                <a:ea typeface="Calibri" panose="020F0502020204030204" pitchFamily="34" charset="0"/>
              </a:rPr>
              <a:t>Ce sont les réseaux sociaux qui mettent l’accent sur/ qui illuminent le plus / la dimension humaine des Jeux olympiques  </a:t>
            </a:r>
          </a:p>
          <a:p>
            <a:r>
              <a:rPr lang="fr-FR" sz="1800" kern="100" dirty="0">
                <a:effectLst/>
                <a:ea typeface="Calibri" panose="020F0502020204030204" pitchFamily="34" charset="0"/>
              </a:rPr>
              <a:t>les réseaux sociaux font connaître les histoires personnelles cachées derrière la façade publique des Jeux olympiques</a:t>
            </a:r>
            <a:endParaRPr lang="en-GB" sz="2400" dirty="0">
              <a:highlight>
                <a:srgbClr val="FFFF00"/>
              </a:highlight>
            </a:endParaRPr>
          </a:p>
          <a:p>
            <a:pPr marL="0" indent="0">
              <a:buNone/>
            </a:pPr>
            <a:r>
              <a:rPr lang="en-GB" sz="2400" dirty="0"/>
              <a:t> </a:t>
            </a:r>
            <a:r>
              <a:rPr lang="en-GB" sz="2400" dirty="0">
                <a:highlight>
                  <a:srgbClr val="FFFF00"/>
                </a:highlight>
              </a:rPr>
              <a:t>as corny as it may seem</a:t>
            </a:r>
            <a:endParaRPr lang="en-GB" sz="2400" dirty="0">
              <a:solidFill>
                <a:srgbClr val="404040"/>
              </a:solidFill>
            </a:endParaRPr>
          </a:p>
          <a:p>
            <a:r>
              <a:rPr lang="fr-FR" dirty="0">
                <a:ea typeface="Calibri" panose="020F0502020204030204" pitchFamily="34" charset="0"/>
              </a:rPr>
              <a:t>q</a:t>
            </a:r>
            <a:r>
              <a:rPr lang="fr-FR" sz="1800" dirty="0">
                <a:effectLst/>
                <a:ea typeface="Calibri" panose="020F0502020204030204" pitchFamily="34" charset="0"/>
              </a:rPr>
              <a:t>uelque ringard que cela puisse paraître </a:t>
            </a:r>
          </a:p>
          <a:p>
            <a:r>
              <a:rPr lang="en-GB" dirty="0">
                <a:solidFill>
                  <a:srgbClr val="404040"/>
                </a:solidFill>
              </a:rPr>
              <a:t>malgré la </a:t>
            </a:r>
            <a:r>
              <a:rPr lang="en-GB" dirty="0" err="1">
                <a:solidFill>
                  <a:srgbClr val="404040"/>
                </a:solidFill>
              </a:rPr>
              <a:t>banalité</a:t>
            </a:r>
            <a:r>
              <a:rPr lang="en-GB" dirty="0">
                <a:solidFill>
                  <a:srgbClr val="404040"/>
                </a:solidFill>
              </a:rPr>
              <a:t> de </a:t>
            </a:r>
            <a:r>
              <a:rPr lang="en-GB" dirty="0" err="1">
                <a:solidFill>
                  <a:srgbClr val="404040"/>
                </a:solidFill>
              </a:rPr>
              <a:t>cette</a:t>
            </a:r>
            <a:r>
              <a:rPr lang="en-GB" dirty="0">
                <a:solidFill>
                  <a:srgbClr val="404040"/>
                </a:solidFill>
              </a:rPr>
              <a:t> initiative</a:t>
            </a:r>
          </a:p>
        </p:txBody>
      </p:sp>
    </p:spTree>
    <p:extLst>
      <p:ext uri="{BB962C8B-B14F-4D97-AF65-F5344CB8AC3E}">
        <p14:creationId xmlns:p14="http://schemas.microsoft.com/office/powerpoint/2010/main" val="8426713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dissolve">
                                      <p:cBhvr>
                                        <p:cTn id="18" dur="500"/>
                                        <p:tgtEl>
                                          <p:spTgt spid="3">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dissolve">
                                      <p:cBhvr>
                                        <p:cTn id="23" dur="500"/>
                                        <p:tgtEl>
                                          <p:spTgt spid="3">
                                            <p:txEl>
                                              <p:pRg st="7" end="7"/>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dissolve">
                                      <p:cBhvr>
                                        <p:cTn id="2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80249B4-6096-4231-9EDC-F592181A65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A39F463-FC8D-4B43-8897-AD676A59E8A2}"/>
              </a:ext>
            </a:extLst>
          </p:cNvPr>
          <p:cNvSpPr>
            <a:spLocks noGrp="1"/>
          </p:cNvSpPr>
          <p:nvPr>
            <p:ph type="title"/>
          </p:nvPr>
        </p:nvSpPr>
        <p:spPr>
          <a:xfrm>
            <a:off x="804671" y="640080"/>
            <a:ext cx="5291327" cy="1188720"/>
          </a:xfrm>
          <a:solidFill>
            <a:srgbClr val="FFFFFF"/>
          </a:solidFill>
          <a:ln>
            <a:solidFill>
              <a:srgbClr val="404040"/>
            </a:solidFill>
          </a:ln>
        </p:spPr>
        <p:txBody>
          <a:bodyPr>
            <a:normAutofit/>
          </a:bodyPr>
          <a:lstStyle/>
          <a:p>
            <a:r>
              <a:rPr lang="en-US">
                <a:solidFill>
                  <a:srgbClr val="262626"/>
                </a:solidFill>
              </a:rPr>
              <a:t>Pour la prochaine fois</a:t>
            </a:r>
          </a:p>
        </p:txBody>
      </p:sp>
      <p:sp>
        <p:nvSpPr>
          <p:cNvPr id="3" name="Content Placeholder 2">
            <a:extLst>
              <a:ext uri="{FF2B5EF4-FFF2-40B4-BE49-F238E27FC236}">
                <a16:creationId xmlns:a16="http://schemas.microsoft.com/office/drawing/2014/main" id="{D3677816-7CAA-484C-BDF5-AD03AD06A8AA}"/>
              </a:ext>
            </a:extLst>
          </p:cNvPr>
          <p:cNvSpPr>
            <a:spLocks noGrp="1"/>
          </p:cNvSpPr>
          <p:nvPr>
            <p:ph idx="1"/>
          </p:nvPr>
        </p:nvSpPr>
        <p:spPr>
          <a:xfrm>
            <a:off x="811732" y="2663263"/>
            <a:ext cx="5284266" cy="3554657"/>
          </a:xfrm>
        </p:spPr>
        <p:txBody>
          <a:bodyPr>
            <a:normAutofit/>
          </a:bodyPr>
          <a:lstStyle/>
          <a:p>
            <a:r>
              <a:rPr lang="en-US" sz="2400" dirty="0" err="1">
                <a:solidFill>
                  <a:srgbClr val="FFFFFF"/>
                </a:solidFill>
              </a:rPr>
              <a:t>Semaine</a:t>
            </a:r>
            <a:r>
              <a:rPr lang="en-US" sz="2400" dirty="0">
                <a:solidFill>
                  <a:srgbClr val="FFFFFF"/>
                </a:solidFill>
              </a:rPr>
              <a:t> 8	Version 3 </a:t>
            </a:r>
            <a:r>
              <a:rPr lang="en-US" sz="2400" dirty="0" err="1">
                <a:solidFill>
                  <a:srgbClr val="FFFFFF"/>
                </a:solidFill>
              </a:rPr>
              <a:t>corrigée</a:t>
            </a:r>
            <a:r>
              <a:rPr lang="en-US" sz="2400" dirty="0">
                <a:solidFill>
                  <a:srgbClr val="FFFFFF"/>
                </a:solidFill>
              </a:rPr>
              <a:t> 			</a:t>
            </a:r>
          </a:p>
          <a:p>
            <a:r>
              <a:rPr lang="en-US" sz="2400" dirty="0" err="1">
                <a:solidFill>
                  <a:srgbClr val="FFFFFF"/>
                </a:solidFill>
              </a:rPr>
              <a:t>Semaine</a:t>
            </a:r>
            <a:r>
              <a:rPr lang="en-US" sz="2400" dirty="0">
                <a:solidFill>
                  <a:srgbClr val="FFFFFF"/>
                </a:solidFill>
              </a:rPr>
              <a:t> 9	</a:t>
            </a:r>
            <a:r>
              <a:rPr lang="en-US" sz="2400" dirty="0" err="1">
                <a:solidFill>
                  <a:srgbClr val="FFFFFF"/>
                </a:solidFill>
              </a:rPr>
              <a:t>Thème</a:t>
            </a:r>
            <a:r>
              <a:rPr lang="en-US" sz="2400" dirty="0">
                <a:solidFill>
                  <a:srgbClr val="FFFFFF"/>
                </a:solidFill>
              </a:rPr>
              <a:t> 3 (</a:t>
            </a:r>
            <a:r>
              <a:rPr lang="en-US" sz="2400" dirty="0" err="1">
                <a:solidFill>
                  <a:srgbClr val="FFFFFF"/>
                </a:solidFill>
              </a:rPr>
              <a:t>à</a:t>
            </a:r>
            <a:r>
              <a:rPr lang="en-US" sz="2400" dirty="0">
                <a:solidFill>
                  <a:srgbClr val="FFFFFF"/>
                </a:solidFill>
              </a:rPr>
              <a:t> </a:t>
            </a:r>
            <a:r>
              <a:rPr lang="en-US" sz="2400" dirty="0" err="1">
                <a:solidFill>
                  <a:srgbClr val="FFFFFF"/>
                </a:solidFill>
              </a:rPr>
              <a:t>préparer</a:t>
            </a:r>
            <a:r>
              <a:rPr lang="en-US" sz="2400" dirty="0">
                <a:solidFill>
                  <a:srgbClr val="FFFFFF"/>
                </a:solidFill>
              </a:rPr>
              <a:t> 			</a:t>
            </a:r>
            <a:r>
              <a:rPr lang="en-US" sz="2400" dirty="0" err="1">
                <a:solidFill>
                  <a:srgbClr val="FFFFFF"/>
                </a:solidFill>
              </a:rPr>
              <a:t>avant</a:t>
            </a:r>
            <a:r>
              <a:rPr lang="en-US" sz="2400" dirty="0">
                <a:solidFill>
                  <a:srgbClr val="FFFFFF"/>
                </a:solidFill>
              </a:rPr>
              <a:t> la </a:t>
            </a:r>
            <a:r>
              <a:rPr lang="en-US" sz="2400" dirty="0" err="1">
                <a:solidFill>
                  <a:srgbClr val="FFFFFF"/>
                </a:solidFill>
              </a:rPr>
              <a:t>classe</a:t>
            </a:r>
            <a:r>
              <a:rPr lang="en-US" sz="2400" dirty="0">
                <a:solidFill>
                  <a:srgbClr val="FFFFFF"/>
                </a:solidFill>
              </a:rPr>
              <a:t>)</a:t>
            </a:r>
          </a:p>
          <a:p>
            <a:endParaRPr lang="en-US" dirty="0">
              <a:solidFill>
                <a:srgbClr val="FFFFFF"/>
              </a:solidFill>
            </a:endParaRPr>
          </a:p>
        </p:txBody>
      </p:sp>
      <p:sp>
        <p:nvSpPr>
          <p:cNvPr id="12" name="Rectangle 11">
            <a:extLst>
              <a:ext uri="{FF2B5EF4-FFF2-40B4-BE49-F238E27FC236}">
                <a16:creationId xmlns:a16="http://schemas.microsoft.com/office/drawing/2014/main" id="{0DD59737-281E-4BEC-B456-89E6E15A2F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640080"/>
            <a:ext cx="4017264"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F4CE6A70-D72A-4784-B28C-B6BC189747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00772" y="806357"/>
            <a:ext cx="3685032"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C831D41-D8A0-4CAC-95FC-12AF208A79C0}"/>
              </a:ext>
            </a:extLst>
          </p:cNvPr>
          <p:cNvPicPr>
            <a:picLocks noChangeAspect="1"/>
          </p:cNvPicPr>
          <p:nvPr/>
        </p:nvPicPr>
        <p:blipFill rotWithShape="1">
          <a:blip r:embed="rId2"/>
          <a:srcRect r="52606"/>
          <a:stretch/>
        </p:blipFill>
        <p:spPr>
          <a:xfrm>
            <a:off x="8020812" y="1126397"/>
            <a:ext cx="3044952" cy="4288536"/>
          </a:xfrm>
          <a:prstGeom prst="rect">
            <a:avLst/>
          </a:prstGeom>
        </p:spPr>
      </p:pic>
    </p:spTree>
    <p:extLst>
      <p:ext uri="{BB962C8B-B14F-4D97-AF65-F5344CB8AC3E}">
        <p14:creationId xmlns:p14="http://schemas.microsoft.com/office/powerpoint/2010/main" val="80242320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59108-C6A6-4444-9A5E-5488150D2DC1}"/>
              </a:ext>
            </a:extLst>
          </p:cNvPr>
          <p:cNvSpPr>
            <a:spLocks noGrp="1"/>
          </p:cNvSpPr>
          <p:nvPr>
            <p:ph type="title"/>
          </p:nvPr>
        </p:nvSpPr>
        <p:spPr>
          <a:xfrm>
            <a:off x="982133" y="148212"/>
            <a:ext cx="5747851" cy="663361"/>
          </a:xfrm>
        </p:spPr>
        <p:txBody>
          <a:bodyPr>
            <a:normAutofit fontScale="90000"/>
          </a:bodyPr>
          <a:lstStyle/>
          <a:p>
            <a:r>
              <a:rPr lang="en-US" dirty="0" err="1"/>
              <a:t>Thème</a:t>
            </a:r>
            <a:r>
              <a:rPr lang="en-US" dirty="0"/>
              <a:t> 2: </a:t>
            </a:r>
            <a:r>
              <a:rPr lang="en-US" dirty="0" err="1"/>
              <a:t>sujet</a:t>
            </a:r>
            <a:r>
              <a:rPr lang="en-US" dirty="0"/>
              <a:t>, genre</a:t>
            </a:r>
          </a:p>
        </p:txBody>
      </p:sp>
      <p:sp>
        <p:nvSpPr>
          <p:cNvPr id="3" name="Content Placeholder 2">
            <a:extLst>
              <a:ext uri="{FF2B5EF4-FFF2-40B4-BE49-F238E27FC236}">
                <a16:creationId xmlns:a16="http://schemas.microsoft.com/office/drawing/2014/main" id="{1083EF7A-DA9D-004E-A9BD-F3616768040F}"/>
              </a:ext>
            </a:extLst>
          </p:cNvPr>
          <p:cNvSpPr>
            <a:spLocks noGrp="1"/>
          </p:cNvSpPr>
          <p:nvPr>
            <p:ph idx="1"/>
          </p:nvPr>
        </p:nvSpPr>
        <p:spPr>
          <a:xfrm>
            <a:off x="804672" y="2638044"/>
            <a:ext cx="5925312" cy="3101983"/>
          </a:xfrm>
        </p:spPr>
        <p:txBody>
          <a:bodyPr>
            <a:normAutofit/>
          </a:bodyPr>
          <a:lstStyle/>
          <a:p>
            <a:endParaRPr lang="en-GB">
              <a:hlinkClick r:id="rId2"/>
            </a:endParaRPr>
          </a:p>
          <a:p>
            <a:endParaRPr lang="en-US" dirty="0"/>
          </a:p>
        </p:txBody>
      </p:sp>
      <p:sp>
        <p:nvSpPr>
          <p:cNvPr id="71" name="Rectangle 70">
            <a:extLst>
              <a:ext uri="{FF2B5EF4-FFF2-40B4-BE49-F238E27FC236}">
                <a16:creationId xmlns:a16="http://schemas.microsoft.com/office/drawing/2014/main" id="{190C969A-0DF4-4AA9-93B9-0E1DEE8B65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2"/>
            <a:ext cx="4657344"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718A2F7-0650-4C53-B94E-7F8BB42D0F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6220" y="315301"/>
            <a:ext cx="4014216" cy="5623561"/>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F8536D67-12C2-4065-B541-428BEBB26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20812" y="479893"/>
            <a:ext cx="3685032" cy="52943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La bataille de Waterloo, 18 juin 1815 - Salle du Parvis">
            <a:hlinkClick r:id="rId3"/>
            <a:extLst>
              <a:ext uri="{FF2B5EF4-FFF2-40B4-BE49-F238E27FC236}">
                <a16:creationId xmlns:a16="http://schemas.microsoft.com/office/drawing/2014/main" id="{5E468BF8-0B52-5D40-B3EC-4B5B0B11897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4189" r="5" b="3240"/>
          <a:stretch/>
        </p:blipFill>
        <p:spPr bwMode="auto">
          <a:xfrm>
            <a:off x="8186411" y="665018"/>
            <a:ext cx="3353834" cy="203241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AFCC6352-8271-3544-BA5C-8357C4E5BAAB}"/>
              </a:ext>
            </a:extLst>
          </p:cNvPr>
          <p:cNvPicPr>
            <a:picLocks noChangeAspect="1"/>
          </p:cNvPicPr>
          <p:nvPr/>
        </p:nvPicPr>
        <p:blipFill rotWithShape="1">
          <a:blip r:embed="rId5">
            <a:extLst>
              <a:ext uri="{28A0092B-C50C-407E-A947-70E740481C1C}">
                <a14:useLocalDpi xmlns:a14="http://schemas.microsoft.com/office/drawing/2010/main" val="0"/>
              </a:ext>
            </a:extLst>
          </a:blip>
          <a:srcRect r="18935" b="-3"/>
          <a:stretch/>
        </p:blipFill>
        <p:spPr>
          <a:xfrm>
            <a:off x="8186411" y="2854035"/>
            <a:ext cx="3353834" cy="2761673"/>
          </a:xfrm>
          <a:prstGeom prst="rect">
            <a:avLst/>
          </a:prstGeom>
        </p:spPr>
      </p:pic>
      <p:sp>
        <p:nvSpPr>
          <p:cNvPr id="7" name="TextBox 6">
            <a:extLst>
              <a:ext uri="{FF2B5EF4-FFF2-40B4-BE49-F238E27FC236}">
                <a16:creationId xmlns:a16="http://schemas.microsoft.com/office/drawing/2014/main" id="{93570F22-54CB-6D43-BECE-53206ED034F7}"/>
              </a:ext>
            </a:extLst>
          </p:cNvPr>
          <p:cNvSpPr txBox="1"/>
          <p:nvPr/>
        </p:nvSpPr>
        <p:spPr>
          <a:xfrm>
            <a:off x="453925" y="948690"/>
            <a:ext cx="6804265" cy="5909310"/>
          </a:xfrm>
          <a:prstGeom prst="rect">
            <a:avLst/>
          </a:prstGeom>
          <a:noFill/>
        </p:spPr>
        <p:txBody>
          <a:bodyPr wrap="square" rtlCol="0">
            <a:spAutoFit/>
          </a:bodyPr>
          <a:lstStyle/>
          <a:p>
            <a:r>
              <a:rPr lang="en-US" b="1" dirty="0">
                <a:solidFill>
                  <a:schemeClr val="accent6"/>
                </a:solidFill>
              </a:rPr>
              <a:t>Le </a:t>
            </a:r>
            <a:r>
              <a:rPr lang="en-US" b="1" dirty="0" err="1">
                <a:solidFill>
                  <a:schemeClr val="accent6"/>
                </a:solidFill>
              </a:rPr>
              <a:t>sujet</a:t>
            </a:r>
            <a:endParaRPr lang="en-US" b="1" dirty="0">
              <a:solidFill>
                <a:schemeClr val="accent6"/>
              </a:solidFill>
            </a:endParaRPr>
          </a:p>
          <a:p>
            <a:r>
              <a:rPr lang="en-US" b="1" dirty="0">
                <a:solidFill>
                  <a:schemeClr val="accent2"/>
                </a:solidFill>
              </a:rPr>
              <a:t>La </a:t>
            </a:r>
            <a:r>
              <a:rPr lang="en-US" b="1" dirty="0" err="1">
                <a:solidFill>
                  <a:schemeClr val="accent2"/>
                </a:solidFill>
              </a:rPr>
              <a:t>commémoration</a:t>
            </a:r>
            <a:r>
              <a:rPr lang="en-US" b="1" dirty="0">
                <a:solidFill>
                  <a:schemeClr val="accent2"/>
                </a:solidFill>
              </a:rPr>
              <a:t> du 18 </a:t>
            </a:r>
            <a:r>
              <a:rPr lang="en-US" b="1" dirty="0" err="1">
                <a:solidFill>
                  <a:schemeClr val="accent2"/>
                </a:solidFill>
              </a:rPr>
              <a:t>juin</a:t>
            </a:r>
            <a:r>
              <a:rPr lang="en-US" b="1" dirty="0">
                <a:solidFill>
                  <a:schemeClr val="accent2"/>
                </a:solidFill>
              </a:rPr>
              <a:t> </a:t>
            </a:r>
            <a:r>
              <a:rPr lang="en-US" dirty="0"/>
              <a:t>: </a:t>
            </a:r>
            <a:r>
              <a:rPr lang="en-US" dirty="0" err="1"/>
              <a:t>une</a:t>
            </a:r>
            <a:r>
              <a:rPr lang="en-US" dirty="0"/>
              <a:t> date </a:t>
            </a:r>
            <a:r>
              <a:rPr lang="en-US" dirty="0" err="1"/>
              <a:t>historique</a:t>
            </a:r>
            <a:r>
              <a:rPr lang="en-US" dirty="0"/>
              <a:t>, </a:t>
            </a:r>
            <a:r>
              <a:rPr lang="en-US" dirty="0" err="1"/>
              <a:t>symbolique</a:t>
            </a:r>
            <a:r>
              <a:rPr lang="en-US" dirty="0"/>
              <a:t>, </a:t>
            </a:r>
            <a:r>
              <a:rPr lang="en-US" dirty="0" err="1"/>
              <a:t>liée</a:t>
            </a:r>
            <a:r>
              <a:rPr lang="en-US" dirty="0"/>
              <a:t> </a:t>
            </a:r>
            <a:r>
              <a:rPr lang="en-US" dirty="0" err="1"/>
              <a:t>à</a:t>
            </a:r>
            <a:r>
              <a:rPr lang="en-US" dirty="0"/>
              <a:t> la </a:t>
            </a:r>
            <a:r>
              <a:rPr lang="en-US" dirty="0" err="1"/>
              <a:t>défaite</a:t>
            </a:r>
            <a:r>
              <a:rPr lang="en-US" dirty="0"/>
              <a:t> (1815), </a:t>
            </a:r>
            <a:r>
              <a:rPr lang="en-US" dirty="0" err="1"/>
              <a:t>ainsi</a:t>
            </a:r>
            <a:r>
              <a:rPr lang="en-US" dirty="0"/>
              <a:t> </a:t>
            </a:r>
            <a:r>
              <a:rPr lang="en-US" dirty="0" err="1"/>
              <a:t>qu’à</a:t>
            </a:r>
            <a:r>
              <a:rPr lang="en-US" dirty="0"/>
              <a:t> la résistance et </a:t>
            </a:r>
            <a:r>
              <a:rPr lang="en-US" dirty="0" err="1"/>
              <a:t>à</a:t>
            </a:r>
            <a:r>
              <a:rPr lang="en-US" dirty="0"/>
              <a:t> la </a:t>
            </a:r>
            <a:r>
              <a:rPr lang="en-US" dirty="0" err="1"/>
              <a:t>victoire</a:t>
            </a:r>
            <a:r>
              <a:rPr lang="en-US" dirty="0"/>
              <a:t> (1940–44)</a:t>
            </a:r>
          </a:p>
          <a:p>
            <a:r>
              <a:rPr lang="en-US" b="1" dirty="0">
                <a:solidFill>
                  <a:schemeClr val="accent2"/>
                </a:solidFill>
              </a:rPr>
              <a:t>Une date qui </a:t>
            </a:r>
            <a:r>
              <a:rPr lang="en-US" b="1" dirty="0" err="1">
                <a:solidFill>
                  <a:schemeClr val="accent2"/>
                </a:solidFill>
              </a:rPr>
              <a:t>relie</a:t>
            </a:r>
            <a:r>
              <a:rPr lang="en-US" b="1" dirty="0">
                <a:solidFill>
                  <a:schemeClr val="accent2"/>
                </a:solidFill>
              </a:rPr>
              <a:t> deux nations </a:t>
            </a:r>
            <a:r>
              <a:rPr lang="en-US" b="1" dirty="0"/>
              <a:t>: </a:t>
            </a:r>
            <a:r>
              <a:rPr lang="en-US" dirty="0"/>
              <a:t>la France et la Grande-Bretagne</a:t>
            </a:r>
          </a:p>
          <a:p>
            <a:r>
              <a:rPr lang="en-US" b="1" dirty="0">
                <a:solidFill>
                  <a:schemeClr val="accent2"/>
                </a:solidFill>
              </a:rPr>
              <a:t>Un moment tournant</a:t>
            </a:r>
            <a:r>
              <a:rPr lang="en-US" dirty="0">
                <a:solidFill>
                  <a:schemeClr val="accent2"/>
                </a:solidFill>
              </a:rPr>
              <a:t> </a:t>
            </a:r>
            <a:r>
              <a:rPr lang="en-US" dirty="0"/>
              <a:t>qui invite </a:t>
            </a:r>
            <a:r>
              <a:rPr lang="en-US" dirty="0" err="1"/>
              <a:t>à</a:t>
            </a:r>
            <a:r>
              <a:rPr lang="en-US" dirty="0"/>
              <a:t> </a:t>
            </a:r>
            <a:r>
              <a:rPr lang="en-US" dirty="0" err="1"/>
              <a:t>réfléchir</a:t>
            </a:r>
            <a:r>
              <a:rPr lang="en-US" dirty="0"/>
              <a:t> sur la </a:t>
            </a:r>
            <a:r>
              <a:rPr lang="en-US" dirty="0" err="1"/>
              <a:t>possibilités</a:t>
            </a:r>
            <a:r>
              <a:rPr lang="en-US" dirty="0"/>
              <a:t> </a:t>
            </a:r>
            <a:r>
              <a:rPr lang="en-US" dirty="0" err="1"/>
              <a:t>d’autres</a:t>
            </a:r>
            <a:r>
              <a:rPr lang="en-US" dirty="0"/>
              <a:t> </a:t>
            </a:r>
            <a:r>
              <a:rPr lang="en-US" dirty="0" err="1"/>
              <a:t>histoires</a:t>
            </a:r>
            <a:r>
              <a:rPr lang="en-US" dirty="0"/>
              <a:t>, </a:t>
            </a:r>
            <a:r>
              <a:rPr lang="en-US" dirty="0" err="1"/>
              <a:t>imaginées</a:t>
            </a:r>
            <a:r>
              <a:rPr lang="en-US" dirty="0"/>
              <a:t> et non pas </a:t>
            </a:r>
            <a:r>
              <a:rPr lang="en-US" dirty="0" err="1"/>
              <a:t>déroulées</a:t>
            </a:r>
            <a:endParaRPr lang="en-US" dirty="0"/>
          </a:p>
          <a:p>
            <a:endParaRPr lang="en-US" b="1" dirty="0"/>
          </a:p>
          <a:p>
            <a:r>
              <a:rPr lang="en-US" b="1" dirty="0">
                <a:solidFill>
                  <a:schemeClr val="accent6"/>
                </a:solidFill>
              </a:rPr>
              <a:t>Le </a:t>
            </a:r>
            <a:r>
              <a:rPr lang="en-US" b="1" dirty="0" err="1">
                <a:solidFill>
                  <a:schemeClr val="accent6"/>
                </a:solidFill>
              </a:rPr>
              <a:t>texte</a:t>
            </a:r>
            <a:endParaRPr lang="en-US" b="1" dirty="0">
              <a:solidFill>
                <a:schemeClr val="accent6"/>
              </a:solidFill>
            </a:endParaRPr>
          </a:p>
          <a:p>
            <a:r>
              <a:rPr lang="en-US" b="1" dirty="0">
                <a:solidFill>
                  <a:schemeClr val="accent2"/>
                </a:solidFill>
              </a:rPr>
              <a:t>Un article de journal qui propose </a:t>
            </a:r>
            <a:r>
              <a:rPr lang="en-US" b="1" dirty="0" err="1">
                <a:solidFill>
                  <a:schemeClr val="accent2"/>
                </a:solidFill>
              </a:rPr>
              <a:t>une</a:t>
            </a:r>
            <a:r>
              <a:rPr lang="en-US" b="1" dirty="0">
                <a:solidFill>
                  <a:schemeClr val="accent2"/>
                </a:solidFill>
              </a:rPr>
              <a:t> </a:t>
            </a:r>
            <a:r>
              <a:rPr lang="en-US" b="1" dirty="0" err="1">
                <a:solidFill>
                  <a:schemeClr val="accent2"/>
                </a:solidFill>
              </a:rPr>
              <a:t>analyse</a:t>
            </a:r>
            <a:r>
              <a:rPr lang="en-US" b="1" dirty="0">
                <a:solidFill>
                  <a:schemeClr val="accent2"/>
                </a:solidFill>
              </a:rPr>
              <a:t> </a:t>
            </a:r>
            <a:r>
              <a:rPr lang="en-US" b="1" dirty="0" err="1">
                <a:solidFill>
                  <a:schemeClr val="accent2"/>
                </a:solidFill>
              </a:rPr>
              <a:t>historique</a:t>
            </a:r>
            <a:r>
              <a:rPr lang="en-US" dirty="0">
                <a:solidFill>
                  <a:schemeClr val="accent2"/>
                </a:solidFill>
              </a:rPr>
              <a:t>: </a:t>
            </a:r>
            <a:r>
              <a:rPr lang="en-US" dirty="0" err="1"/>
              <a:t>mais</a:t>
            </a:r>
            <a:r>
              <a:rPr lang="en-US" dirty="0"/>
              <a:t> </a:t>
            </a:r>
            <a:r>
              <a:rPr lang="en-US" dirty="0" err="1"/>
              <a:t>cet</a:t>
            </a:r>
            <a:r>
              <a:rPr lang="en-US" dirty="0"/>
              <a:t> article </a:t>
            </a:r>
            <a:r>
              <a:rPr lang="en-US" dirty="0" err="1"/>
              <a:t>n’est</a:t>
            </a:r>
            <a:r>
              <a:rPr lang="en-US" dirty="0"/>
              <a:t> pas tout </a:t>
            </a:r>
            <a:r>
              <a:rPr lang="en-US" dirty="0" err="1"/>
              <a:t>à</a:t>
            </a:r>
            <a:r>
              <a:rPr lang="en-US" dirty="0"/>
              <a:t> fait </a:t>
            </a:r>
            <a:r>
              <a:rPr lang="en-US" dirty="0" err="1"/>
              <a:t>comme</a:t>
            </a:r>
            <a:r>
              <a:rPr lang="en-US" dirty="0"/>
              <a:t> les </a:t>
            </a:r>
            <a:r>
              <a:rPr lang="en-US" dirty="0" err="1"/>
              <a:t>autres</a:t>
            </a:r>
            <a:r>
              <a:rPr lang="en-US" dirty="0"/>
              <a:t>…</a:t>
            </a:r>
          </a:p>
          <a:p>
            <a:r>
              <a:rPr lang="en-US" dirty="0" err="1"/>
              <a:t>Cet</a:t>
            </a:r>
            <a:r>
              <a:rPr lang="en-US" dirty="0"/>
              <a:t> article a </a:t>
            </a:r>
            <a:r>
              <a:rPr lang="en-US" dirty="0" err="1"/>
              <a:t>paru</a:t>
            </a:r>
            <a:r>
              <a:rPr lang="en-US" dirty="0"/>
              <a:t> dans le </a:t>
            </a:r>
            <a:r>
              <a:rPr lang="en-US" i="1" dirty="0"/>
              <a:t>Guardian</a:t>
            </a:r>
            <a:r>
              <a:rPr lang="en-US" dirty="0"/>
              <a:t> le 18 </a:t>
            </a:r>
            <a:r>
              <a:rPr lang="en-US" dirty="0" err="1"/>
              <a:t>juin</a:t>
            </a:r>
            <a:r>
              <a:rPr lang="en-US" dirty="0"/>
              <a:t> 2015, </a:t>
            </a:r>
            <a:r>
              <a:rPr lang="en-US" dirty="0" err="1"/>
              <a:t>mais</a:t>
            </a:r>
            <a:r>
              <a:rPr lang="en-US" dirty="0"/>
              <a:t> </a:t>
            </a:r>
            <a:r>
              <a:rPr lang="en-US" dirty="0" err="1"/>
              <a:t>il</a:t>
            </a:r>
            <a:r>
              <a:rPr lang="en-US" dirty="0"/>
              <a:t> </a:t>
            </a:r>
            <a:r>
              <a:rPr lang="en-US" dirty="0" err="1"/>
              <a:t>provient</a:t>
            </a:r>
            <a:r>
              <a:rPr lang="en-US" dirty="0"/>
              <a:t> du </a:t>
            </a:r>
            <a:r>
              <a:rPr lang="en-US" i="1" dirty="0"/>
              <a:t>Monde</a:t>
            </a:r>
            <a:r>
              <a:rPr lang="en-US" dirty="0"/>
              <a:t>: les auteurs </a:t>
            </a:r>
            <a:r>
              <a:rPr lang="en-US" dirty="0" err="1"/>
              <a:t>français</a:t>
            </a:r>
            <a:r>
              <a:rPr lang="en-US" dirty="0"/>
              <a:t> </a:t>
            </a:r>
            <a:r>
              <a:rPr lang="en-US" dirty="0" err="1"/>
              <a:t>l’ont</a:t>
            </a:r>
            <a:r>
              <a:rPr lang="en-US" dirty="0"/>
              <a:t> </a:t>
            </a:r>
            <a:r>
              <a:rPr lang="en-US" dirty="0" err="1"/>
              <a:t>traduit</a:t>
            </a:r>
            <a:r>
              <a:rPr lang="en-US" dirty="0"/>
              <a:t> </a:t>
            </a:r>
            <a:r>
              <a:rPr lang="en-US" dirty="0" err="1"/>
              <a:t>en</a:t>
            </a:r>
            <a:r>
              <a:rPr lang="en-US" dirty="0"/>
              <a:t> </a:t>
            </a:r>
            <a:r>
              <a:rPr lang="en-US" dirty="0" err="1"/>
              <a:t>anglais</a:t>
            </a:r>
            <a:r>
              <a:rPr lang="en-US" dirty="0"/>
              <a:t> pour </a:t>
            </a:r>
            <a:r>
              <a:rPr lang="en-US" dirty="0" err="1"/>
              <a:t>mieux</a:t>
            </a:r>
            <a:r>
              <a:rPr lang="en-US" dirty="0"/>
              <a:t> </a:t>
            </a:r>
            <a:r>
              <a:rPr lang="en-US" dirty="0" err="1"/>
              <a:t>convaincre</a:t>
            </a:r>
            <a:r>
              <a:rPr lang="en-US" dirty="0"/>
              <a:t> les </a:t>
            </a:r>
            <a:r>
              <a:rPr lang="en-US" dirty="0" err="1"/>
              <a:t>Britanniques</a:t>
            </a:r>
            <a:r>
              <a:rPr lang="en-US" dirty="0"/>
              <a:t> de </a:t>
            </a:r>
            <a:r>
              <a:rPr lang="en-US" dirty="0" err="1"/>
              <a:t>résister</a:t>
            </a:r>
            <a:r>
              <a:rPr lang="en-US" dirty="0"/>
              <a:t> au Brexit...</a:t>
            </a:r>
          </a:p>
          <a:p>
            <a:endParaRPr lang="en-US" dirty="0"/>
          </a:p>
          <a:p>
            <a:r>
              <a:rPr lang="en-GB" dirty="0"/>
              <a:t>‘The country that cornered Napoleon cannot succumb to Nigel Farage. Today, we solemnly say to our friends across the Channel: beware, Brexit could be your Waterloo! And to make sure the message is really heard, we have gone as far as to convey it in English. Messieurs les </a:t>
            </a:r>
            <a:r>
              <a:rPr lang="en-GB" dirty="0" err="1"/>
              <a:t>Anglais</a:t>
            </a:r>
            <a:r>
              <a:rPr lang="en-GB" dirty="0"/>
              <a:t>, don’t let the sirens of a fake independence pull you away from the continent. Just as in 1815, your future is in Europe.’</a:t>
            </a:r>
          </a:p>
          <a:p>
            <a:endParaRPr lang="en-US" dirty="0"/>
          </a:p>
        </p:txBody>
      </p:sp>
    </p:spTree>
    <p:extLst>
      <p:ext uri="{BB962C8B-B14F-4D97-AF65-F5344CB8AC3E}">
        <p14:creationId xmlns:p14="http://schemas.microsoft.com/office/powerpoint/2010/main" val="160614946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dissolve">
                                      <p:cBhvr>
                                        <p:cTn id="7" dur="500"/>
                                        <p:tgtEl>
                                          <p:spTgt spid="7">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dissolve">
                                      <p:cBhvr>
                                        <p:cTn id="10" dur="500"/>
                                        <p:tgtEl>
                                          <p:spTgt spid="7">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Effect transition="in" filter="dissolve">
                                      <p:cBhvr>
                                        <p:cTn id="13" dur="500"/>
                                        <p:tgtEl>
                                          <p:spTgt spid="7">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7">
                                            <p:txEl>
                                              <p:pRg st="6" end="6"/>
                                            </p:txEl>
                                          </p:spTgt>
                                        </p:tgtEl>
                                        <p:attrNameLst>
                                          <p:attrName>style.visibility</p:attrName>
                                        </p:attrNameLst>
                                      </p:cBhvr>
                                      <p:to>
                                        <p:strVal val="visible"/>
                                      </p:to>
                                    </p:set>
                                    <p:animEffect transition="in" filter="dissolve">
                                      <p:cBhvr>
                                        <p:cTn id="18" dur="500"/>
                                        <p:tgtEl>
                                          <p:spTgt spid="7">
                                            <p:txEl>
                                              <p:pRg st="6" end="6"/>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animEffect transition="in" filter="dissolve">
                                      <p:cBhvr>
                                        <p:cTn id="21" dur="500"/>
                                        <p:tgtEl>
                                          <p:spTgt spid="7">
                                            <p:txEl>
                                              <p:pRg st="7" end="7"/>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7">
                                            <p:txEl>
                                              <p:pRg st="9" end="9"/>
                                            </p:txEl>
                                          </p:spTgt>
                                        </p:tgtEl>
                                        <p:attrNameLst>
                                          <p:attrName>style.visibility</p:attrName>
                                        </p:attrNameLst>
                                      </p:cBhvr>
                                      <p:to>
                                        <p:strVal val="visible"/>
                                      </p:to>
                                    </p:set>
                                    <p:animEffect transition="in" filter="dissolve">
                                      <p:cBhvr>
                                        <p:cTn id="26"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alpha val="35248"/>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3FEDD-4ED4-1540-8E1F-7802A2ED1C61}"/>
              </a:ext>
            </a:extLst>
          </p:cNvPr>
          <p:cNvSpPr>
            <a:spLocks noGrp="1"/>
          </p:cNvSpPr>
          <p:nvPr>
            <p:ph type="title"/>
          </p:nvPr>
        </p:nvSpPr>
        <p:spPr>
          <a:xfrm>
            <a:off x="681037" y="2514600"/>
            <a:ext cx="3401568" cy="1495794"/>
          </a:xfrm>
          <a:noFill/>
          <a:ln>
            <a:solidFill>
              <a:srgbClr val="FFFFFF"/>
            </a:solidFill>
          </a:ln>
        </p:spPr>
        <p:txBody>
          <a:bodyPr>
            <a:normAutofit/>
          </a:bodyPr>
          <a:lstStyle/>
          <a:p>
            <a:r>
              <a:rPr lang="en-US" sz="3600" dirty="0">
                <a:solidFill>
                  <a:schemeClr val="accent2"/>
                </a:solidFill>
              </a:rPr>
              <a:t>Theme 2: les </a:t>
            </a:r>
            <a:r>
              <a:rPr lang="en-US" sz="3600" dirty="0" err="1">
                <a:solidFill>
                  <a:schemeClr val="accent2"/>
                </a:solidFill>
              </a:rPr>
              <a:t>défis</a:t>
            </a:r>
            <a:endParaRPr lang="en-US" sz="3600" dirty="0">
              <a:solidFill>
                <a:schemeClr val="accent2"/>
              </a:solidFill>
            </a:endParaRPr>
          </a:p>
        </p:txBody>
      </p:sp>
      <p:graphicFrame>
        <p:nvGraphicFramePr>
          <p:cNvPr id="5" name="Content Placeholder 2">
            <a:extLst>
              <a:ext uri="{FF2B5EF4-FFF2-40B4-BE49-F238E27FC236}">
                <a16:creationId xmlns:a16="http://schemas.microsoft.com/office/drawing/2014/main" id="{81D75743-86A8-4E48-81B0-1BC582B238FC}"/>
              </a:ext>
            </a:extLst>
          </p:cNvPr>
          <p:cNvGraphicFramePr>
            <a:graphicFrameLocks noGrp="1"/>
          </p:cNvGraphicFramePr>
          <p:nvPr>
            <p:ph idx="1"/>
            <p:extLst>
              <p:ext uri="{D42A27DB-BD31-4B8C-83A1-F6EECF244321}">
                <p14:modId xmlns:p14="http://schemas.microsoft.com/office/powerpoint/2010/main" val="934195934"/>
              </p:ext>
            </p:extLst>
          </p:nvPr>
        </p:nvGraphicFramePr>
        <p:xfrm>
          <a:off x="4991100" y="361950"/>
          <a:ext cx="6800850" cy="6305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418963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C27171-7B32-6540-A33B-2F9B9A63F54A}"/>
              </a:ext>
            </a:extLst>
          </p:cNvPr>
          <p:cNvSpPr>
            <a:spLocks noGrp="1"/>
          </p:cNvSpPr>
          <p:nvPr>
            <p:ph type="title"/>
          </p:nvPr>
        </p:nvSpPr>
        <p:spPr>
          <a:xfrm>
            <a:off x="1543514" y="245815"/>
            <a:ext cx="9104971" cy="814889"/>
          </a:xfrm>
          <a:solidFill>
            <a:schemeClr val="bg1"/>
          </a:solidFill>
        </p:spPr>
        <p:txBody>
          <a:bodyPr>
            <a:normAutofit fontScale="90000"/>
          </a:bodyPr>
          <a:lstStyle/>
          <a:p>
            <a:r>
              <a:rPr lang="en-US" b="1" dirty="0"/>
              <a:t>Les </a:t>
            </a:r>
            <a:r>
              <a:rPr lang="en-US" b="1" dirty="0" err="1"/>
              <a:t>adjectifs</a:t>
            </a:r>
            <a:r>
              <a:rPr lang="en-US" b="1" dirty="0"/>
              <a:t> et </a:t>
            </a:r>
            <a:r>
              <a:rPr lang="en-US" b="1" dirty="0" err="1"/>
              <a:t>noms</a:t>
            </a:r>
            <a:r>
              <a:rPr lang="en-US" b="1" dirty="0"/>
              <a:t> de </a:t>
            </a:r>
            <a:r>
              <a:rPr lang="en-US" b="1" dirty="0" err="1"/>
              <a:t>nationalité</a:t>
            </a:r>
            <a:endParaRPr lang="en-US" b="1" dirty="0"/>
          </a:p>
        </p:txBody>
      </p:sp>
      <p:sp>
        <p:nvSpPr>
          <p:cNvPr id="3" name="Content Placeholder 2">
            <a:extLst>
              <a:ext uri="{FF2B5EF4-FFF2-40B4-BE49-F238E27FC236}">
                <a16:creationId xmlns:a16="http://schemas.microsoft.com/office/drawing/2014/main" id="{483F8938-952F-584A-9BB1-1ADB86171508}"/>
              </a:ext>
            </a:extLst>
          </p:cNvPr>
          <p:cNvSpPr>
            <a:spLocks noGrp="1"/>
          </p:cNvSpPr>
          <p:nvPr>
            <p:ph idx="1"/>
          </p:nvPr>
        </p:nvSpPr>
        <p:spPr>
          <a:xfrm>
            <a:off x="1543514" y="1248157"/>
            <a:ext cx="9342120" cy="4361687"/>
          </a:xfrm>
        </p:spPr>
        <p:txBody>
          <a:bodyPr>
            <a:noAutofit/>
          </a:bodyPr>
          <a:lstStyle/>
          <a:p>
            <a:pPr marL="0" indent="0" algn="ctr">
              <a:buNone/>
            </a:pPr>
            <a:r>
              <a:rPr lang="en-GB" sz="2400" b="1" dirty="0"/>
              <a:t>Majuscules et minuscules</a:t>
            </a:r>
            <a:r>
              <a:rPr lang="en-GB" sz="2400" dirty="0"/>
              <a:t>: </a:t>
            </a:r>
          </a:p>
          <a:p>
            <a:r>
              <a:rPr lang="en-GB" sz="2400" dirty="0"/>
              <a:t>The English -&gt; Les </a:t>
            </a:r>
            <a:r>
              <a:rPr lang="en-GB" sz="2400" dirty="0" err="1"/>
              <a:t>anglais</a:t>
            </a:r>
            <a:r>
              <a:rPr lang="en-GB" sz="2400" dirty="0"/>
              <a:t> ? Les </a:t>
            </a:r>
            <a:r>
              <a:rPr lang="en-GB" sz="2400" dirty="0" err="1"/>
              <a:t>Anglais</a:t>
            </a:r>
            <a:r>
              <a:rPr lang="en-GB" sz="2400" dirty="0"/>
              <a:t> ?</a:t>
            </a:r>
          </a:p>
          <a:p>
            <a:r>
              <a:rPr lang="en-GB" sz="2400" dirty="0"/>
              <a:t>Do you speak French? -&gt; </a:t>
            </a:r>
            <a:r>
              <a:rPr lang="en-GB" sz="2400" dirty="0" err="1"/>
              <a:t>Parlez-vous</a:t>
            </a:r>
            <a:r>
              <a:rPr lang="en-GB" sz="2400" dirty="0"/>
              <a:t> </a:t>
            </a:r>
            <a:r>
              <a:rPr lang="en-GB" sz="2400" dirty="0" err="1"/>
              <a:t>français</a:t>
            </a:r>
            <a:r>
              <a:rPr lang="en-GB" sz="2400" dirty="0"/>
              <a:t>?</a:t>
            </a:r>
          </a:p>
          <a:p>
            <a:r>
              <a:rPr lang="en-GB" sz="2400" dirty="0"/>
              <a:t>French soldiers -&gt; Des </a:t>
            </a:r>
            <a:r>
              <a:rPr lang="en-GB" sz="2400" dirty="0" err="1"/>
              <a:t>soldats</a:t>
            </a:r>
            <a:r>
              <a:rPr lang="en-GB" sz="2400" dirty="0"/>
              <a:t> </a:t>
            </a:r>
            <a:r>
              <a:rPr lang="en-GB" sz="2400" dirty="0" err="1"/>
              <a:t>français</a:t>
            </a:r>
            <a:r>
              <a:rPr lang="en-GB" sz="2400" dirty="0"/>
              <a:t> ? Des </a:t>
            </a:r>
            <a:r>
              <a:rPr lang="en-GB" sz="2400" dirty="0" err="1"/>
              <a:t>soldats</a:t>
            </a:r>
            <a:r>
              <a:rPr lang="en-GB" sz="2400" dirty="0"/>
              <a:t> </a:t>
            </a:r>
            <a:r>
              <a:rPr lang="en-GB" sz="2400" dirty="0" err="1"/>
              <a:t>Français</a:t>
            </a:r>
            <a:r>
              <a:rPr lang="en-GB" sz="2400" dirty="0"/>
              <a:t>?</a:t>
            </a:r>
          </a:p>
          <a:p>
            <a:r>
              <a:rPr lang="en-GB" sz="2400" dirty="0" err="1"/>
              <a:t>Guerres</a:t>
            </a:r>
            <a:r>
              <a:rPr lang="en-GB" sz="2400" dirty="0"/>
              <a:t> </a:t>
            </a:r>
            <a:r>
              <a:rPr lang="en-GB" sz="2400" dirty="0" err="1"/>
              <a:t>européennes</a:t>
            </a:r>
            <a:r>
              <a:rPr lang="en-GB" sz="2400" dirty="0"/>
              <a:t>, </a:t>
            </a:r>
            <a:r>
              <a:rPr lang="en-GB" sz="2400" dirty="0" err="1"/>
              <a:t>monarques</a:t>
            </a:r>
            <a:r>
              <a:rPr lang="en-GB" sz="2400" dirty="0"/>
              <a:t> </a:t>
            </a:r>
            <a:r>
              <a:rPr lang="en-GB" sz="2400" dirty="0" err="1"/>
              <a:t>européens</a:t>
            </a:r>
            <a:r>
              <a:rPr lang="en-GB" sz="2400" dirty="0"/>
              <a:t>, </a:t>
            </a:r>
            <a:r>
              <a:rPr lang="en-GB" sz="2400" dirty="0" err="1"/>
              <a:t>l’occapation</a:t>
            </a:r>
            <a:r>
              <a:rPr lang="en-GB" sz="2400" dirty="0"/>
              <a:t> allemande (</a:t>
            </a:r>
            <a:r>
              <a:rPr lang="en-GB" sz="2400" dirty="0" err="1"/>
              <a:t>adjectifs</a:t>
            </a:r>
            <a:r>
              <a:rPr lang="en-GB" sz="2400" dirty="0"/>
              <a:t>)</a:t>
            </a:r>
          </a:p>
          <a:p>
            <a:r>
              <a:rPr lang="en-GB" sz="2400" dirty="0"/>
              <a:t>Les </a:t>
            </a:r>
            <a:r>
              <a:rPr lang="en-GB" sz="2400" dirty="0" err="1"/>
              <a:t>Anglais</a:t>
            </a:r>
            <a:r>
              <a:rPr lang="en-GB" sz="2400" dirty="0"/>
              <a:t>, les </a:t>
            </a:r>
            <a:r>
              <a:rPr lang="en-GB" sz="2400" dirty="0" err="1"/>
              <a:t>Allemands</a:t>
            </a:r>
            <a:r>
              <a:rPr lang="en-GB" sz="2400" dirty="0"/>
              <a:t>, les </a:t>
            </a:r>
            <a:r>
              <a:rPr lang="en-GB" sz="2400" dirty="0" err="1"/>
              <a:t>Européens</a:t>
            </a:r>
            <a:r>
              <a:rPr lang="en-GB" sz="2400" dirty="0"/>
              <a:t>: </a:t>
            </a:r>
            <a:r>
              <a:rPr lang="en-GB" sz="2400" dirty="0" err="1"/>
              <a:t>noms</a:t>
            </a:r>
            <a:r>
              <a:rPr lang="en-GB" sz="2400" dirty="0"/>
              <a:t>&gt; majuscules</a:t>
            </a:r>
          </a:p>
          <a:p>
            <a:r>
              <a:rPr lang="en-GB" sz="2400" dirty="0"/>
              <a:t>Comment </a:t>
            </a:r>
            <a:r>
              <a:rPr lang="en-GB" sz="2400" dirty="0" err="1"/>
              <a:t>dirait</a:t>
            </a:r>
            <a:r>
              <a:rPr lang="en-GB" sz="2400" dirty="0"/>
              <a:t>-on ‘French-speaking country’? </a:t>
            </a:r>
          </a:p>
          <a:p>
            <a:r>
              <a:rPr lang="en-GB" sz="2400" i="1" dirty="0"/>
              <a:t>Un pays francophone</a:t>
            </a:r>
            <a:endParaRPr lang="en-GB" sz="2400" dirty="0"/>
          </a:p>
          <a:p>
            <a:endParaRPr lang="en-GB" sz="2800" dirty="0"/>
          </a:p>
          <a:p>
            <a:endParaRPr lang="en-US" sz="2800" dirty="0">
              <a:solidFill>
                <a:srgbClr val="404040"/>
              </a:solidFill>
            </a:endParaRPr>
          </a:p>
        </p:txBody>
      </p:sp>
    </p:spTree>
    <p:extLst>
      <p:ext uri="{BB962C8B-B14F-4D97-AF65-F5344CB8AC3E}">
        <p14:creationId xmlns:p14="http://schemas.microsoft.com/office/powerpoint/2010/main" val="20005754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dissolve">
                                      <p:cBhvr>
                                        <p:cTn id="7" dur="500"/>
                                        <p:tgtEl>
                                          <p:spTgt spid="3">
                                            <p:txEl>
                                              <p:pRg st="4" end="4"/>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dissolve">
                                      <p:cBhvr>
                                        <p:cTn id="10" dur="500"/>
                                        <p:tgtEl>
                                          <p:spTgt spid="3">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dissolve">
                                      <p:cBhvr>
                                        <p:cTn id="2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C27171-7B32-6540-A33B-2F9B9A63F54A}"/>
              </a:ext>
            </a:extLst>
          </p:cNvPr>
          <p:cNvSpPr>
            <a:spLocks noGrp="1"/>
          </p:cNvSpPr>
          <p:nvPr>
            <p:ph type="title"/>
          </p:nvPr>
        </p:nvSpPr>
        <p:spPr>
          <a:xfrm>
            <a:off x="2180336" y="187452"/>
            <a:ext cx="7729728" cy="1188720"/>
          </a:xfrm>
          <a:solidFill>
            <a:schemeClr val="bg1"/>
          </a:solidFill>
        </p:spPr>
        <p:txBody>
          <a:bodyPr>
            <a:normAutofit/>
          </a:bodyPr>
          <a:lstStyle/>
          <a:p>
            <a:r>
              <a:rPr lang="en-US" b="1" dirty="0"/>
              <a:t>Les </a:t>
            </a:r>
            <a:r>
              <a:rPr lang="en-US" b="1" dirty="0" err="1"/>
              <a:t>adjectifs</a:t>
            </a:r>
            <a:r>
              <a:rPr lang="en-US" b="1" dirty="0"/>
              <a:t> et </a:t>
            </a:r>
            <a:r>
              <a:rPr lang="en-US" b="1" dirty="0" err="1"/>
              <a:t>noms</a:t>
            </a:r>
            <a:r>
              <a:rPr lang="en-US" b="1" dirty="0"/>
              <a:t> de </a:t>
            </a:r>
            <a:r>
              <a:rPr lang="en-US" b="1" dirty="0" err="1"/>
              <a:t>nationalité</a:t>
            </a:r>
            <a:endParaRPr lang="en-US" b="1" dirty="0"/>
          </a:p>
        </p:txBody>
      </p:sp>
      <p:sp>
        <p:nvSpPr>
          <p:cNvPr id="3" name="Content Placeholder 2">
            <a:extLst>
              <a:ext uri="{FF2B5EF4-FFF2-40B4-BE49-F238E27FC236}">
                <a16:creationId xmlns:a16="http://schemas.microsoft.com/office/drawing/2014/main" id="{483F8938-952F-584A-9BB1-1ADB86171508}"/>
              </a:ext>
            </a:extLst>
          </p:cNvPr>
          <p:cNvSpPr>
            <a:spLocks noGrp="1"/>
          </p:cNvSpPr>
          <p:nvPr>
            <p:ph idx="1"/>
          </p:nvPr>
        </p:nvSpPr>
        <p:spPr>
          <a:xfrm>
            <a:off x="1574800" y="1405890"/>
            <a:ext cx="8940800" cy="4046220"/>
          </a:xfrm>
        </p:spPr>
        <p:txBody>
          <a:bodyPr>
            <a:noAutofit/>
          </a:bodyPr>
          <a:lstStyle/>
          <a:p>
            <a:pPr marL="0" indent="0">
              <a:buNone/>
            </a:pPr>
            <a:r>
              <a:rPr lang="en-GB" sz="2800" b="1" dirty="0">
                <a:solidFill>
                  <a:srgbClr val="404040"/>
                </a:solidFill>
              </a:rPr>
              <a:t>Les </a:t>
            </a:r>
            <a:r>
              <a:rPr lang="en-GB" sz="2800" b="1" dirty="0" err="1">
                <a:solidFill>
                  <a:srgbClr val="404040"/>
                </a:solidFill>
              </a:rPr>
              <a:t>toponymes</a:t>
            </a:r>
            <a:endParaRPr lang="en-GB" sz="2800" b="1" dirty="0">
              <a:solidFill>
                <a:srgbClr val="404040"/>
              </a:solidFill>
            </a:endParaRPr>
          </a:p>
          <a:p>
            <a:r>
              <a:rPr lang="en-GB" sz="2800" dirty="0">
                <a:solidFill>
                  <a:srgbClr val="404040"/>
                </a:solidFill>
              </a:rPr>
              <a:t>Britain </a:t>
            </a:r>
            <a:r>
              <a:rPr lang="en-GB" sz="2800" dirty="0">
                <a:latin typeface="Times New Roman" panose="02020603050405020304" pitchFamily="18" charset="0"/>
                <a:cs typeface="Times New Roman" panose="02020603050405020304" pitchFamily="18" charset="0"/>
              </a:rPr>
              <a:t>≠</a:t>
            </a:r>
            <a:r>
              <a:rPr lang="en-GB" sz="2800" dirty="0"/>
              <a:t> Bretagne</a:t>
            </a:r>
          </a:p>
          <a:p>
            <a:pPr lvl="1"/>
            <a:r>
              <a:rPr lang="en-GB" sz="2600" dirty="0">
                <a:solidFill>
                  <a:srgbClr val="404040"/>
                </a:solidFill>
              </a:rPr>
              <a:t>La Grande-Bretagne</a:t>
            </a:r>
            <a:endParaRPr lang="en-GB" sz="2600" dirty="0"/>
          </a:p>
          <a:p>
            <a:r>
              <a:rPr lang="en-GB" sz="2800" dirty="0">
                <a:solidFill>
                  <a:srgbClr val="404040"/>
                </a:solidFill>
              </a:rPr>
              <a:t>The UK</a:t>
            </a:r>
          </a:p>
          <a:p>
            <a:pPr lvl="1"/>
            <a:r>
              <a:rPr lang="en-GB" sz="2600" dirty="0">
                <a:solidFill>
                  <a:srgbClr val="404040"/>
                </a:solidFill>
              </a:rPr>
              <a:t>Le </a:t>
            </a:r>
            <a:r>
              <a:rPr lang="en-GB" sz="2600" dirty="0" err="1">
                <a:solidFill>
                  <a:srgbClr val="404040"/>
                </a:solidFill>
              </a:rPr>
              <a:t>Royaume</a:t>
            </a:r>
            <a:r>
              <a:rPr lang="en-GB" sz="2600" dirty="0">
                <a:solidFill>
                  <a:srgbClr val="404040"/>
                </a:solidFill>
              </a:rPr>
              <a:t>-Uni</a:t>
            </a:r>
          </a:p>
          <a:p>
            <a:pPr marL="0" indent="0">
              <a:buNone/>
            </a:pPr>
            <a:r>
              <a:rPr lang="en-GB" sz="2800" b="1" dirty="0">
                <a:solidFill>
                  <a:srgbClr val="404040"/>
                </a:solidFill>
              </a:rPr>
              <a:t>Attention! Les </a:t>
            </a:r>
            <a:r>
              <a:rPr lang="en-GB" sz="2800" b="1" dirty="0" err="1">
                <a:solidFill>
                  <a:srgbClr val="404040"/>
                </a:solidFill>
              </a:rPr>
              <a:t>toponymes</a:t>
            </a:r>
            <a:r>
              <a:rPr lang="en-GB" sz="2800" b="1" dirty="0">
                <a:solidFill>
                  <a:srgbClr val="404040"/>
                </a:solidFill>
              </a:rPr>
              <a:t> </a:t>
            </a:r>
            <a:r>
              <a:rPr lang="en-GB" sz="2800" b="1" dirty="0" err="1">
                <a:solidFill>
                  <a:srgbClr val="404040"/>
                </a:solidFill>
              </a:rPr>
              <a:t>changent</a:t>
            </a:r>
            <a:r>
              <a:rPr lang="en-GB" sz="2800" b="1" dirty="0">
                <a:solidFill>
                  <a:srgbClr val="404040"/>
                </a:solidFill>
              </a:rPr>
              <a:t> </a:t>
            </a:r>
            <a:r>
              <a:rPr lang="en-GB" sz="2800" b="1" dirty="0" err="1">
                <a:solidFill>
                  <a:srgbClr val="404040"/>
                </a:solidFill>
              </a:rPr>
              <a:t>souvent</a:t>
            </a:r>
            <a:r>
              <a:rPr lang="en-GB" sz="2800" b="1" dirty="0">
                <a:solidFill>
                  <a:srgbClr val="404040"/>
                </a:solidFill>
              </a:rPr>
              <a:t>:</a:t>
            </a:r>
            <a:endParaRPr lang="en-GB" sz="2600" b="1" dirty="0">
              <a:solidFill>
                <a:srgbClr val="404040"/>
              </a:solidFill>
            </a:endParaRPr>
          </a:p>
          <a:p>
            <a:pPr lvl="1"/>
            <a:r>
              <a:rPr lang="en-GB" sz="2800" dirty="0"/>
              <a:t>London&gt; </a:t>
            </a:r>
            <a:r>
              <a:rPr lang="en-GB" sz="2800" dirty="0" err="1"/>
              <a:t>Londres</a:t>
            </a:r>
            <a:r>
              <a:rPr lang="en-GB" sz="2800" dirty="0"/>
              <a:t>;  St Helena&gt; Sainte Hélène;  Vienna&gt; Vienne</a:t>
            </a:r>
          </a:p>
          <a:p>
            <a:pPr lvl="1"/>
            <a:endParaRPr lang="en-US" sz="2600" dirty="0">
              <a:solidFill>
                <a:srgbClr val="404040"/>
              </a:solidFill>
            </a:endParaRPr>
          </a:p>
        </p:txBody>
      </p:sp>
    </p:spTree>
    <p:extLst>
      <p:ext uri="{BB962C8B-B14F-4D97-AF65-F5344CB8AC3E}">
        <p14:creationId xmlns:p14="http://schemas.microsoft.com/office/powerpoint/2010/main" val="21900482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ssolv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6D98">
            <a:alpha val="80134"/>
          </a:srgb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4B3471-AFCF-014F-8665-145AB860A4B1}"/>
              </a:ext>
            </a:extLst>
          </p:cNvPr>
          <p:cNvSpPr>
            <a:spLocks noGrp="1"/>
          </p:cNvSpPr>
          <p:nvPr>
            <p:ph idx="1"/>
          </p:nvPr>
        </p:nvSpPr>
        <p:spPr>
          <a:xfrm>
            <a:off x="652811" y="1447799"/>
            <a:ext cx="7172092" cy="4596161"/>
          </a:xfrm>
          <a:solidFill>
            <a:schemeClr val="bg1"/>
          </a:solidFill>
        </p:spPr>
        <p:txBody>
          <a:bodyPr anchor="ctr">
            <a:normAutofit/>
          </a:bodyPr>
          <a:lstStyle/>
          <a:p>
            <a:pPr marL="0" indent="0">
              <a:buNone/>
            </a:pPr>
            <a:r>
              <a:rPr lang="en-GB" b="1" i="1" dirty="0" err="1"/>
              <a:t>L’Écriture</a:t>
            </a:r>
            <a:r>
              <a:rPr lang="en-GB" b="1" i="1" dirty="0"/>
              <a:t> de la date (au </a:t>
            </a:r>
            <a:r>
              <a:rPr lang="en-GB" b="1" i="1" dirty="0" err="1"/>
              <a:t>XXIe</a:t>
            </a:r>
            <a:r>
              <a:rPr lang="en-GB" b="1" i="1" dirty="0"/>
              <a:t> siècle)</a:t>
            </a:r>
          </a:p>
          <a:p>
            <a:pPr marL="0" indent="0">
              <a:buNone/>
            </a:pPr>
            <a:r>
              <a:rPr lang="en-GB" i="1" dirty="0"/>
              <a:t>On the 18</a:t>
            </a:r>
            <a:r>
              <a:rPr lang="en-GB" i="1" baseline="30000" dirty="0"/>
              <a:t>th</a:t>
            </a:r>
            <a:r>
              <a:rPr lang="en-GB" i="1" dirty="0"/>
              <a:t> June -&gt; Le 18 </a:t>
            </a:r>
            <a:r>
              <a:rPr lang="en-GB" i="1" dirty="0" err="1"/>
              <a:t>juin</a:t>
            </a:r>
            <a:r>
              <a:rPr lang="en-GB" i="1" dirty="0"/>
              <a:t> </a:t>
            </a:r>
            <a:endParaRPr lang="en-GB" dirty="0"/>
          </a:p>
          <a:p>
            <a:pPr marL="0" indent="0">
              <a:buNone/>
            </a:pPr>
            <a:r>
              <a:rPr lang="en-GB" dirty="0"/>
              <a:t>A noter : </a:t>
            </a:r>
            <a:r>
              <a:rPr lang="en-GB" dirty="0" err="1"/>
              <a:t>aucune</a:t>
            </a:r>
            <a:r>
              <a:rPr lang="en-GB" dirty="0"/>
              <a:t> </a:t>
            </a:r>
            <a:r>
              <a:rPr lang="en-GB" dirty="0" err="1"/>
              <a:t>préposition</a:t>
            </a:r>
            <a:r>
              <a:rPr lang="en-GB" dirty="0"/>
              <a:t>; </a:t>
            </a:r>
            <a:r>
              <a:rPr lang="en-GB" dirty="0" err="1"/>
              <a:t>l’emploi</a:t>
            </a:r>
            <a:r>
              <a:rPr lang="en-GB" dirty="0"/>
              <a:t> </a:t>
            </a:r>
            <a:r>
              <a:rPr lang="en-GB" dirty="0" err="1"/>
              <a:t>d’une</a:t>
            </a:r>
            <a:r>
              <a:rPr lang="en-GB" dirty="0"/>
              <a:t> minuscule pour le </a:t>
            </a:r>
            <a:r>
              <a:rPr lang="en-GB" dirty="0" err="1"/>
              <a:t>mois</a:t>
            </a:r>
            <a:endParaRPr lang="en-GB" dirty="0"/>
          </a:p>
          <a:p>
            <a:pPr marL="0" indent="0">
              <a:buNone/>
            </a:pPr>
            <a:r>
              <a:rPr lang="en-GB" b="1" i="1" dirty="0"/>
              <a:t>Comme le temps passe…</a:t>
            </a:r>
          </a:p>
          <a:p>
            <a:pPr marL="0" indent="0">
              <a:buNone/>
            </a:pPr>
            <a:r>
              <a:rPr lang="en-GB" dirty="0"/>
              <a:t>Aft</a:t>
            </a:r>
            <a:r>
              <a:rPr lang="en-GB" i="1" dirty="0"/>
              <a:t>er two hundred years: </a:t>
            </a:r>
            <a:r>
              <a:rPr lang="fr-FR" i="1" dirty="0">
                <a:solidFill>
                  <a:schemeClr val="tx1"/>
                </a:solidFill>
              </a:rPr>
              <a:t>deux cents ans plus tard, après deux siècles</a:t>
            </a:r>
          </a:p>
          <a:p>
            <a:r>
              <a:rPr lang="fr-FR" dirty="0"/>
              <a:t>Cent s’accorde s’il n’est suivi d’aucun chiffre:</a:t>
            </a:r>
          </a:p>
          <a:p>
            <a:r>
              <a:rPr lang="fr-FR" dirty="0"/>
              <a:t>trois cent</a:t>
            </a:r>
            <a:r>
              <a:rPr lang="fr-FR" dirty="0">
                <a:solidFill>
                  <a:srgbClr val="FF0000"/>
                </a:solidFill>
              </a:rPr>
              <a:t>s</a:t>
            </a:r>
            <a:r>
              <a:rPr lang="fr-FR" dirty="0"/>
              <a:t> filles/ trois cen</a:t>
            </a:r>
            <a:r>
              <a:rPr lang="fr-FR" dirty="0">
                <a:solidFill>
                  <a:srgbClr val="FF0000"/>
                </a:solidFill>
              </a:rPr>
              <a:t>t</a:t>
            </a:r>
            <a:r>
              <a:rPr lang="fr-FR" dirty="0"/>
              <a:t>-soixante filles&gt; après deux cents ans</a:t>
            </a:r>
          </a:p>
          <a:p>
            <a:r>
              <a:rPr lang="fr-FR" i="1" dirty="0" err="1"/>
              <a:t>Whom</a:t>
            </a:r>
            <a:r>
              <a:rPr lang="fr-FR" i="1" dirty="0"/>
              <a:t> the English </a:t>
            </a:r>
            <a:r>
              <a:rPr lang="fr-FR" b="1" i="1" dirty="0" err="1"/>
              <a:t>then</a:t>
            </a:r>
            <a:r>
              <a:rPr lang="fr-FR" b="1" dirty="0"/>
              <a:t> </a:t>
            </a:r>
            <a:r>
              <a:rPr lang="fr-FR" i="1" dirty="0" err="1"/>
              <a:t>took</a:t>
            </a:r>
            <a:r>
              <a:rPr lang="fr-FR" i="1" dirty="0"/>
              <a:t> </a:t>
            </a:r>
            <a:r>
              <a:rPr lang="fr-FR" i="1" dirty="0" err="1"/>
              <a:t>into</a:t>
            </a:r>
            <a:r>
              <a:rPr lang="fr-FR" i="1" dirty="0"/>
              <a:t> exile </a:t>
            </a:r>
          </a:p>
          <a:p>
            <a:r>
              <a:rPr lang="fr-FR" i="1" dirty="0"/>
              <a:t>Que les Anglais ont </a:t>
            </a:r>
            <a:r>
              <a:rPr lang="fr-FR" b="1" i="1" dirty="0"/>
              <a:t>ensuite</a:t>
            </a:r>
            <a:r>
              <a:rPr lang="fr-FR" b="1" dirty="0"/>
              <a:t> </a:t>
            </a:r>
            <a:r>
              <a:rPr lang="fr-FR" dirty="0"/>
              <a:t>exilé.</a:t>
            </a:r>
          </a:p>
          <a:p>
            <a:pPr lvl="1"/>
            <a:r>
              <a:rPr lang="fr-FR" dirty="0"/>
              <a:t>‘Puis’ ne s’emploie qu’en tête de phrase, par exemple: </a:t>
            </a:r>
            <a:r>
              <a:rPr lang="fr-FR" i="1" dirty="0"/>
              <a:t>Il est venu pour 5 minutes seulement, puis il est reparti chez lui.</a:t>
            </a:r>
          </a:p>
          <a:p>
            <a:endParaRPr lang="en-US" dirty="0">
              <a:solidFill>
                <a:schemeClr val="bg1"/>
              </a:solidFill>
            </a:endParaRPr>
          </a:p>
        </p:txBody>
      </p:sp>
      <p:sp>
        <p:nvSpPr>
          <p:cNvPr id="4" name="Title 1">
            <a:extLst>
              <a:ext uri="{FF2B5EF4-FFF2-40B4-BE49-F238E27FC236}">
                <a16:creationId xmlns:a16="http://schemas.microsoft.com/office/drawing/2014/main" id="{671B1103-015E-EB23-FCFC-E957ECE10859}"/>
              </a:ext>
            </a:extLst>
          </p:cNvPr>
          <p:cNvSpPr txBox="1">
            <a:spLocks/>
          </p:cNvSpPr>
          <p:nvPr/>
        </p:nvSpPr>
        <p:spPr>
          <a:xfrm>
            <a:off x="2014538" y="252041"/>
            <a:ext cx="8058149" cy="833809"/>
          </a:xfrm>
          <a:prstGeom prst="rect">
            <a:avLst/>
          </a:prstGeom>
          <a:noFill/>
          <a:ln w="31750" cap="sq">
            <a:solidFill>
              <a:schemeClr val="tx1"/>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a:lstStyle>
          <a:p>
            <a:r>
              <a:rPr lang="en-US" sz="2400" b="1">
                <a:solidFill>
                  <a:schemeClr val="bg1"/>
                </a:solidFill>
              </a:rPr>
              <a:t>La localisation dans le temps</a:t>
            </a:r>
            <a:endParaRPr lang="en-US" sz="2400" b="1" dirty="0">
              <a:solidFill>
                <a:schemeClr val="bg1"/>
              </a:solidFill>
            </a:endParaRPr>
          </a:p>
        </p:txBody>
      </p:sp>
      <p:pic>
        <p:nvPicPr>
          <p:cNvPr id="2" name="Picture 1">
            <a:extLst>
              <a:ext uri="{FF2B5EF4-FFF2-40B4-BE49-F238E27FC236}">
                <a16:creationId xmlns:a16="http://schemas.microsoft.com/office/drawing/2014/main" id="{461E4CD0-35BC-C264-CA62-8CC2B6D07D01}"/>
              </a:ext>
            </a:extLst>
          </p:cNvPr>
          <p:cNvPicPr>
            <a:picLocks noChangeAspect="1"/>
          </p:cNvPicPr>
          <p:nvPr/>
        </p:nvPicPr>
        <p:blipFill>
          <a:blip r:embed="rId2"/>
          <a:stretch>
            <a:fillRect/>
          </a:stretch>
        </p:blipFill>
        <p:spPr>
          <a:xfrm>
            <a:off x="7824903" y="1448777"/>
            <a:ext cx="4007689" cy="1404480"/>
          </a:xfrm>
          <a:prstGeom prst="rect">
            <a:avLst/>
          </a:prstGeom>
        </p:spPr>
      </p:pic>
      <p:pic>
        <p:nvPicPr>
          <p:cNvPr id="6" name="Picture 5">
            <a:extLst>
              <a:ext uri="{FF2B5EF4-FFF2-40B4-BE49-F238E27FC236}">
                <a16:creationId xmlns:a16="http://schemas.microsoft.com/office/drawing/2014/main" id="{132C231B-4F47-2701-FD56-8637887E4664}"/>
              </a:ext>
            </a:extLst>
          </p:cNvPr>
          <p:cNvPicPr>
            <a:picLocks noChangeAspect="1"/>
          </p:cNvPicPr>
          <p:nvPr/>
        </p:nvPicPr>
        <p:blipFill>
          <a:blip r:embed="rId3"/>
          <a:stretch>
            <a:fillRect/>
          </a:stretch>
        </p:blipFill>
        <p:spPr>
          <a:xfrm>
            <a:off x="7824902" y="3352866"/>
            <a:ext cx="4007689" cy="1065167"/>
          </a:xfrm>
          <a:prstGeom prst="rect">
            <a:avLst/>
          </a:prstGeom>
        </p:spPr>
      </p:pic>
      <p:pic>
        <p:nvPicPr>
          <p:cNvPr id="8" name="Picture 7">
            <a:extLst>
              <a:ext uri="{FF2B5EF4-FFF2-40B4-BE49-F238E27FC236}">
                <a16:creationId xmlns:a16="http://schemas.microsoft.com/office/drawing/2014/main" id="{A0A9B6C4-5DA0-4358-6AE7-AABD02843FCE}"/>
              </a:ext>
            </a:extLst>
          </p:cNvPr>
          <p:cNvPicPr>
            <a:picLocks noChangeAspect="1"/>
          </p:cNvPicPr>
          <p:nvPr/>
        </p:nvPicPr>
        <p:blipFill>
          <a:blip r:embed="rId4"/>
          <a:stretch>
            <a:fillRect/>
          </a:stretch>
        </p:blipFill>
        <p:spPr>
          <a:xfrm>
            <a:off x="7824903" y="4981636"/>
            <a:ext cx="4032181" cy="1062324"/>
          </a:xfrm>
          <a:prstGeom prst="rect">
            <a:avLst/>
          </a:prstGeom>
        </p:spPr>
      </p:pic>
    </p:spTree>
    <p:extLst>
      <p:ext uri="{BB962C8B-B14F-4D97-AF65-F5344CB8AC3E}">
        <p14:creationId xmlns:p14="http://schemas.microsoft.com/office/powerpoint/2010/main" val="366305084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6D98">
            <a:alpha val="80134"/>
          </a:srgbClr>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71B1103-015E-EB23-FCFC-E957ECE10859}"/>
              </a:ext>
            </a:extLst>
          </p:cNvPr>
          <p:cNvSpPr txBox="1">
            <a:spLocks/>
          </p:cNvSpPr>
          <p:nvPr/>
        </p:nvSpPr>
        <p:spPr>
          <a:xfrm>
            <a:off x="3600451" y="252041"/>
            <a:ext cx="3816866" cy="833809"/>
          </a:xfrm>
          <a:prstGeom prst="rect">
            <a:avLst/>
          </a:prstGeom>
          <a:noFill/>
          <a:ln w="31750" cap="sq">
            <a:solidFill>
              <a:schemeClr val="tx1"/>
            </a:solidFill>
            <a:miter lim="800000"/>
          </a:ln>
        </p:spPr>
        <p:txBody>
          <a:bodyPr vert="horz" lIns="182880" tIns="182880" rIns="182880" bIns="182880" rtlCol="0" anchor="ctr">
            <a:normAutofit fontScale="85000" lnSpcReduction="10000"/>
          </a:bodyPr>
          <a:lst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a:lstStyle>
          <a:p>
            <a:r>
              <a:rPr lang="en-US" sz="2400" b="1" dirty="0">
                <a:solidFill>
                  <a:schemeClr val="bg1"/>
                </a:solidFill>
              </a:rPr>
              <a:t>Le </a:t>
            </a:r>
            <a:r>
              <a:rPr lang="en-US" sz="2400" b="1" dirty="0" err="1">
                <a:solidFill>
                  <a:schemeClr val="bg1"/>
                </a:solidFill>
              </a:rPr>
              <a:t>choix</a:t>
            </a:r>
            <a:r>
              <a:rPr lang="en-US" sz="2400" b="1" dirty="0">
                <a:solidFill>
                  <a:schemeClr val="bg1"/>
                </a:solidFill>
              </a:rPr>
              <a:t> des temps</a:t>
            </a:r>
          </a:p>
        </p:txBody>
      </p:sp>
      <p:sp>
        <p:nvSpPr>
          <p:cNvPr id="2" name="Content Placeholder 2">
            <a:extLst>
              <a:ext uri="{FF2B5EF4-FFF2-40B4-BE49-F238E27FC236}">
                <a16:creationId xmlns:a16="http://schemas.microsoft.com/office/drawing/2014/main" id="{C82DD5BF-7BF4-3208-E0E5-E68F32A5FA27}"/>
              </a:ext>
            </a:extLst>
          </p:cNvPr>
          <p:cNvSpPr>
            <a:spLocks noGrp="1"/>
          </p:cNvSpPr>
          <p:nvPr>
            <p:ph idx="1"/>
          </p:nvPr>
        </p:nvSpPr>
        <p:spPr>
          <a:xfrm>
            <a:off x="362307" y="1300453"/>
            <a:ext cx="4838343" cy="4909847"/>
          </a:xfrm>
          <a:solidFill>
            <a:schemeClr val="bg1"/>
          </a:solidFill>
        </p:spPr>
        <p:txBody>
          <a:bodyPr>
            <a:normAutofit lnSpcReduction="10000"/>
          </a:bodyPr>
          <a:lstStyle/>
          <a:p>
            <a:r>
              <a:rPr lang="en-GB" sz="2400" dirty="0">
                <a:solidFill>
                  <a:schemeClr val="tx1"/>
                </a:solidFill>
              </a:rPr>
              <a:t>1. </a:t>
            </a:r>
            <a:r>
              <a:rPr lang="en-GB" sz="2400" dirty="0">
                <a:solidFill>
                  <a:srgbClr val="0070C0"/>
                </a:solidFill>
              </a:rPr>
              <a:t>The time has come to </a:t>
            </a:r>
            <a:r>
              <a:rPr lang="en-GB" sz="2400" dirty="0">
                <a:solidFill>
                  <a:srgbClr val="0070C0"/>
                </a:solidFill>
                <a:highlight>
                  <a:srgbClr val="00FF00"/>
                </a:highlight>
              </a:rPr>
              <a:t>take  a fresh look </a:t>
            </a:r>
            <a:r>
              <a:rPr lang="en-GB" sz="2400" dirty="0">
                <a:solidFill>
                  <a:srgbClr val="0070C0"/>
                </a:solidFill>
              </a:rPr>
              <a:t>at the </a:t>
            </a:r>
            <a:r>
              <a:rPr lang="en-GB" sz="2400" dirty="0">
                <a:solidFill>
                  <a:srgbClr val="0070C0"/>
                </a:solidFill>
                <a:highlight>
                  <a:srgbClr val="00FFFF"/>
                </a:highlight>
              </a:rPr>
              <a:t>meaning</a:t>
            </a:r>
            <a:r>
              <a:rPr lang="en-GB" sz="2400" dirty="0">
                <a:solidFill>
                  <a:srgbClr val="0070C0"/>
                </a:solidFill>
              </a:rPr>
              <a:t> of Waterloo. / For some historians the 19</a:t>
            </a:r>
            <a:r>
              <a:rPr lang="en-GB" sz="2400" baseline="30000" dirty="0">
                <a:solidFill>
                  <a:srgbClr val="0070C0"/>
                </a:solidFill>
              </a:rPr>
              <a:t>th</a:t>
            </a:r>
            <a:r>
              <a:rPr lang="en-GB" sz="2400" dirty="0">
                <a:solidFill>
                  <a:srgbClr val="0070C0"/>
                </a:solidFill>
              </a:rPr>
              <a:t> century truly </a:t>
            </a:r>
            <a:r>
              <a:rPr lang="en-GB" sz="2400" dirty="0">
                <a:solidFill>
                  <a:srgbClr val="0070C0"/>
                </a:solidFill>
                <a:highlight>
                  <a:srgbClr val="FFFF00"/>
                </a:highlight>
              </a:rPr>
              <a:t>started </a:t>
            </a:r>
            <a:r>
              <a:rPr lang="en-GB" sz="2400" dirty="0">
                <a:solidFill>
                  <a:srgbClr val="0070C0"/>
                </a:solidFill>
              </a:rPr>
              <a:t>in 1815./ Waterloo </a:t>
            </a:r>
            <a:r>
              <a:rPr lang="en-GB" sz="2400" dirty="0">
                <a:solidFill>
                  <a:srgbClr val="0070C0"/>
                </a:solidFill>
                <a:highlight>
                  <a:srgbClr val="FFFF00"/>
                </a:highlight>
              </a:rPr>
              <a:t>marked </a:t>
            </a:r>
            <a:r>
              <a:rPr lang="en-GB" sz="2400" dirty="0">
                <a:solidFill>
                  <a:srgbClr val="0070C0"/>
                </a:solidFill>
              </a:rPr>
              <a:t>the beginning of an unprecedented era of peace. </a:t>
            </a:r>
            <a:r>
              <a:rPr lang="fr-FR" sz="2400" dirty="0"/>
              <a:t>Comment le texte aborde-t-il l’événement de Waterloo? Temps?</a:t>
            </a:r>
          </a:p>
          <a:p>
            <a:pPr marL="0" indent="0">
              <a:buNone/>
            </a:pPr>
            <a:r>
              <a:rPr lang="en-GB" sz="2400" dirty="0">
                <a:solidFill>
                  <a:schemeClr val="tx1"/>
                </a:solidFill>
              </a:rPr>
              <a:t>2. </a:t>
            </a:r>
            <a:r>
              <a:rPr lang="en-GB" sz="2400" dirty="0">
                <a:solidFill>
                  <a:srgbClr val="0070C0"/>
                </a:solidFill>
              </a:rPr>
              <a:t>on 18</a:t>
            </a:r>
            <a:r>
              <a:rPr lang="en-GB" sz="2400" baseline="30000" dirty="0">
                <a:solidFill>
                  <a:srgbClr val="0070C0"/>
                </a:solidFill>
              </a:rPr>
              <a:t>th</a:t>
            </a:r>
            <a:r>
              <a:rPr lang="en-GB" sz="2400" dirty="0">
                <a:solidFill>
                  <a:srgbClr val="0070C0"/>
                </a:solidFill>
              </a:rPr>
              <a:t> June 1815 France did not only lose... </a:t>
            </a:r>
            <a:r>
              <a:rPr lang="fr-FR" sz="2400" dirty="0"/>
              <a:t>A quoi sert la datation?</a:t>
            </a:r>
          </a:p>
          <a:p>
            <a:pPr marL="0" indent="0">
              <a:buNone/>
            </a:pPr>
            <a:r>
              <a:rPr lang="en-GB" sz="2400" dirty="0"/>
              <a:t>3. </a:t>
            </a:r>
            <a:r>
              <a:rPr lang="en-GB" sz="2400" dirty="0">
                <a:solidFill>
                  <a:srgbClr val="0070C0"/>
                </a:solidFill>
              </a:rPr>
              <a:t>For the next century, no major European war </a:t>
            </a:r>
            <a:r>
              <a:rPr lang="en-GB" sz="2400" dirty="0">
                <a:solidFill>
                  <a:srgbClr val="0070C0"/>
                </a:solidFill>
                <a:highlight>
                  <a:srgbClr val="FF66FF"/>
                </a:highlight>
              </a:rPr>
              <a:t>would erupt.</a:t>
            </a:r>
            <a:r>
              <a:rPr lang="en-GB" sz="2400" dirty="0">
                <a:solidFill>
                  <a:schemeClr val="tx1"/>
                </a:solidFill>
                <a:highlight>
                  <a:srgbClr val="FF66FF"/>
                </a:highlight>
              </a:rPr>
              <a:t> </a:t>
            </a:r>
            <a:r>
              <a:rPr lang="en-GB" sz="2400" dirty="0">
                <a:solidFill>
                  <a:schemeClr val="tx1"/>
                </a:solidFill>
              </a:rPr>
              <a:t>Quelle </a:t>
            </a:r>
            <a:r>
              <a:rPr lang="en-GB" sz="2400" dirty="0" err="1">
                <a:solidFill>
                  <a:schemeClr val="tx1"/>
                </a:solidFill>
              </a:rPr>
              <a:t>est</a:t>
            </a:r>
            <a:r>
              <a:rPr lang="en-GB" sz="2400" dirty="0">
                <a:solidFill>
                  <a:schemeClr val="tx1"/>
                </a:solidFill>
              </a:rPr>
              <a:t> la </a:t>
            </a:r>
            <a:r>
              <a:rPr lang="en-GB" sz="2400" dirty="0" err="1">
                <a:solidFill>
                  <a:schemeClr val="tx1"/>
                </a:solidFill>
              </a:rPr>
              <a:t>valeur</a:t>
            </a:r>
            <a:r>
              <a:rPr lang="en-GB" sz="2400" dirty="0">
                <a:solidFill>
                  <a:schemeClr val="tx1"/>
                </a:solidFill>
              </a:rPr>
              <a:t> de </a:t>
            </a:r>
            <a:r>
              <a:rPr lang="en-GB" sz="2400" dirty="0" err="1">
                <a:solidFill>
                  <a:schemeClr val="tx1"/>
                </a:solidFill>
              </a:rPr>
              <a:t>ce</a:t>
            </a:r>
            <a:r>
              <a:rPr lang="en-GB" sz="2400" dirty="0">
                <a:solidFill>
                  <a:schemeClr val="tx1"/>
                </a:solidFill>
              </a:rPr>
              <a:t> </a:t>
            </a:r>
            <a:r>
              <a:rPr lang="en-GB" sz="2400" dirty="0">
                <a:solidFill>
                  <a:schemeClr val="tx1"/>
                </a:solidFill>
                <a:highlight>
                  <a:srgbClr val="FF66FF"/>
                </a:highlight>
              </a:rPr>
              <a:t>temps?</a:t>
            </a:r>
            <a:endParaRPr lang="fr-FR" sz="2400" dirty="0"/>
          </a:p>
          <a:p>
            <a:endParaRPr lang="en-GB" dirty="0"/>
          </a:p>
        </p:txBody>
      </p:sp>
      <p:sp>
        <p:nvSpPr>
          <p:cNvPr id="5" name="Content Placeholder 3">
            <a:extLst>
              <a:ext uri="{FF2B5EF4-FFF2-40B4-BE49-F238E27FC236}">
                <a16:creationId xmlns:a16="http://schemas.microsoft.com/office/drawing/2014/main" id="{0E4FA829-C6EE-4DDB-A388-196B0CF3AB87}"/>
              </a:ext>
            </a:extLst>
          </p:cNvPr>
          <p:cNvSpPr txBox="1">
            <a:spLocks/>
          </p:cNvSpPr>
          <p:nvPr/>
        </p:nvSpPr>
        <p:spPr>
          <a:xfrm>
            <a:off x="5660536" y="1300453"/>
            <a:ext cx="6169157" cy="4909847"/>
          </a:xfrm>
          <a:prstGeom prst="rect">
            <a:avLst/>
          </a:prstGeom>
          <a:solidFill>
            <a:schemeClr val="bg1"/>
          </a:solidFill>
        </p:spPr>
        <p:txBody>
          <a:bodyPr>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GB" sz="2000" dirty="0"/>
              <a:t>On </a:t>
            </a:r>
            <a:r>
              <a:rPr lang="en-GB" sz="2000" dirty="0" err="1"/>
              <a:t>interprète</a:t>
            </a:r>
            <a:r>
              <a:rPr lang="en-GB" sz="2000" dirty="0"/>
              <a:t> </a:t>
            </a:r>
            <a:r>
              <a:rPr lang="en-GB" sz="2000" dirty="0" err="1"/>
              <a:t>l’événement</a:t>
            </a:r>
            <a:r>
              <a:rPr lang="en-GB" sz="2000" dirty="0"/>
              <a:t> </a:t>
            </a:r>
            <a:r>
              <a:rPr lang="en-GB" sz="2000" dirty="0" err="1"/>
              <a:t>à</a:t>
            </a:r>
            <a:r>
              <a:rPr lang="en-GB" sz="2000" dirty="0"/>
              <a:t> la lumière des analyses </a:t>
            </a:r>
            <a:r>
              <a:rPr lang="en-GB" sz="2000" dirty="0" err="1">
                <a:highlight>
                  <a:srgbClr val="00FF00"/>
                </a:highlight>
              </a:rPr>
              <a:t>contemporaines</a:t>
            </a:r>
            <a:r>
              <a:rPr lang="en-GB" sz="2000" dirty="0"/>
              <a:t>. Le </a:t>
            </a:r>
            <a:r>
              <a:rPr lang="en-GB" sz="2000" dirty="0" err="1"/>
              <a:t>texte</a:t>
            </a:r>
            <a:r>
              <a:rPr lang="en-GB" sz="2000" dirty="0"/>
              <a:t> </a:t>
            </a:r>
            <a:r>
              <a:rPr lang="en-GB" sz="2000" dirty="0" err="1"/>
              <a:t>n’est</a:t>
            </a:r>
            <a:r>
              <a:rPr lang="en-GB" sz="2000" dirty="0"/>
              <a:t> pas un </a:t>
            </a:r>
            <a:r>
              <a:rPr lang="en-GB" sz="2000" dirty="0" err="1"/>
              <a:t>récit</a:t>
            </a:r>
            <a:r>
              <a:rPr lang="en-GB" sz="2000" dirty="0"/>
              <a:t> de la </a:t>
            </a:r>
            <a:r>
              <a:rPr lang="en-GB" sz="2000" dirty="0" err="1"/>
              <a:t>bataille</a:t>
            </a:r>
            <a:r>
              <a:rPr lang="en-GB" sz="2000" dirty="0"/>
              <a:t> </a:t>
            </a:r>
            <a:r>
              <a:rPr lang="en-GB" sz="2000" dirty="0" err="1"/>
              <a:t>mais</a:t>
            </a:r>
            <a:r>
              <a:rPr lang="en-GB" sz="2000" dirty="0"/>
              <a:t> </a:t>
            </a:r>
            <a:r>
              <a:rPr lang="en-GB" sz="2000" dirty="0" err="1"/>
              <a:t>une</a:t>
            </a:r>
            <a:r>
              <a:rPr lang="en-GB" sz="2000" dirty="0"/>
              <a:t> </a:t>
            </a:r>
            <a:r>
              <a:rPr lang="en-GB" sz="2000" dirty="0" err="1"/>
              <a:t>une</a:t>
            </a:r>
            <a:r>
              <a:rPr lang="en-GB" sz="2000" dirty="0"/>
              <a:t> </a:t>
            </a:r>
            <a:r>
              <a:rPr lang="en-GB" sz="2000" b="1" dirty="0">
                <a:highlight>
                  <a:srgbClr val="00FFFF"/>
                </a:highlight>
              </a:rPr>
              <a:t>analyse </a:t>
            </a:r>
            <a:r>
              <a:rPr lang="en-GB" sz="2000" dirty="0"/>
              <a:t>de </a:t>
            </a:r>
            <a:r>
              <a:rPr lang="en-GB" sz="2000" dirty="0" err="1"/>
              <a:t>ses</a:t>
            </a:r>
            <a:r>
              <a:rPr lang="en-GB" sz="2000" dirty="0"/>
              <a:t> </a:t>
            </a:r>
            <a:r>
              <a:rPr lang="en-GB" sz="2000" dirty="0" err="1"/>
              <a:t>conséquences</a:t>
            </a:r>
            <a:r>
              <a:rPr lang="en-GB" sz="2000" dirty="0"/>
              <a:t>, de </a:t>
            </a:r>
            <a:r>
              <a:rPr lang="en-GB" sz="2000" dirty="0" err="1"/>
              <a:t>sa</a:t>
            </a:r>
            <a:r>
              <a:rPr lang="en-GB" sz="2000" dirty="0"/>
              <a:t> </a:t>
            </a:r>
            <a:r>
              <a:rPr lang="en-GB" sz="2000" dirty="0" err="1"/>
              <a:t>portée</a:t>
            </a:r>
            <a:r>
              <a:rPr lang="en-GB" sz="2000" dirty="0"/>
              <a:t> </a:t>
            </a:r>
            <a:r>
              <a:rPr lang="en-GB" sz="2000" dirty="0" err="1"/>
              <a:t>historique</a:t>
            </a:r>
            <a:r>
              <a:rPr lang="en-GB" sz="2000" dirty="0"/>
              <a:t>. Le </a:t>
            </a:r>
            <a:r>
              <a:rPr lang="fr-FR" sz="2000" dirty="0"/>
              <a:t>passé composé matérialise ici un </a:t>
            </a:r>
            <a:r>
              <a:rPr lang="fr-FR" sz="2000" dirty="0">
                <a:highlight>
                  <a:srgbClr val="00FF00"/>
                </a:highlight>
              </a:rPr>
              <a:t>lien que l’on établit avec le présent.</a:t>
            </a:r>
          </a:p>
          <a:p>
            <a:endParaRPr lang="fr-FR" sz="2000" dirty="0"/>
          </a:p>
          <a:p>
            <a:r>
              <a:rPr lang="fr-FR" sz="2000" dirty="0"/>
              <a:t>La datation souligne que l’événement se réfère à une action précise et limitée dans le temps, </a:t>
            </a:r>
            <a:r>
              <a:rPr lang="en-US" sz="2000" dirty="0" err="1"/>
              <a:t>une</a:t>
            </a:r>
            <a:r>
              <a:rPr lang="en-US" sz="2000" dirty="0"/>
              <a:t> action </a:t>
            </a:r>
            <a:r>
              <a:rPr lang="en-US" sz="2000" dirty="0" err="1"/>
              <a:t>ponctuelle</a:t>
            </a:r>
            <a:r>
              <a:rPr lang="en-US" sz="2000" dirty="0"/>
              <a:t> ( a one-off action)</a:t>
            </a:r>
            <a:r>
              <a:rPr lang="en-GB" sz="2000" dirty="0">
                <a:solidFill>
                  <a:schemeClr val="accent5"/>
                </a:solidFill>
              </a:rPr>
              <a:t> </a:t>
            </a:r>
            <a:r>
              <a:rPr lang="en-GB" sz="2000" dirty="0" err="1">
                <a:solidFill>
                  <a:schemeClr val="accent3"/>
                </a:solidFill>
              </a:rPr>
              <a:t>Voir</a:t>
            </a:r>
            <a:r>
              <a:rPr lang="en-GB" sz="2000" dirty="0">
                <a:solidFill>
                  <a:schemeClr val="accent3"/>
                </a:solidFill>
              </a:rPr>
              <a:t> FR2013 dans la section </a:t>
            </a:r>
            <a:r>
              <a:rPr lang="en-GB" sz="2000" dirty="0" err="1">
                <a:solidFill>
                  <a:schemeClr val="accent3"/>
                </a:solidFill>
              </a:rPr>
              <a:t>semaine</a:t>
            </a:r>
            <a:r>
              <a:rPr lang="en-GB" sz="2000" dirty="0">
                <a:solidFill>
                  <a:schemeClr val="accent3"/>
                </a:solidFill>
              </a:rPr>
              <a:t> 3: tableaux des </a:t>
            </a:r>
            <a:r>
              <a:rPr lang="en-GB" sz="2000" dirty="0" err="1">
                <a:solidFill>
                  <a:schemeClr val="accent3"/>
                </a:solidFill>
              </a:rPr>
              <a:t>valeurs</a:t>
            </a:r>
            <a:r>
              <a:rPr lang="en-GB" sz="2000" dirty="0">
                <a:solidFill>
                  <a:schemeClr val="accent3"/>
                </a:solidFill>
              </a:rPr>
              <a:t> du passe </a:t>
            </a:r>
            <a:r>
              <a:rPr lang="en-GB" sz="2000" dirty="0" err="1">
                <a:solidFill>
                  <a:schemeClr val="accent3"/>
                </a:solidFill>
              </a:rPr>
              <a:t>composé</a:t>
            </a:r>
            <a:r>
              <a:rPr lang="en-GB" sz="2000" dirty="0">
                <a:solidFill>
                  <a:schemeClr val="accent3"/>
                </a:solidFill>
              </a:rPr>
              <a:t> dans le doc </a:t>
            </a:r>
            <a:r>
              <a:rPr lang="en-GB" sz="2000" i="1" dirty="0">
                <a:solidFill>
                  <a:schemeClr val="accent3"/>
                </a:solidFill>
              </a:rPr>
              <a:t>devoirs pour la </a:t>
            </a:r>
            <a:r>
              <a:rPr lang="en-GB" sz="2000" i="1" dirty="0" err="1">
                <a:solidFill>
                  <a:schemeClr val="accent3"/>
                </a:solidFill>
              </a:rPr>
              <a:t>semaine</a:t>
            </a:r>
            <a:r>
              <a:rPr lang="en-GB" sz="2000" i="1" dirty="0">
                <a:solidFill>
                  <a:schemeClr val="accent3"/>
                </a:solidFill>
              </a:rPr>
              <a:t> 4</a:t>
            </a:r>
            <a:r>
              <a:rPr lang="en-GB" sz="2000" dirty="0">
                <a:solidFill>
                  <a:schemeClr val="accent3"/>
                </a:solidFill>
              </a:rPr>
              <a:t>.</a:t>
            </a:r>
          </a:p>
          <a:p>
            <a:r>
              <a:rPr lang="en-GB" sz="2000" dirty="0">
                <a:solidFill>
                  <a:schemeClr val="tx1"/>
                </a:solidFill>
              </a:rPr>
              <a:t>Le </a:t>
            </a:r>
            <a:r>
              <a:rPr lang="en-GB" sz="2000" dirty="0" err="1">
                <a:solidFill>
                  <a:schemeClr val="tx1"/>
                </a:solidFill>
                <a:highlight>
                  <a:srgbClr val="FF66FF"/>
                </a:highlight>
              </a:rPr>
              <a:t>conditionnel</a:t>
            </a:r>
            <a:r>
              <a:rPr lang="en-GB" sz="2000" dirty="0">
                <a:solidFill>
                  <a:schemeClr val="tx1"/>
                </a:solidFill>
                <a:highlight>
                  <a:srgbClr val="FF66FF"/>
                </a:highlight>
              </a:rPr>
              <a:t> </a:t>
            </a:r>
            <a:r>
              <a:rPr lang="en-GB" sz="2000" dirty="0">
                <a:solidFill>
                  <a:schemeClr val="tx1"/>
                </a:solidFill>
              </a:rPr>
              <a:t>marque </a:t>
            </a:r>
            <a:r>
              <a:rPr lang="en-GB" sz="2000" dirty="0" err="1">
                <a:solidFill>
                  <a:schemeClr val="tx1"/>
                </a:solidFill>
              </a:rPr>
              <a:t>l’idée</a:t>
            </a:r>
            <a:r>
              <a:rPr lang="en-GB" sz="2000" dirty="0">
                <a:solidFill>
                  <a:schemeClr val="tx1"/>
                </a:solidFill>
              </a:rPr>
              <a:t> du </a:t>
            </a:r>
            <a:r>
              <a:rPr lang="en-GB" sz="2000" dirty="0" err="1">
                <a:solidFill>
                  <a:schemeClr val="tx1"/>
                </a:solidFill>
              </a:rPr>
              <a:t>futur</a:t>
            </a:r>
            <a:r>
              <a:rPr lang="en-GB" sz="2000" dirty="0">
                <a:solidFill>
                  <a:schemeClr val="tx1"/>
                </a:solidFill>
              </a:rPr>
              <a:t> dans un context passé.</a:t>
            </a:r>
          </a:p>
          <a:p>
            <a:pPr marL="0" indent="0">
              <a:buFont typeface="Arial" panose="020B0604020202020204" pitchFamily="34" charset="0"/>
              <a:buNone/>
            </a:pPr>
            <a:endParaRPr lang="fr-FR" dirty="0">
              <a:solidFill>
                <a:schemeClr val="accent5"/>
              </a:solidFill>
            </a:endParaRPr>
          </a:p>
          <a:p>
            <a:endParaRPr lang="fr-FR" dirty="0"/>
          </a:p>
          <a:p>
            <a:endParaRPr lang="en-GB" dirty="0"/>
          </a:p>
        </p:txBody>
      </p:sp>
    </p:spTree>
    <p:extLst>
      <p:ext uri="{BB962C8B-B14F-4D97-AF65-F5344CB8AC3E}">
        <p14:creationId xmlns:p14="http://schemas.microsoft.com/office/powerpoint/2010/main" val="333131977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6D98">
            <a:alpha val="80134"/>
          </a:srgb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4B3471-AFCF-014F-8665-145AB860A4B1}"/>
              </a:ext>
            </a:extLst>
          </p:cNvPr>
          <p:cNvSpPr>
            <a:spLocks noGrp="1"/>
          </p:cNvSpPr>
          <p:nvPr>
            <p:ph idx="1"/>
          </p:nvPr>
        </p:nvSpPr>
        <p:spPr>
          <a:xfrm>
            <a:off x="609774" y="1433857"/>
            <a:ext cx="10972451" cy="4950115"/>
          </a:xfrm>
          <a:solidFill>
            <a:schemeClr val="bg1"/>
          </a:solidFill>
        </p:spPr>
        <p:txBody>
          <a:bodyPr anchor="ctr">
            <a:normAutofit/>
          </a:bodyPr>
          <a:lstStyle/>
          <a:p>
            <a:pPr marL="0" indent="0">
              <a:buNone/>
            </a:pPr>
            <a:r>
              <a:rPr lang="en-US" dirty="0">
                <a:solidFill>
                  <a:schemeClr val="tx1"/>
                </a:solidFill>
              </a:rPr>
              <a:t>1. I’m leaving for Venice next week. She said that she would be leaving for Venice the following week.</a:t>
            </a:r>
          </a:p>
          <a:p>
            <a:pPr marL="0" indent="0">
              <a:buNone/>
            </a:pPr>
            <a:r>
              <a:rPr lang="en-US" i="1" dirty="0">
                <a:solidFill>
                  <a:schemeClr val="tx1"/>
                </a:solidFill>
              </a:rPr>
              <a:t>Je pars pour </a:t>
            </a:r>
            <a:r>
              <a:rPr lang="en-US" i="1" dirty="0" err="1">
                <a:solidFill>
                  <a:schemeClr val="tx1"/>
                </a:solidFill>
              </a:rPr>
              <a:t>Venise</a:t>
            </a:r>
            <a:r>
              <a:rPr lang="en-US" i="1" dirty="0">
                <a:solidFill>
                  <a:schemeClr val="tx1"/>
                </a:solidFill>
              </a:rPr>
              <a:t> la </a:t>
            </a:r>
            <a:r>
              <a:rPr lang="en-US" i="1" dirty="0" err="1">
                <a:solidFill>
                  <a:schemeClr val="tx1"/>
                </a:solidFill>
              </a:rPr>
              <a:t>semaine</a:t>
            </a:r>
            <a:r>
              <a:rPr lang="en-US" i="1" dirty="0">
                <a:solidFill>
                  <a:schemeClr val="tx1"/>
                </a:solidFill>
              </a:rPr>
              <a:t> </a:t>
            </a:r>
            <a:r>
              <a:rPr lang="en-US" i="1" dirty="0" err="1">
                <a:solidFill>
                  <a:schemeClr val="tx1"/>
                </a:solidFill>
              </a:rPr>
              <a:t>prochaine</a:t>
            </a:r>
            <a:r>
              <a:rPr lang="en-US" i="1" dirty="0">
                <a:solidFill>
                  <a:schemeClr val="tx1"/>
                </a:solidFill>
              </a:rPr>
              <a:t>.</a:t>
            </a:r>
            <a:r>
              <a:rPr lang="en-US" dirty="0">
                <a:solidFill>
                  <a:schemeClr val="tx1"/>
                </a:solidFill>
              </a:rPr>
              <a:t> </a:t>
            </a:r>
          </a:p>
          <a:p>
            <a:pPr marL="0" indent="0">
              <a:buNone/>
            </a:pPr>
            <a:r>
              <a:rPr lang="en-US" i="1" dirty="0">
                <a:solidFill>
                  <a:schemeClr val="tx1"/>
                </a:solidFill>
              </a:rPr>
              <a:t>Elle a </a:t>
            </a:r>
            <a:r>
              <a:rPr lang="en-US" i="1" dirty="0" err="1">
                <a:solidFill>
                  <a:schemeClr val="tx1"/>
                </a:solidFill>
              </a:rPr>
              <a:t>dit</a:t>
            </a:r>
            <a:r>
              <a:rPr lang="en-US" i="1" dirty="0">
                <a:solidFill>
                  <a:schemeClr val="tx1"/>
                </a:solidFill>
              </a:rPr>
              <a:t> </a:t>
            </a:r>
            <a:r>
              <a:rPr lang="en-US" i="1" dirty="0" err="1">
                <a:solidFill>
                  <a:schemeClr val="tx1"/>
                </a:solidFill>
              </a:rPr>
              <a:t>qu’elle</a:t>
            </a:r>
            <a:r>
              <a:rPr lang="en-US" i="1" dirty="0">
                <a:solidFill>
                  <a:schemeClr val="tx1"/>
                </a:solidFill>
              </a:rPr>
              <a:t> </a:t>
            </a:r>
            <a:r>
              <a:rPr lang="en-US" i="1" dirty="0" err="1">
                <a:solidFill>
                  <a:schemeClr val="tx1"/>
                </a:solidFill>
              </a:rPr>
              <a:t>allait</a:t>
            </a:r>
            <a:r>
              <a:rPr lang="en-US" i="1" dirty="0">
                <a:solidFill>
                  <a:schemeClr val="tx1"/>
                </a:solidFill>
              </a:rPr>
              <a:t> </a:t>
            </a:r>
            <a:r>
              <a:rPr lang="en-US" i="1" dirty="0" err="1">
                <a:solidFill>
                  <a:schemeClr val="tx1"/>
                </a:solidFill>
              </a:rPr>
              <a:t>partir</a:t>
            </a:r>
            <a:r>
              <a:rPr lang="en-US" i="1" dirty="0">
                <a:solidFill>
                  <a:schemeClr val="tx1"/>
                </a:solidFill>
              </a:rPr>
              <a:t>/ </a:t>
            </a:r>
            <a:r>
              <a:rPr lang="en-US" i="1" dirty="0" err="1">
                <a:solidFill>
                  <a:schemeClr val="tx1"/>
                </a:solidFill>
              </a:rPr>
              <a:t>qu’elle</a:t>
            </a:r>
            <a:r>
              <a:rPr lang="en-US" i="1" dirty="0">
                <a:solidFill>
                  <a:schemeClr val="tx1"/>
                </a:solidFill>
              </a:rPr>
              <a:t> </a:t>
            </a:r>
            <a:r>
              <a:rPr lang="en-US" i="1" dirty="0" err="1">
                <a:solidFill>
                  <a:schemeClr val="tx1"/>
                </a:solidFill>
              </a:rPr>
              <a:t>partirait</a:t>
            </a:r>
            <a:r>
              <a:rPr lang="en-US" i="1" dirty="0">
                <a:solidFill>
                  <a:schemeClr val="tx1"/>
                </a:solidFill>
              </a:rPr>
              <a:t> pour </a:t>
            </a:r>
            <a:r>
              <a:rPr lang="en-US" i="1" dirty="0" err="1">
                <a:solidFill>
                  <a:schemeClr val="tx1"/>
                </a:solidFill>
              </a:rPr>
              <a:t>Venise</a:t>
            </a:r>
            <a:r>
              <a:rPr lang="en-US" i="1" dirty="0">
                <a:solidFill>
                  <a:schemeClr val="tx1"/>
                </a:solidFill>
              </a:rPr>
              <a:t> la </a:t>
            </a:r>
            <a:r>
              <a:rPr lang="en-US" i="1" dirty="0" err="1">
                <a:solidFill>
                  <a:schemeClr val="tx1"/>
                </a:solidFill>
              </a:rPr>
              <a:t>semaine</a:t>
            </a:r>
            <a:r>
              <a:rPr lang="en-US" i="1" dirty="0">
                <a:solidFill>
                  <a:schemeClr val="tx1"/>
                </a:solidFill>
              </a:rPr>
              <a:t> </a:t>
            </a:r>
            <a:r>
              <a:rPr lang="en-US" i="1" dirty="0" err="1">
                <a:solidFill>
                  <a:schemeClr val="tx1"/>
                </a:solidFill>
              </a:rPr>
              <a:t>suivante</a:t>
            </a:r>
            <a:r>
              <a:rPr lang="en-US" i="1" dirty="0">
                <a:solidFill>
                  <a:schemeClr val="tx1"/>
                </a:solidFill>
              </a:rPr>
              <a:t>.</a:t>
            </a:r>
          </a:p>
          <a:p>
            <a:pPr marL="0" indent="0">
              <a:buNone/>
            </a:pPr>
            <a:endParaRPr lang="en-US" dirty="0">
              <a:solidFill>
                <a:schemeClr val="tx1"/>
              </a:solidFill>
            </a:endParaRPr>
          </a:p>
          <a:p>
            <a:pPr marL="0" indent="0">
              <a:buNone/>
            </a:pPr>
            <a:r>
              <a:rPr lang="en-US" dirty="0">
                <a:solidFill>
                  <a:schemeClr val="tx1"/>
                </a:solidFill>
              </a:rPr>
              <a:t>2. My best friend visited me yesterday. He said that his best friend had visited him the previous day.</a:t>
            </a:r>
          </a:p>
          <a:p>
            <a:pPr marL="0" indent="0">
              <a:buNone/>
            </a:pPr>
            <a:r>
              <a:rPr lang="en-US" i="1" dirty="0">
                <a:solidFill>
                  <a:schemeClr val="tx1"/>
                </a:solidFill>
              </a:rPr>
              <a:t>Mon </a:t>
            </a:r>
            <a:r>
              <a:rPr lang="en-US" i="1" dirty="0" err="1">
                <a:solidFill>
                  <a:schemeClr val="tx1"/>
                </a:solidFill>
              </a:rPr>
              <a:t>meilleur</a:t>
            </a:r>
            <a:r>
              <a:rPr lang="en-US" i="1" dirty="0">
                <a:solidFill>
                  <a:schemeClr val="tx1"/>
                </a:solidFill>
              </a:rPr>
              <a:t> </a:t>
            </a:r>
            <a:r>
              <a:rPr lang="en-US" i="1" dirty="0" err="1">
                <a:solidFill>
                  <a:schemeClr val="tx1"/>
                </a:solidFill>
              </a:rPr>
              <a:t>ami</a:t>
            </a:r>
            <a:r>
              <a:rPr lang="en-US" i="1" dirty="0">
                <a:solidFill>
                  <a:schemeClr val="tx1"/>
                </a:solidFill>
              </a:rPr>
              <a:t>/ ma </a:t>
            </a:r>
            <a:r>
              <a:rPr lang="en-US" i="1" dirty="0" err="1">
                <a:solidFill>
                  <a:schemeClr val="tx1"/>
                </a:solidFill>
              </a:rPr>
              <a:t>meilleure</a:t>
            </a:r>
            <a:r>
              <a:rPr lang="en-US" i="1" dirty="0">
                <a:solidFill>
                  <a:schemeClr val="tx1"/>
                </a:solidFill>
              </a:rPr>
              <a:t> amie/ </a:t>
            </a:r>
            <a:r>
              <a:rPr lang="en-US" i="1" dirty="0" err="1">
                <a:solidFill>
                  <a:schemeClr val="tx1"/>
                </a:solidFill>
              </a:rPr>
              <a:t>m’a</a:t>
            </a:r>
            <a:r>
              <a:rPr lang="en-US" i="1" dirty="0">
                <a:solidFill>
                  <a:schemeClr val="tx1"/>
                </a:solidFill>
              </a:rPr>
              <a:t> </a:t>
            </a:r>
            <a:r>
              <a:rPr lang="en-US" i="1" dirty="0" err="1">
                <a:solidFill>
                  <a:schemeClr val="tx1"/>
                </a:solidFill>
              </a:rPr>
              <a:t>rendu</a:t>
            </a:r>
            <a:r>
              <a:rPr lang="en-US" i="1" dirty="0">
                <a:solidFill>
                  <a:schemeClr val="tx1"/>
                </a:solidFill>
              </a:rPr>
              <a:t> </a:t>
            </a:r>
            <a:r>
              <a:rPr lang="en-US" i="1" dirty="0" err="1">
                <a:solidFill>
                  <a:schemeClr val="tx1"/>
                </a:solidFill>
              </a:rPr>
              <a:t>visite</a:t>
            </a:r>
            <a:r>
              <a:rPr lang="en-US" i="1" dirty="0">
                <a:solidFill>
                  <a:schemeClr val="tx1"/>
                </a:solidFill>
              </a:rPr>
              <a:t> </a:t>
            </a:r>
            <a:r>
              <a:rPr lang="en-US" i="1" dirty="0" err="1">
                <a:solidFill>
                  <a:schemeClr val="tx1"/>
                </a:solidFill>
              </a:rPr>
              <a:t>hier</a:t>
            </a:r>
            <a:r>
              <a:rPr lang="en-US" i="1" dirty="0">
                <a:solidFill>
                  <a:schemeClr val="tx1"/>
                </a:solidFill>
              </a:rPr>
              <a:t>.</a:t>
            </a:r>
          </a:p>
          <a:p>
            <a:pPr marL="0" indent="0">
              <a:buNone/>
            </a:pPr>
            <a:r>
              <a:rPr lang="en-US" i="1" dirty="0">
                <a:solidFill>
                  <a:schemeClr val="tx1"/>
                </a:solidFill>
              </a:rPr>
              <a:t>Il a </a:t>
            </a:r>
            <a:r>
              <a:rPr lang="en-US" i="1" dirty="0" err="1">
                <a:solidFill>
                  <a:schemeClr val="tx1"/>
                </a:solidFill>
              </a:rPr>
              <a:t>dit</a:t>
            </a:r>
            <a:r>
              <a:rPr lang="en-US" i="1" dirty="0">
                <a:solidFill>
                  <a:schemeClr val="tx1"/>
                </a:solidFill>
              </a:rPr>
              <a:t> que son/</a:t>
            </a:r>
            <a:r>
              <a:rPr lang="en-US" i="1" dirty="0" err="1">
                <a:solidFill>
                  <a:schemeClr val="tx1"/>
                </a:solidFill>
              </a:rPr>
              <a:t>sa</a:t>
            </a:r>
            <a:r>
              <a:rPr lang="en-US" i="1" dirty="0">
                <a:solidFill>
                  <a:schemeClr val="tx1"/>
                </a:solidFill>
              </a:rPr>
              <a:t> </a:t>
            </a:r>
            <a:r>
              <a:rPr lang="en-US" i="1" dirty="0" err="1">
                <a:solidFill>
                  <a:schemeClr val="tx1"/>
                </a:solidFill>
              </a:rPr>
              <a:t>meilleur</a:t>
            </a:r>
            <a:r>
              <a:rPr lang="en-US" i="1" dirty="0">
                <a:solidFill>
                  <a:schemeClr val="tx1"/>
                </a:solidFill>
              </a:rPr>
              <a:t>/e </a:t>
            </a:r>
            <a:r>
              <a:rPr lang="en-US" i="1" dirty="0" err="1">
                <a:solidFill>
                  <a:schemeClr val="tx1"/>
                </a:solidFill>
              </a:rPr>
              <a:t>ami</a:t>
            </a:r>
            <a:r>
              <a:rPr lang="en-US" i="1" dirty="0">
                <a:solidFill>
                  <a:schemeClr val="tx1"/>
                </a:solidFill>
              </a:rPr>
              <a:t>/e </a:t>
            </a:r>
            <a:r>
              <a:rPr lang="en-US" i="1" dirty="0" err="1">
                <a:solidFill>
                  <a:schemeClr val="tx1"/>
                </a:solidFill>
              </a:rPr>
              <a:t>lui</a:t>
            </a:r>
            <a:r>
              <a:rPr lang="en-US" i="1" dirty="0">
                <a:solidFill>
                  <a:schemeClr val="tx1"/>
                </a:solidFill>
              </a:rPr>
              <a:t> </a:t>
            </a:r>
            <a:r>
              <a:rPr lang="en-US" i="1" dirty="0" err="1">
                <a:solidFill>
                  <a:schemeClr val="tx1"/>
                </a:solidFill>
              </a:rPr>
              <a:t>avait</a:t>
            </a:r>
            <a:r>
              <a:rPr lang="en-US" i="1" dirty="0">
                <a:solidFill>
                  <a:schemeClr val="tx1"/>
                </a:solidFill>
              </a:rPr>
              <a:t> </a:t>
            </a:r>
            <a:r>
              <a:rPr lang="en-US" i="1" dirty="0" err="1">
                <a:solidFill>
                  <a:schemeClr val="tx1"/>
                </a:solidFill>
              </a:rPr>
              <a:t>rendu</a:t>
            </a:r>
            <a:r>
              <a:rPr lang="en-US" i="1" dirty="0">
                <a:solidFill>
                  <a:schemeClr val="tx1"/>
                </a:solidFill>
              </a:rPr>
              <a:t> </a:t>
            </a:r>
            <a:r>
              <a:rPr lang="en-US" i="1" dirty="0" err="1">
                <a:solidFill>
                  <a:schemeClr val="tx1"/>
                </a:solidFill>
              </a:rPr>
              <a:t>visite</a:t>
            </a:r>
            <a:r>
              <a:rPr lang="en-US" i="1" dirty="0">
                <a:solidFill>
                  <a:schemeClr val="tx1"/>
                </a:solidFill>
              </a:rPr>
              <a:t> la </a:t>
            </a:r>
            <a:r>
              <a:rPr lang="en-US" i="1" dirty="0" err="1">
                <a:solidFill>
                  <a:schemeClr val="tx1"/>
                </a:solidFill>
              </a:rPr>
              <a:t>veille</a:t>
            </a:r>
            <a:r>
              <a:rPr lang="en-US" i="1" dirty="0">
                <a:solidFill>
                  <a:schemeClr val="tx1"/>
                </a:solidFill>
              </a:rPr>
              <a:t>.</a:t>
            </a:r>
          </a:p>
          <a:p>
            <a:pPr marL="0" indent="0">
              <a:buNone/>
            </a:pPr>
            <a:endParaRPr lang="en-US" dirty="0">
              <a:solidFill>
                <a:schemeClr val="tx1"/>
              </a:solidFill>
            </a:endParaRPr>
          </a:p>
          <a:p>
            <a:pPr marL="0" indent="0">
              <a:buNone/>
            </a:pPr>
            <a:r>
              <a:rPr lang="en-US" dirty="0">
                <a:solidFill>
                  <a:schemeClr val="tx1"/>
                </a:solidFill>
              </a:rPr>
              <a:t>3. They’ll fetch you at the station the day after tomorrow. They promised to fetch her at the station the day after next. </a:t>
            </a:r>
          </a:p>
          <a:p>
            <a:pPr marL="0" indent="0">
              <a:buNone/>
            </a:pPr>
            <a:r>
              <a:rPr lang="en-US" i="1" dirty="0" err="1">
                <a:solidFill>
                  <a:schemeClr val="tx1"/>
                </a:solidFill>
              </a:rPr>
              <a:t>Ils</a:t>
            </a:r>
            <a:r>
              <a:rPr lang="en-US" i="1" dirty="0">
                <a:solidFill>
                  <a:schemeClr val="tx1"/>
                </a:solidFill>
              </a:rPr>
              <a:t> </a:t>
            </a:r>
            <a:r>
              <a:rPr lang="en-US" i="1" dirty="0" err="1">
                <a:solidFill>
                  <a:schemeClr val="tx1"/>
                </a:solidFill>
              </a:rPr>
              <a:t>viendront</a:t>
            </a:r>
            <a:r>
              <a:rPr lang="en-US" i="1" dirty="0">
                <a:solidFill>
                  <a:schemeClr val="tx1"/>
                </a:solidFill>
              </a:rPr>
              <a:t> </a:t>
            </a:r>
            <a:r>
              <a:rPr lang="en-US" i="1" dirty="0" err="1">
                <a:solidFill>
                  <a:schemeClr val="tx1"/>
                </a:solidFill>
              </a:rPr>
              <a:t>te</a:t>
            </a:r>
            <a:r>
              <a:rPr lang="en-US" i="1" dirty="0">
                <a:solidFill>
                  <a:schemeClr val="tx1"/>
                </a:solidFill>
              </a:rPr>
              <a:t> </a:t>
            </a:r>
            <a:r>
              <a:rPr lang="en-US" i="1" dirty="0" err="1">
                <a:solidFill>
                  <a:schemeClr val="tx1"/>
                </a:solidFill>
              </a:rPr>
              <a:t>chercher</a:t>
            </a:r>
            <a:r>
              <a:rPr lang="en-US" i="1" dirty="0">
                <a:solidFill>
                  <a:schemeClr val="tx1"/>
                </a:solidFill>
              </a:rPr>
              <a:t> </a:t>
            </a:r>
            <a:r>
              <a:rPr lang="en-US" i="1" dirty="0" err="1">
                <a:solidFill>
                  <a:schemeClr val="tx1"/>
                </a:solidFill>
              </a:rPr>
              <a:t>à</a:t>
            </a:r>
            <a:r>
              <a:rPr lang="en-US" i="1" dirty="0">
                <a:solidFill>
                  <a:schemeClr val="tx1"/>
                </a:solidFill>
              </a:rPr>
              <a:t> la </a:t>
            </a:r>
            <a:r>
              <a:rPr lang="en-US" i="1" dirty="0" err="1">
                <a:solidFill>
                  <a:schemeClr val="tx1"/>
                </a:solidFill>
              </a:rPr>
              <a:t>gare</a:t>
            </a:r>
            <a:r>
              <a:rPr lang="en-US" i="1" dirty="0">
                <a:solidFill>
                  <a:schemeClr val="tx1"/>
                </a:solidFill>
              </a:rPr>
              <a:t> après-</a:t>
            </a:r>
            <a:r>
              <a:rPr lang="en-US" i="1" dirty="0" err="1">
                <a:solidFill>
                  <a:schemeClr val="tx1"/>
                </a:solidFill>
              </a:rPr>
              <a:t>demain</a:t>
            </a:r>
            <a:r>
              <a:rPr lang="en-US" i="1" dirty="0">
                <a:solidFill>
                  <a:schemeClr val="tx1"/>
                </a:solidFill>
              </a:rPr>
              <a:t>.</a:t>
            </a:r>
            <a:r>
              <a:rPr lang="en-US" dirty="0">
                <a:solidFill>
                  <a:schemeClr val="tx1"/>
                </a:solidFill>
              </a:rPr>
              <a:t> </a:t>
            </a:r>
          </a:p>
          <a:p>
            <a:pPr marL="0" indent="0">
              <a:buNone/>
            </a:pPr>
            <a:r>
              <a:rPr lang="en-US" i="1" dirty="0" err="1">
                <a:solidFill>
                  <a:schemeClr val="tx1"/>
                </a:solidFill>
              </a:rPr>
              <a:t>Ils</a:t>
            </a:r>
            <a:r>
              <a:rPr lang="en-US" i="1" dirty="0">
                <a:solidFill>
                  <a:schemeClr val="tx1"/>
                </a:solidFill>
              </a:rPr>
              <a:t> </a:t>
            </a:r>
            <a:r>
              <a:rPr lang="en-US" i="1" dirty="0" err="1">
                <a:solidFill>
                  <a:schemeClr val="tx1"/>
                </a:solidFill>
              </a:rPr>
              <a:t>ont</a:t>
            </a:r>
            <a:r>
              <a:rPr lang="en-US" i="1" dirty="0">
                <a:solidFill>
                  <a:schemeClr val="tx1"/>
                </a:solidFill>
              </a:rPr>
              <a:t> </a:t>
            </a:r>
            <a:r>
              <a:rPr lang="en-US" i="1" dirty="0" err="1">
                <a:solidFill>
                  <a:schemeClr val="tx1"/>
                </a:solidFill>
              </a:rPr>
              <a:t>promis</a:t>
            </a:r>
            <a:r>
              <a:rPr lang="en-US" i="1" dirty="0">
                <a:solidFill>
                  <a:schemeClr val="tx1"/>
                </a:solidFill>
              </a:rPr>
              <a:t> de la </a:t>
            </a:r>
            <a:r>
              <a:rPr lang="en-US" i="1" dirty="0" err="1">
                <a:solidFill>
                  <a:schemeClr val="tx1"/>
                </a:solidFill>
              </a:rPr>
              <a:t>chercher</a:t>
            </a:r>
            <a:r>
              <a:rPr lang="en-US" i="1" dirty="0">
                <a:solidFill>
                  <a:schemeClr val="tx1"/>
                </a:solidFill>
              </a:rPr>
              <a:t> </a:t>
            </a:r>
            <a:r>
              <a:rPr lang="en-US" i="1" dirty="0" err="1">
                <a:solidFill>
                  <a:schemeClr val="tx1"/>
                </a:solidFill>
              </a:rPr>
              <a:t>à</a:t>
            </a:r>
            <a:r>
              <a:rPr lang="en-US" i="1" dirty="0">
                <a:solidFill>
                  <a:schemeClr val="tx1"/>
                </a:solidFill>
              </a:rPr>
              <a:t> la </a:t>
            </a:r>
            <a:r>
              <a:rPr lang="en-US" i="1" dirty="0" err="1">
                <a:solidFill>
                  <a:schemeClr val="tx1"/>
                </a:solidFill>
              </a:rPr>
              <a:t>gare</a:t>
            </a:r>
            <a:r>
              <a:rPr lang="en-US" i="1" dirty="0">
                <a:solidFill>
                  <a:schemeClr val="tx1"/>
                </a:solidFill>
              </a:rPr>
              <a:t> le </a:t>
            </a:r>
            <a:r>
              <a:rPr lang="en-US" i="1" dirty="0" err="1">
                <a:solidFill>
                  <a:schemeClr val="tx1"/>
                </a:solidFill>
              </a:rPr>
              <a:t>surlendemain</a:t>
            </a:r>
            <a:r>
              <a:rPr lang="en-US" i="1" dirty="0">
                <a:solidFill>
                  <a:schemeClr val="tx1"/>
                </a:solidFill>
              </a:rPr>
              <a:t>.</a:t>
            </a:r>
          </a:p>
          <a:p>
            <a:pPr marL="0" indent="0">
              <a:buNone/>
            </a:pPr>
            <a:endParaRPr lang="en-US" dirty="0">
              <a:solidFill>
                <a:schemeClr val="tx1"/>
              </a:solidFill>
            </a:endParaRPr>
          </a:p>
        </p:txBody>
      </p:sp>
      <p:sp>
        <p:nvSpPr>
          <p:cNvPr id="4" name="Title 1">
            <a:extLst>
              <a:ext uri="{FF2B5EF4-FFF2-40B4-BE49-F238E27FC236}">
                <a16:creationId xmlns:a16="http://schemas.microsoft.com/office/drawing/2014/main" id="{671B1103-015E-EB23-FCFC-E957ECE10859}"/>
              </a:ext>
            </a:extLst>
          </p:cNvPr>
          <p:cNvSpPr txBox="1">
            <a:spLocks/>
          </p:cNvSpPr>
          <p:nvPr/>
        </p:nvSpPr>
        <p:spPr>
          <a:xfrm>
            <a:off x="1519238" y="238098"/>
            <a:ext cx="8824912" cy="929059"/>
          </a:xfrm>
          <a:prstGeom prst="rect">
            <a:avLst/>
          </a:prstGeom>
          <a:noFill/>
          <a:ln w="31750" cap="sq">
            <a:solidFill>
              <a:schemeClr val="tx1"/>
            </a:solidFill>
            <a:miter lim="800000"/>
          </a:ln>
        </p:spPr>
        <p:txBody>
          <a:bodyPr vert="horz" lIns="182880" tIns="182880" rIns="182880" bIns="182880" rtlCol="0" anchor="ctr">
            <a:normAutofit fontScale="92500" lnSpcReduction="10000"/>
          </a:bodyPr>
          <a:lst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a:lstStyle>
          <a:p>
            <a:endParaRPr lang="en-US" sz="2400" b="1" dirty="0">
              <a:solidFill>
                <a:schemeClr val="bg1"/>
              </a:solidFill>
            </a:endParaRPr>
          </a:p>
          <a:p>
            <a:r>
              <a:rPr lang="en-US" sz="2400" b="1" dirty="0">
                <a:solidFill>
                  <a:schemeClr val="bg1"/>
                </a:solidFill>
              </a:rPr>
              <a:t>Se </a:t>
            </a:r>
            <a:r>
              <a:rPr lang="en-US" sz="2400" b="1" dirty="0" err="1">
                <a:solidFill>
                  <a:schemeClr val="bg1"/>
                </a:solidFill>
              </a:rPr>
              <a:t>situer</a:t>
            </a:r>
            <a:r>
              <a:rPr lang="en-US" sz="2400" b="1" dirty="0">
                <a:solidFill>
                  <a:schemeClr val="bg1"/>
                </a:solidFill>
              </a:rPr>
              <a:t> dans le temps</a:t>
            </a:r>
          </a:p>
          <a:p>
            <a:endParaRPr lang="en-US" sz="2400" b="1" dirty="0">
              <a:solidFill>
                <a:schemeClr val="bg1"/>
              </a:solidFill>
            </a:endParaRPr>
          </a:p>
        </p:txBody>
      </p:sp>
    </p:spTree>
    <p:extLst>
      <p:ext uri="{BB962C8B-B14F-4D97-AF65-F5344CB8AC3E}">
        <p14:creationId xmlns:p14="http://schemas.microsoft.com/office/powerpoint/2010/main" val="147552587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dissolv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dissolv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dissolve">
                                      <p:cBhvr>
                                        <p:cTn id="27" dur="500"/>
                                        <p:tgtEl>
                                          <p:spTgt spid="3">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dissolve">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docProps/app.xml><?xml version="1.0" encoding="utf-8"?>
<Properties xmlns="http://schemas.openxmlformats.org/officeDocument/2006/extended-properties" xmlns:vt="http://schemas.openxmlformats.org/officeDocument/2006/docPropsVTypes">
  <TotalTime>3860</TotalTime>
  <Words>2102</Words>
  <Application>Microsoft Macintosh PowerPoint</Application>
  <PresentationFormat>Widescreen</PresentationFormat>
  <Paragraphs>153</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Gill Sans MT</vt:lpstr>
      <vt:lpstr>Times New Roman</vt:lpstr>
      <vt:lpstr>Wingdings</vt:lpstr>
      <vt:lpstr>Parcel</vt:lpstr>
      <vt:lpstr>FR 2012 : 2024–25  Groupe: jeudi 12h</vt:lpstr>
      <vt:lpstr>Pour la prochaine fois</vt:lpstr>
      <vt:lpstr>Thème 2: sujet, genre</vt:lpstr>
      <vt:lpstr>Theme 2: les défis</vt:lpstr>
      <vt:lpstr>Les adjectifs et noms de nationalité</vt:lpstr>
      <vt:lpstr>Les adjectifs et noms de nationalité</vt:lpstr>
      <vt:lpstr>PowerPoint Presentation</vt:lpstr>
      <vt:lpstr>PowerPoint Presentation</vt:lpstr>
      <vt:lpstr>PowerPoint Presentation</vt:lpstr>
      <vt:lpstr>L’expression de la consequence  et de la comparaison  voir FR2011 writing fiche du livret p.17</vt:lpstr>
      <vt:lpstr>Quelques Révisions: ls propositions relatives</vt:lpstr>
      <vt:lpstr>PowerPoint Presentation</vt:lpstr>
      <vt:lpstr>articles</vt:lpstr>
      <vt:lpstr>PowerPoint Presentation</vt:lpstr>
      <vt:lpstr>Questions de syntaxe 1. To take a fresh look at… Waterloo 2. Defeat does not come easily to a proud nation…</vt:lpstr>
      <vt:lpstr>La passivation</vt:lpstr>
      <vt:lpstr>Problèmes de syntaxe…expressions idiomatiques… que faire?</vt:lpstr>
      <vt:lpstr>A vous…</vt:lpstr>
      <vt:lpstr>A vous…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 2012 : 2020-21 Groupe E: Mercredi 12h Groupe F: jeudi 12h</dc:title>
  <dc:creator>Wardhaugh, Jessica</dc:creator>
  <cp:lastModifiedBy>Wardhaugh, Jessica</cp:lastModifiedBy>
  <cp:revision>40</cp:revision>
  <dcterms:created xsi:type="dcterms:W3CDTF">2021-01-27T00:44:00Z</dcterms:created>
  <dcterms:modified xsi:type="dcterms:W3CDTF">2024-11-13T16:55:12Z</dcterms:modified>
</cp:coreProperties>
</file>