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s/slide23.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s/slide21.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s/slide22.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s/slide20.xml" ContentType="application/vnd.openxmlformats-officedocument.presentationml.slide+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62" r:id="rId3"/>
    <p:sldId id="263" r:id="rId4"/>
    <p:sldId id="264" r:id="rId5"/>
    <p:sldId id="265" r:id="rId6"/>
    <p:sldId id="257" r:id="rId7"/>
    <p:sldId id="266" r:id="rId8"/>
    <p:sldId id="267" r:id="rId9"/>
    <p:sldId id="268" r:id="rId10"/>
    <p:sldId id="269" r:id="rId11"/>
    <p:sldId id="270" r:id="rId12"/>
    <p:sldId id="271" r:id="rId13"/>
    <p:sldId id="258" r:id="rId14"/>
    <p:sldId id="259" r:id="rId15"/>
    <p:sldId id="260" r:id="rId16"/>
    <p:sldId id="261" r:id="rId17"/>
    <p:sldId id="272" r:id="rId18"/>
    <p:sldId id="274" r:id="rId19"/>
    <p:sldId id="275" r:id="rId20"/>
    <p:sldId id="276" r:id="rId21"/>
    <p:sldId id="278" r:id="rId22"/>
    <p:sldId id="277" r:id="rId23"/>
    <p:sldId id="273" r:id="rId24"/>
  </p:sldIdLst>
  <p:sldSz cx="9144000" cy="6858000" type="screen4x3"/>
  <p:notesSz cx="6858000" cy="9144000"/>
  <p:defaultTextStyle>
    <a:defPPr>
      <a:defRPr lang="en-GB"/>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10" d="100"/>
          <a:sy n="110" d="100"/>
        </p:scale>
        <p:origin x="-824" y="-1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GB" smtClean="0"/>
              <a:t>Click to edit Master subtitle style</a:t>
            </a:r>
            <a:endParaRPr kumimoji="0" lang="en-US"/>
          </a:p>
        </p:txBody>
      </p:sp>
      <p:sp>
        <p:nvSpPr>
          <p:cNvPr id="28" name="Date Placeholder 27"/>
          <p:cNvSpPr>
            <a:spLocks noGrp="1"/>
          </p:cNvSpPr>
          <p:nvPr>
            <p:ph type="dt" sz="half" idx="10"/>
          </p:nvPr>
        </p:nvSpPr>
        <p:spPr/>
        <p:txBody>
          <a:bodyPr/>
          <a:lstStyle/>
          <a:p>
            <a:fld id="{6E15AEAA-C05F-F746-9F79-24D377472F8B}" type="datetimeFigureOut">
              <a:rPr lang="en-GB" smtClean="0"/>
              <a:pPr/>
              <a:t>12/11/18</a:t>
            </a:fld>
            <a:endParaRPr lang="en-GB"/>
          </a:p>
        </p:txBody>
      </p:sp>
      <p:sp>
        <p:nvSpPr>
          <p:cNvPr id="17" name="Footer Placeholder 16"/>
          <p:cNvSpPr>
            <a:spLocks noGrp="1"/>
          </p:cNvSpPr>
          <p:nvPr>
            <p:ph type="ftr" sz="quarter" idx="11"/>
          </p:nvPr>
        </p:nvSpPr>
        <p:spPr/>
        <p:txBody>
          <a:bodyPr/>
          <a:lstStyle/>
          <a:p>
            <a:endParaRPr lang="en-GB"/>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D5D3837-601C-C04E-8152-6D011A12B2E0}" type="slidenum">
              <a:rPr lang="en-GB" smtClean="0"/>
              <a:pPr/>
              <a:t>‹#›</a:t>
            </a:fld>
            <a:endParaRPr lang="en-GB"/>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GB"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Date Placeholder 3"/>
          <p:cNvSpPr>
            <a:spLocks noGrp="1"/>
          </p:cNvSpPr>
          <p:nvPr>
            <p:ph type="dt" sz="half" idx="10"/>
          </p:nvPr>
        </p:nvSpPr>
        <p:spPr/>
        <p:txBody>
          <a:bodyPr/>
          <a:lstStyle/>
          <a:p>
            <a:fld id="{6E15AEAA-C05F-F746-9F79-24D377472F8B}" type="datetimeFigureOut">
              <a:rPr lang="en-GB" smtClean="0"/>
              <a:pPr/>
              <a:t>12/11/18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5D3837-601C-C04E-8152-6D011A12B2E0}"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4D5D3837-601C-C04E-8152-6D011A12B2E0}" type="slidenum">
              <a:rPr lang="en-GB" smtClean="0"/>
              <a:pPr/>
              <a:t>‹#›</a:t>
            </a:fld>
            <a:endParaRPr lang="en-GB"/>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Date Placeholder 3"/>
          <p:cNvSpPr>
            <a:spLocks noGrp="1"/>
          </p:cNvSpPr>
          <p:nvPr>
            <p:ph type="dt" sz="half" idx="10"/>
          </p:nvPr>
        </p:nvSpPr>
        <p:spPr/>
        <p:txBody>
          <a:bodyPr/>
          <a:lstStyle/>
          <a:p>
            <a:fld id="{6E15AEAA-C05F-F746-9F79-24D377472F8B}" type="datetimeFigureOut">
              <a:rPr lang="en-GB" smtClean="0"/>
              <a:pPr/>
              <a:t>12/11/18</a:t>
            </a:fld>
            <a:endParaRPr lang="en-GB"/>
          </a:p>
        </p:txBody>
      </p:sp>
      <p:sp>
        <p:nvSpPr>
          <p:cNvPr id="5" name="Footer Placeholder 4"/>
          <p:cNvSpPr>
            <a:spLocks noGrp="1"/>
          </p:cNvSpPr>
          <p:nvPr>
            <p:ph type="ftr" sz="quarter" idx="11"/>
          </p:nvPr>
        </p:nvSpPr>
        <p:spPr/>
        <p:txBody>
          <a:bodyPr/>
          <a:lstStyle/>
          <a:p>
            <a:endParaRPr lang="en-GB"/>
          </a:p>
        </p:txBody>
      </p:sp>
      <p:sp>
        <p:nvSpPr>
          <p:cNvPr id="2" name="Vertical Title 1"/>
          <p:cNvSpPr>
            <a:spLocks noGrp="1"/>
          </p:cNvSpPr>
          <p:nvPr>
            <p:ph type="title" orient="vert"/>
          </p:nvPr>
        </p:nvSpPr>
        <p:spPr>
          <a:xfrm>
            <a:off x="7391400" y="304801"/>
            <a:ext cx="1447800" cy="5851525"/>
          </a:xfrm>
        </p:spPr>
        <p:txBody>
          <a:bodyPr vert="eaVert"/>
          <a:lstStyle/>
          <a:p>
            <a:r>
              <a:rPr kumimoji="0" lang="en-GB"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GB" smtClean="0"/>
              <a:t>Click to edit Master title style</a:t>
            </a:r>
            <a:endParaRPr kumimoji="0" lang="en-US"/>
          </a:p>
        </p:txBody>
      </p:sp>
      <p:sp>
        <p:nvSpPr>
          <p:cNvPr id="4" name="Date Placeholder 3"/>
          <p:cNvSpPr>
            <a:spLocks noGrp="1"/>
          </p:cNvSpPr>
          <p:nvPr>
            <p:ph type="dt" sz="half" idx="10"/>
          </p:nvPr>
        </p:nvSpPr>
        <p:spPr/>
        <p:txBody>
          <a:bodyPr/>
          <a:lstStyle/>
          <a:p>
            <a:fld id="{6E15AEAA-C05F-F746-9F79-24D377472F8B}" type="datetimeFigureOut">
              <a:rPr lang="en-GB" smtClean="0"/>
              <a:pPr/>
              <a:t>12/11/18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4361688" y="1026372"/>
            <a:ext cx="457200" cy="441325"/>
          </a:xfrm>
        </p:spPr>
        <p:txBody>
          <a:bodyPr/>
          <a:lstStyle/>
          <a:p>
            <a:fld id="{4D5D3837-601C-C04E-8152-6D011A12B2E0}" type="slidenum">
              <a:rPr lang="en-GB" smtClean="0"/>
              <a:pPr/>
              <a:t>‹#›</a:t>
            </a:fld>
            <a:endParaRPr lang="en-GB"/>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GB"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GB"/>
          </a:p>
        </p:txBody>
      </p:sp>
      <p:sp>
        <p:nvSpPr>
          <p:cNvPr id="4" name="Date Placeholder 3"/>
          <p:cNvSpPr>
            <a:spLocks noGrp="1"/>
          </p:cNvSpPr>
          <p:nvPr>
            <p:ph type="dt" sz="half" idx="10"/>
          </p:nvPr>
        </p:nvSpPr>
        <p:spPr/>
        <p:txBody>
          <a:bodyPr/>
          <a:lstStyle/>
          <a:p>
            <a:fld id="{6E15AEAA-C05F-F746-9F79-24D377472F8B}" type="datetimeFigureOut">
              <a:rPr lang="en-GB" smtClean="0"/>
              <a:pPr/>
              <a:t>12/11/18</a:t>
            </a:fld>
            <a:endParaRPr lang="en-GB"/>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D5D3837-601C-C04E-8152-6D011A12B2E0}" type="slidenum">
              <a:rPr lang="en-GB" smtClean="0"/>
              <a:pPr/>
              <a:t>‹#›</a:t>
            </a:fld>
            <a:endParaRPr lang="en-GB"/>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GB"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GB"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6E15AEAA-C05F-F746-9F79-24D377472F8B}" type="datetimeFigureOut">
              <a:rPr lang="en-GB" smtClean="0"/>
              <a:pPr/>
              <a:t>12/11/18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D5D3837-601C-C04E-8152-6D011A12B2E0}" type="slidenum">
              <a:rPr lang="en-GB" smtClean="0"/>
              <a:pPr/>
              <a:t>‹#›</a:t>
            </a:fld>
            <a:endParaRPr lang="en-GB"/>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GB"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GB" smtClean="0"/>
              <a:t>Click to edit Master text styles</a:t>
            </a:r>
          </a:p>
        </p:txBody>
      </p:sp>
      <p:sp>
        <p:nvSpPr>
          <p:cNvPr id="7" name="Date Placeholder 6"/>
          <p:cNvSpPr>
            <a:spLocks noGrp="1"/>
          </p:cNvSpPr>
          <p:nvPr>
            <p:ph type="dt" sz="half" idx="10"/>
          </p:nvPr>
        </p:nvSpPr>
        <p:spPr/>
        <p:txBody>
          <a:bodyPr/>
          <a:lstStyle/>
          <a:p>
            <a:fld id="{6E15AEAA-C05F-F746-9F79-24D377472F8B}" type="datetimeFigureOut">
              <a:rPr lang="en-GB" smtClean="0"/>
              <a:pPr/>
              <a:t>12/11/18</a:t>
            </a:fld>
            <a:endParaRPr lang="en-GB"/>
          </a:p>
        </p:txBody>
      </p:sp>
      <p:sp>
        <p:nvSpPr>
          <p:cNvPr id="8" name="Footer Placeholder 7"/>
          <p:cNvSpPr>
            <a:spLocks noGrp="1"/>
          </p:cNvSpPr>
          <p:nvPr>
            <p:ph type="ftr" sz="quarter" idx="11"/>
          </p:nvPr>
        </p:nvSpPr>
        <p:spPr>
          <a:xfrm>
            <a:off x="304800" y="6409944"/>
            <a:ext cx="3581400" cy="365760"/>
          </a:xfrm>
        </p:spPr>
        <p:txBody>
          <a:bodyPr/>
          <a:lstStyle/>
          <a:p>
            <a:endParaRPr lang="en-GB"/>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4D5D3837-601C-C04E-8152-6D011A12B2E0}" type="slidenum">
              <a:rPr lang="en-GB" smtClean="0"/>
              <a:pPr/>
              <a:t>‹#›</a:t>
            </a:fld>
            <a:endParaRPr lang="en-GB"/>
          </a:p>
        </p:txBody>
      </p:sp>
      <p:sp>
        <p:nvSpPr>
          <p:cNvPr id="23" name="Title 22"/>
          <p:cNvSpPr>
            <a:spLocks noGrp="1"/>
          </p:cNvSpPr>
          <p:nvPr>
            <p:ph type="title"/>
          </p:nvPr>
        </p:nvSpPr>
        <p:spPr/>
        <p:txBody>
          <a:bodyPr rtlCol="0" anchor="b" anchorCtr="0"/>
          <a:lstStyle/>
          <a:p>
            <a:r>
              <a:rPr kumimoji="0" lang="en-GB"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3" name="Date Placeholder 2"/>
          <p:cNvSpPr>
            <a:spLocks noGrp="1"/>
          </p:cNvSpPr>
          <p:nvPr>
            <p:ph type="dt" sz="half" idx="10"/>
          </p:nvPr>
        </p:nvSpPr>
        <p:spPr/>
        <p:txBody>
          <a:bodyPr/>
          <a:lstStyle/>
          <a:p>
            <a:fld id="{6E15AEAA-C05F-F746-9F79-24D377472F8B}" type="datetimeFigureOut">
              <a:rPr lang="en-GB" smtClean="0"/>
              <a:pPr/>
              <a:t>12/11/18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a:xfrm>
            <a:off x="4343400" y="1036020"/>
            <a:ext cx="457200" cy="441325"/>
          </a:xfrm>
        </p:spPr>
        <p:txBody>
          <a:bodyPr/>
          <a:lstStyle/>
          <a:p>
            <a:fld id="{4D5D3837-601C-C04E-8152-6D011A12B2E0}"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6E15AEAA-C05F-F746-9F79-24D377472F8B}" type="datetimeFigureOut">
              <a:rPr lang="en-GB" smtClean="0"/>
              <a:pPr/>
              <a:t>12/11/18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4D5D3837-601C-C04E-8152-6D011A12B2E0}"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GB"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GB"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4D5D3837-601C-C04E-8152-6D011A12B2E0}" type="slidenum">
              <a:rPr lang="en-GB" smtClean="0"/>
              <a:pPr/>
              <a:t>‹#›</a:t>
            </a:fld>
            <a:endParaRPr lang="en-GB"/>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6E15AEAA-C05F-F746-9F79-24D377472F8B}" type="datetimeFigureOut">
              <a:rPr lang="en-GB" smtClean="0"/>
              <a:pPr/>
              <a:t>12/11/18</a:t>
            </a:fld>
            <a:endParaRPr lang="en-GB"/>
          </a:p>
        </p:txBody>
      </p:sp>
      <p:sp>
        <p:nvSpPr>
          <p:cNvPr id="6" name="Footer Placeholder 5"/>
          <p:cNvSpPr>
            <a:spLocks noGrp="1"/>
          </p:cNvSpPr>
          <p:nvPr>
            <p:ph type="ftr" sz="quarter" idx="11"/>
          </p:nvPr>
        </p:nvSpPr>
        <p:spPr>
          <a:xfrm>
            <a:off x="301752" y="6410848"/>
            <a:ext cx="3383280" cy="365760"/>
          </a:xfrm>
        </p:spPr>
        <p:txBody>
          <a:bodyPr/>
          <a:lstStyle/>
          <a:p>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4D5D3837-601C-C04E-8152-6D011A12B2E0}" type="slidenum">
              <a:rPr lang="en-GB" smtClean="0"/>
              <a:pPr/>
              <a:t>‹#›</a:t>
            </a:fld>
            <a:endParaRPr lang="en-GB"/>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GB"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GB"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GB"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6E15AEAA-C05F-F746-9F79-24D377472F8B}" type="datetimeFigureOut">
              <a:rPr lang="en-GB" smtClean="0"/>
              <a:pPr/>
              <a:t>12/11/18</a:t>
            </a:fld>
            <a:endParaRPr lang="en-GB"/>
          </a:p>
        </p:txBody>
      </p:sp>
      <p:sp>
        <p:nvSpPr>
          <p:cNvPr id="6" name="Footer Placeholder 5"/>
          <p:cNvSpPr>
            <a:spLocks noGrp="1"/>
          </p:cNvSpPr>
          <p:nvPr>
            <p:ph type="ftr" sz="quarter" idx="11"/>
          </p:nvPr>
        </p:nvSpPr>
        <p:spPr>
          <a:xfrm>
            <a:off x="301752" y="6410848"/>
            <a:ext cx="3584448" cy="365760"/>
          </a:xfrm>
        </p:spPr>
        <p:txBody>
          <a:body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6E15AEAA-C05F-F746-9F79-24D377472F8B}" type="datetimeFigureOut">
              <a:rPr lang="en-GB" smtClean="0"/>
              <a:pPr/>
              <a:t>12/11/18</a:t>
            </a:fld>
            <a:endParaRPr lang="en-GB"/>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GB"/>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4D5D3837-601C-C04E-8152-6D011A12B2E0}" type="slidenum">
              <a:rPr lang="en-GB" smtClean="0"/>
              <a:pPr/>
              <a:t>‹#›</a:t>
            </a:fld>
            <a:endParaRPr lang="en-GB"/>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GB"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GB" smtClean="0"/>
              <a:t>Click to edit Master text styles</a:t>
            </a:r>
          </a:p>
          <a:p>
            <a:pPr lvl="1" eaLnBrk="1" latinLnBrk="0" hangingPunct="1"/>
            <a:r>
              <a:rPr kumimoji="0" lang="en-GB" smtClean="0"/>
              <a:t>Second level</a:t>
            </a:r>
          </a:p>
          <a:p>
            <a:pPr lvl="2" eaLnBrk="1" latinLnBrk="0" hangingPunct="1"/>
            <a:r>
              <a:rPr kumimoji="0" lang="en-GB" smtClean="0"/>
              <a:t>Third level</a:t>
            </a:r>
          </a:p>
          <a:p>
            <a:pPr lvl="3" eaLnBrk="1" latinLnBrk="0" hangingPunct="1"/>
            <a:r>
              <a:rPr kumimoji="0" lang="en-GB" smtClean="0"/>
              <a:t>Fourth level</a:t>
            </a:r>
          </a:p>
          <a:p>
            <a:pPr lvl="4" eaLnBrk="1" latinLnBrk="0" hangingPunct="1"/>
            <a:r>
              <a:rPr kumimoji="0" lang="en-GB"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 Id="rId3" Type="http://schemas.openxmlformats.org/officeDocument/2006/relationships/image" Target="../media/image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 Id="rId3" Type="http://schemas.openxmlformats.org/officeDocument/2006/relationships/image" Target="../media/image16.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037816"/>
            <a:ext cx="6400800" cy="1534184"/>
          </a:xfrm>
        </p:spPr>
        <p:txBody>
          <a:bodyPr/>
          <a:lstStyle/>
          <a:p>
            <a:r>
              <a:rPr lang="en-GB" dirty="0" smtClean="0"/>
              <a:t>Dr Jessica Wardhaugh</a:t>
            </a:r>
          </a:p>
          <a:p>
            <a:r>
              <a:rPr lang="en-GB" dirty="0" smtClean="0"/>
              <a:t> (University of Warwick)</a:t>
            </a:r>
          </a:p>
          <a:p>
            <a:endParaRPr lang="en-GB" dirty="0" smtClean="0"/>
          </a:p>
          <a:p>
            <a:r>
              <a:rPr lang="en-GB" dirty="0" smtClean="0"/>
              <a:t>Düsseldorf, 11 December 2018</a:t>
            </a:r>
            <a:endParaRPr lang="en-GB" dirty="0"/>
          </a:p>
        </p:txBody>
      </p:sp>
      <p:sp>
        <p:nvSpPr>
          <p:cNvPr id="2" name="Title 1"/>
          <p:cNvSpPr>
            <a:spLocks noGrp="1"/>
          </p:cNvSpPr>
          <p:nvPr>
            <p:ph type="ctrTitle"/>
          </p:nvPr>
        </p:nvSpPr>
        <p:spPr/>
        <p:txBody>
          <a:bodyPr>
            <a:normAutofit fontScale="90000"/>
          </a:bodyPr>
          <a:lstStyle/>
          <a:p>
            <a:r>
              <a:rPr lang="en-GB" b="1" dirty="0" smtClean="0"/>
              <a:t>Power and Silence: </a:t>
            </a:r>
            <a:br>
              <a:rPr lang="en-GB" b="1" dirty="0" smtClean="0"/>
            </a:br>
            <a:r>
              <a:rPr lang="en-GB" b="1" dirty="0" smtClean="0"/>
              <a:t>The Strange End of French Democracy in 1938–40</a:t>
            </a:r>
            <a:endParaRPr lang="en-GB"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i="1" dirty="0" smtClean="0">
                <a:solidFill>
                  <a:srgbClr val="D16349"/>
                </a:solidFill>
              </a:rPr>
              <a:t>Le Chant des Croix de </a:t>
            </a:r>
            <a:r>
              <a:rPr lang="en-GB" b="1" i="1" dirty="0" err="1" smtClean="0">
                <a:solidFill>
                  <a:srgbClr val="D16349"/>
                </a:solidFill>
              </a:rPr>
              <a:t>Feu</a:t>
            </a:r>
            <a:endParaRPr lang="en-GB" b="1" i="1" dirty="0">
              <a:solidFill>
                <a:srgbClr val="D16349"/>
              </a:solidFill>
            </a:endParaRPr>
          </a:p>
        </p:txBody>
      </p:sp>
      <p:sp>
        <p:nvSpPr>
          <p:cNvPr id="3" name="Content Placeholder 2"/>
          <p:cNvSpPr>
            <a:spLocks noGrp="1"/>
          </p:cNvSpPr>
          <p:nvPr>
            <p:ph sz="quarter" idx="1"/>
          </p:nvPr>
        </p:nvSpPr>
        <p:spPr>
          <a:xfrm>
            <a:off x="746314" y="5761181"/>
            <a:ext cx="8059357" cy="519545"/>
          </a:xfrm>
        </p:spPr>
        <p:txBody>
          <a:bodyPr>
            <a:normAutofit/>
          </a:bodyPr>
          <a:lstStyle/>
          <a:p>
            <a:pPr algn="ctr">
              <a:buNone/>
            </a:pPr>
            <a:r>
              <a:rPr lang="en-GB" sz="1800" i="1" dirty="0" smtClean="0"/>
              <a:t>Archives de la </a:t>
            </a:r>
            <a:r>
              <a:rPr lang="en-GB" sz="1800" i="1" dirty="0" err="1" smtClean="0"/>
              <a:t>Préfecture</a:t>
            </a:r>
            <a:r>
              <a:rPr lang="en-GB" sz="1800" i="1" dirty="0" smtClean="0"/>
              <a:t> de Police, Paris</a:t>
            </a:r>
            <a:endParaRPr lang="en-GB" sz="1800" i="1" dirty="0"/>
          </a:p>
        </p:txBody>
      </p:sp>
      <p:pic>
        <p:nvPicPr>
          <p:cNvPr id="37890" name="Picture 2" descr="Fig"/>
          <p:cNvPicPr>
            <a:picLocks noChangeAspect="1" noChangeArrowheads="1"/>
          </p:cNvPicPr>
          <p:nvPr/>
        </p:nvPicPr>
        <p:blipFill>
          <a:blip r:embed="rId2"/>
          <a:srcRect/>
          <a:stretch>
            <a:fillRect/>
          </a:stretch>
        </p:blipFill>
        <p:spPr bwMode="auto">
          <a:xfrm>
            <a:off x="1116013" y="1482725"/>
            <a:ext cx="2678112" cy="4114800"/>
          </a:xfrm>
          <a:prstGeom prst="rect">
            <a:avLst/>
          </a:prstGeom>
          <a:noFill/>
          <a:ln w="9525">
            <a:noFill/>
            <a:miter lim="800000"/>
            <a:headEnd/>
            <a:tailEnd/>
          </a:ln>
        </p:spPr>
      </p:pic>
      <p:pic>
        <p:nvPicPr>
          <p:cNvPr id="37891" name="Picture 3" descr="Fig"/>
          <p:cNvPicPr>
            <a:picLocks noChangeAspect="1" noChangeArrowheads="1"/>
          </p:cNvPicPr>
          <p:nvPr/>
        </p:nvPicPr>
        <p:blipFill>
          <a:blip r:embed="rId3"/>
          <a:srcRect/>
          <a:stretch>
            <a:fillRect/>
          </a:stretch>
        </p:blipFill>
        <p:spPr bwMode="auto">
          <a:xfrm>
            <a:off x="5423297" y="1482725"/>
            <a:ext cx="2668190" cy="411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
            </a:r>
            <a:br>
              <a:rPr lang="en-GB" dirty="0" smtClean="0"/>
            </a:br>
            <a:r>
              <a:rPr lang="en-GB" b="1" dirty="0" smtClean="0">
                <a:solidFill>
                  <a:srgbClr val="D16349"/>
                </a:solidFill>
              </a:rPr>
              <a:t>La </a:t>
            </a:r>
            <a:r>
              <a:rPr lang="en-GB" b="1" dirty="0" err="1" smtClean="0">
                <a:solidFill>
                  <a:srgbClr val="D16349"/>
                </a:solidFill>
              </a:rPr>
              <a:t>Fédération</a:t>
            </a:r>
            <a:r>
              <a:rPr lang="en-GB" b="1" dirty="0" smtClean="0">
                <a:solidFill>
                  <a:srgbClr val="D16349"/>
                </a:solidFill>
              </a:rPr>
              <a:t> </a:t>
            </a:r>
            <a:r>
              <a:rPr lang="en-GB" b="1" dirty="0" err="1" smtClean="0">
                <a:solidFill>
                  <a:srgbClr val="D16349"/>
                </a:solidFill>
              </a:rPr>
              <a:t>Nationale</a:t>
            </a:r>
            <a:r>
              <a:rPr lang="en-GB" b="1" dirty="0" smtClean="0">
                <a:solidFill>
                  <a:srgbClr val="D16349"/>
                </a:solidFill>
              </a:rPr>
              <a:t> </a:t>
            </a:r>
            <a:r>
              <a:rPr lang="en-GB" b="1" dirty="0" err="1" smtClean="0">
                <a:solidFill>
                  <a:srgbClr val="D16349"/>
                </a:solidFill>
              </a:rPr>
              <a:t>Catholique</a:t>
            </a:r>
            <a:endParaRPr lang="en-GB" b="1" dirty="0">
              <a:solidFill>
                <a:srgbClr val="D16349"/>
              </a:solidFill>
            </a:endParaRPr>
          </a:p>
        </p:txBody>
      </p:sp>
      <p:pic>
        <p:nvPicPr>
          <p:cNvPr id="4" name="Content Placeholder 3" descr="GH_GHCastelnau2.jpg"/>
          <p:cNvPicPr>
            <a:picLocks noGrp="1" noChangeAspect="1"/>
          </p:cNvPicPr>
          <p:nvPr>
            <p:ph sz="quarter" idx="1"/>
          </p:nvPr>
        </p:nvPicPr>
        <p:blipFill>
          <a:blip r:embed="rId2"/>
          <a:srcRect l="-80145" r="-80145"/>
          <a:stretch>
            <a:fillRect/>
          </a:stretch>
        </p:blipFill>
        <p:spPr>
          <a:xfrm>
            <a:off x="-1002099" y="1527048"/>
            <a:ext cx="7900203" cy="4247421"/>
          </a:xfrm>
        </p:spPr>
      </p:pic>
      <p:sp>
        <p:nvSpPr>
          <p:cNvPr id="9" name="TextBox 8"/>
          <p:cNvSpPr txBox="1"/>
          <p:nvPr/>
        </p:nvSpPr>
        <p:spPr>
          <a:xfrm>
            <a:off x="4883782" y="1767695"/>
            <a:ext cx="3247127" cy="3139321"/>
          </a:xfrm>
          <a:prstGeom prst="rect">
            <a:avLst/>
          </a:prstGeom>
          <a:noFill/>
        </p:spPr>
        <p:txBody>
          <a:bodyPr wrap="square" rtlCol="0">
            <a:spAutoFit/>
          </a:bodyPr>
          <a:lstStyle/>
          <a:p>
            <a:r>
              <a:rPr lang="en-GB" dirty="0" smtClean="0"/>
              <a:t>‘</a:t>
            </a:r>
            <a:r>
              <a:rPr lang="x-none" dirty="0" smtClean="0"/>
              <a:t>Son entourage comprend généraux, colonels, parlementaires et notabilités catholiques, tous d’un nationalisme sans compromission avec le pacifisme ni avec le </a:t>
            </a:r>
            <a:r>
              <a:rPr lang="en-GB" dirty="0" smtClean="0"/>
              <a:t>“</a:t>
            </a:r>
            <a:r>
              <a:rPr lang="x-none" dirty="0" smtClean="0"/>
              <a:t>démocratisme</a:t>
            </a:r>
            <a:r>
              <a:rPr lang="en-GB" dirty="0" smtClean="0"/>
              <a:t>”</a:t>
            </a:r>
            <a:r>
              <a:rPr lang="x-none" dirty="0" smtClean="0"/>
              <a:t> chrétien.</a:t>
            </a:r>
            <a:r>
              <a:rPr lang="en-GB" dirty="0" smtClean="0"/>
              <a:t>’</a:t>
            </a:r>
          </a:p>
          <a:p>
            <a:endParaRPr lang="en-GB" dirty="0" smtClean="0"/>
          </a:p>
          <a:p>
            <a:r>
              <a:rPr lang="en-GB" dirty="0" smtClean="0"/>
              <a:t>— Police report on </a:t>
            </a:r>
            <a:r>
              <a:rPr lang="en-GB" dirty="0" err="1" smtClean="0"/>
              <a:t>Général</a:t>
            </a:r>
            <a:r>
              <a:rPr lang="en-GB" dirty="0" smtClean="0"/>
              <a:t> de </a:t>
            </a:r>
            <a:r>
              <a:rPr lang="en-GB" dirty="0" err="1" smtClean="0"/>
              <a:t>Castelnau</a:t>
            </a:r>
            <a:r>
              <a:rPr lang="en-GB" dirty="0" smtClean="0"/>
              <a:t>, 10 June 1936</a:t>
            </a:r>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D16349"/>
                </a:solidFill>
              </a:rPr>
              <a:t>Opposition from the left</a:t>
            </a:r>
            <a:endParaRPr lang="en-GB" b="1" dirty="0">
              <a:solidFill>
                <a:srgbClr val="D16349"/>
              </a:solidFill>
            </a:endParaRPr>
          </a:p>
        </p:txBody>
      </p:sp>
      <p:sp>
        <p:nvSpPr>
          <p:cNvPr id="3" name="Content Placeholder 2"/>
          <p:cNvSpPr>
            <a:spLocks noGrp="1"/>
          </p:cNvSpPr>
          <p:nvPr>
            <p:ph sz="quarter" idx="1"/>
          </p:nvPr>
        </p:nvSpPr>
        <p:spPr/>
        <p:txBody>
          <a:bodyPr>
            <a:normAutofit fontScale="92500" lnSpcReduction="10000"/>
          </a:bodyPr>
          <a:lstStyle/>
          <a:p>
            <a:r>
              <a:rPr lang="fr-FR" dirty="0" smtClean="0"/>
              <a:t>‘Mais ce n’est rien encore; le suffrage universel a un effet encore et plus désastreux. C’est de donner naissance au règne des nullités et des médiocrités, et nous le prouvons.’ Jean Grave, </a:t>
            </a:r>
            <a:r>
              <a:rPr lang="fr-FR" i="1" dirty="0" smtClean="0"/>
              <a:t>La Société mourante et l’anarchie </a:t>
            </a:r>
            <a:r>
              <a:rPr lang="fr-FR" dirty="0" smtClean="0"/>
              <a:t>(Paris, 1893</a:t>
            </a:r>
            <a:r>
              <a:rPr lang="en-GB" dirty="0" smtClean="0"/>
              <a:t>)</a:t>
            </a:r>
          </a:p>
          <a:p>
            <a:endParaRPr lang="en-GB" dirty="0" smtClean="0"/>
          </a:p>
          <a:p>
            <a:r>
              <a:rPr lang="fr-FR" dirty="0" smtClean="0"/>
              <a:t>‘Certes, le principe du suffrage universel me paraît inattaquable. C’est le seul outil de gouvernement d’une logique absolue… Du moment que les hommes interviennent avec leurs folies et leurs infirmités, la logique mathématique du suffrage universel est détruite.’ Émile Zola, </a:t>
            </a:r>
            <a:r>
              <a:rPr lang="fr-FR" i="1" dirty="0" smtClean="0"/>
              <a:t>Une Campagne </a:t>
            </a:r>
            <a:r>
              <a:rPr lang="fr-FR" dirty="0" smtClean="0"/>
              <a:t>(1880)</a:t>
            </a:r>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i="1" dirty="0" err="1" smtClean="0">
                <a:solidFill>
                  <a:srgbClr val="D16349"/>
                </a:solidFill>
              </a:rPr>
              <a:t>L’Assiette</a:t>
            </a:r>
            <a:r>
              <a:rPr lang="en-GB" b="1" i="1" dirty="0" smtClean="0">
                <a:solidFill>
                  <a:srgbClr val="D16349"/>
                </a:solidFill>
              </a:rPr>
              <a:t> au </a:t>
            </a:r>
            <a:r>
              <a:rPr lang="en-GB" b="1" i="1" dirty="0" err="1" smtClean="0">
                <a:solidFill>
                  <a:srgbClr val="D16349"/>
                </a:solidFill>
              </a:rPr>
              <a:t>beurre</a:t>
            </a:r>
            <a:r>
              <a:rPr lang="en-GB" b="1" dirty="0" smtClean="0">
                <a:solidFill>
                  <a:srgbClr val="D16349"/>
                </a:solidFill>
              </a:rPr>
              <a:t>, 1907</a:t>
            </a:r>
            <a:endParaRPr lang="en-GB" b="1" i="1" dirty="0">
              <a:solidFill>
                <a:srgbClr val="D16349"/>
              </a:solidFill>
            </a:endParaRPr>
          </a:p>
        </p:txBody>
      </p:sp>
      <p:sp>
        <p:nvSpPr>
          <p:cNvPr id="3" name="Content Placeholder 2"/>
          <p:cNvSpPr>
            <a:spLocks noGrp="1"/>
          </p:cNvSpPr>
          <p:nvPr>
            <p:ph sz="quarter" idx="1"/>
          </p:nvPr>
        </p:nvSpPr>
        <p:spPr/>
        <p:txBody>
          <a:bodyPr/>
          <a:lstStyle/>
          <a:p>
            <a:endParaRPr lang="en-GB" dirty="0"/>
          </a:p>
        </p:txBody>
      </p:sp>
      <p:pic>
        <p:nvPicPr>
          <p:cNvPr id="4" name="Picture 3"/>
          <p:cNvPicPr/>
          <p:nvPr/>
        </p:nvPicPr>
        <p:blipFill>
          <a:blip r:embed="rId2"/>
          <a:srcRect/>
          <a:stretch>
            <a:fillRect/>
          </a:stretch>
        </p:blipFill>
        <p:spPr bwMode="auto">
          <a:xfrm>
            <a:off x="5263487" y="1536649"/>
            <a:ext cx="2792129" cy="4183799"/>
          </a:xfrm>
          <a:prstGeom prst="rect">
            <a:avLst/>
          </a:prstGeom>
          <a:noFill/>
          <a:ln w="9525">
            <a:noFill/>
            <a:miter lim="800000"/>
            <a:headEnd/>
            <a:tailEnd/>
          </a:ln>
        </p:spPr>
      </p:pic>
      <p:pic>
        <p:nvPicPr>
          <p:cNvPr id="5" name="Picture 4"/>
          <p:cNvPicPr/>
          <p:nvPr/>
        </p:nvPicPr>
        <p:blipFill>
          <a:blip r:embed="rId3"/>
          <a:srcRect/>
          <a:stretch>
            <a:fillRect/>
          </a:stretch>
        </p:blipFill>
        <p:spPr bwMode="auto">
          <a:xfrm>
            <a:off x="798688" y="1536650"/>
            <a:ext cx="3058968" cy="4183800"/>
          </a:xfrm>
          <a:prstGeom prst="rect">
            <a:avLst/>
          </a:prstGeom>
          <a:noFill/>
          <a:ln w="9525">
            <a:noFill/>
            <a:miter lim="800000"/>
            <a:headEnd/>
            <a:tailEnd/>
          </a:ln>
        </p:spPr>
      </p:pic>
      <p:sp>
        <p:nvSpPr>
          <p:cNvPr id="6" name="TextBox 5"/>
          <p:cNvSpPr txBox="1"/>
          <p:nvPr/>
        </p:nvSpPr>
        <p:spPr>
          <a:xfrm>
            <a:off x="1096818" y="5720450"/>
            <a:ext cx="6707909" cy="369332"/>
          </a:xfrm>
          <a:prstGeom prst="rect">
            <a:avLst/>
          </a:prstGeom>
          <a:noFill/>
        </p:spPr>
        <p:txBody>
          <a:bodyPr wrap="square" rtlCol="0">
            <a:spAutoFit/>
          </a:bodyPr>
          <a:lstStyle/>
          <a:p>
            <a:pPr algn="ctr"/>
            <a:r>
              <a:rPr lang="en-GB" i="1" dirty="0" err="1" smtClean="0"/>
              <a:t>Bibliothèque</a:t>
            </a:r>
            <a:r>
              <a:rPr lang="en-GB" i="1" dirty="0" smtClean="0"/>
              <a:t> </a:t>
            </a:r>
            <a:r>
              <a:rPr lang="en-GB" i="1" dirty="0" err="1" smtClean="0"/>
              <a:t>Nationale</a:t>
            </a:r>
            <a:r>
              <a:rPr lang="en-GB" i="1" dirty="0" smtClean="0"/>
              <a:t> de France</a:t>
            </a:r>
            <a:endParaRPr lang="en-GB" i="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sz="quarter" idx="1"/>
          </p:nvPr>
        </p:nvSpPr>
        <p:spPr>
          <a:xfrm>
            <a:off x="3980349" y="1715318"/>
            <a:ext cx="4574833" cy="4032964"/>
          </a:xfrm>
        </p:spPr>
        <p:txBody>
          <a:bodyPr/>
          <a:lstStyle/>
          <a:p>
            <a:r>
              <a:rPr lang="en-GB" dirty="0" smtClean="0"/>
              <a:t>‘Des </a:t>
            </a:r>
            <a:r>
              <a:rPr lang="en-GB" dirty="0" err="1" smtClean="0"/>
              <a:t>mots</a:t>
            </a:r>
            <a:r>
              <a:rPr lang="en-GB" dirty="0" smtClean="0"/>
              <a:t> … des </a:t>
            </a:r>
            <a:r>
              <a:rPr lang="en-GB" dirty="0" err="1" smtClean="0"/>
              <a:t>maux</a:t>
            </a:r>
            <a:r>
              <a:rPr lang="en-GB" dirty="0" smtClean="0"/>
              <a:t>’</a:t>
            </a:r>
          </a:p>
          <a:p>
            <a:pPr>
              <a:buNone/>
            </a:pPr>
            <a:r>
              <a:rPr lang="en-GB" i="1" dirty="0" smtClean="0"/>
              <a:t>	— </a:t>
            </a:r>
            <a:r>
              <a:rPr lang="en-GB" i="1" dirty="0" err="1" smtClean="0"/>
              <a:t>L’Assiette</a:t>
            </a:r>
            <a:r>
              <a:rPr lang="en-GB" i="1" dirty="0" smtClean="0"/>
              <a:t> au </a:t>
            </a:r>
            <a:r>
              <a:rPr lang="en-GB" i="1" dirty="0" err="1" smtClean="0"/>
              <a:t>beurre</a:t>
            </a:r>
            <a:r>
              <a:rPr lang="en-GB" i="1" dirty="0" smtClean="0"/>
              <a:t>, </a:t>
            </a:r>
            <a:r>
              <a:rPr lang="en-GB" dirty="0" smtClean="0"/>
              <a:t>July 1907</a:t>
            </a:r>
            <a:endParaRPr lang="en-GB" i="1" dirty="0"/>
          </a:p>
        </p:txBody>
      </p:sp>
      <p:pic>
        <p:nvPicPr>
          <p:cNvPr id="4" name="Picture 3"/>
          <p:cNvPicPr/>
          <p:nvPr/>
        </p:nvPicPr>
        <p:blipFill>
          <a:blip r:embed="rId2"/>
          <a:srcRect/>
          <a:stretch>
            <a:fillRect/>
          </a:stretch>
        </p:blipFill>
        <p:spPr bwMode="auto">
          <a:xfrm>
            <a:off x="1008180" y="1527048"/>
            <a:ext cx="2574868" cy="39855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D16349"/>
                </a:solidFill>
              </a:rPr>
              <a:t>Marianne viewed by left and right</a:t>
            </a:r>
            <a:endParaRPr lang="en-GB" b="1" dirty="0">
              <a:solidFill>
                <a:srgbClr val="D16349"/>
              </a:solidFill>
            </a:endParaRPr>
          </a:p>
        </p:txBody>
      </p:sp>
      <p:sp>
        <p:nvSpPr>
          <p:cNvPr id="3" name="Content Placeholder 2"/>
          <p:cNvSpPr>
            <a:spLocks noGrp="1"/>
          </p:cNvSpPr>
          <p:nvPr>
            <p:ph sz="quarter" idx="1"/>
          </p:nvPr>
        </p:nvSpPr>
        <p:spPr/>
        <p:txBody>
          <a:bodyPr/>
          <a:lstStyle/>
          <a:p>
            <a:endParaRPr lang="en-GB" dirty="0"/>
          </a:p>
        </p:txBody>
      </p:sp>
      <p:pic>
        <p:nvPicPr>
          <p:cNvPr id="4" name="Picture 3"/>
          <p:cNvPicPr/>
          <p:nvPr/>
        </p:nvPicPr>
        <p:blipFill>
          <a:blip r:embed="rId2"/>
          <a:srcRect/>
          <a:stretch>
            <a:fillRect/>
          </a:stretch>
        </p:blipFill>
        <p:spPr bwMode="auto">
          <a:xfrm>
            <a:off x="4773440" y="2058491"/>
            <a:ext cx="3693635" cy="3026873"/>
          </a:xfrm>
          <a:prstGeom prst="rect">
            <a:avLst/>
          </a:prstGeom>
          <a:noFill/>
          <a:ln w="9525">
            <a:noFill/>
            <a:miter lim="800000"/>
            <a:headEnd/>
            <a:tailEnd/>
          </a:ln>
        </p:spPr>
      </p:pic>
      <p:pic>
        <p:nvPicPr>
          <p:cNvPr id="5" name="Picture 4"/>
          <p:cNvPicPr/>
          <p:nvPr/>
        </p:nvPicPr>
        <p:blipFill>
          <a:blip r:embed="rId3"/>
          <a:srcRect/>
          <a:stretch>
            <a:fillRect/>
          </a:stretch>
        </p:blipFill>
        <p:spPr bwMode="auto">
          <a:xfrm>
            <a:off x="457200" y="2058491"/>
            <a:ext cx="4316240" cy="3026873"/>
          </a:xfrm>
          <a:prstGeom prst="rect">
            <a:avLst/>
          </a:prstGeom>
          <a:noFill/>
          <a:ln w="9525">
            <a:noFill/>
            <a:miter lim="800000"/>
            <a:headEnd/>
            <a:tailEnd/>
          </a:ln>
        </p:spPr>
      </p:pic>
      <p:sp>
        <p:nvSpPr>
          <p:cNvPr id="6" name="TextBox 5"/>
          <p:cNvSpPr txBox="1"/>
          <p:nvPr/>
        </p:nvSpPr>
        <p:spPr>
          <a:xfrm>
            <a:off x="457200" y="5449455"/>
            <a:ext cx="8009875" cy="369332"/>
          </a:xfrm>
          <a:prstGeom prst="rect">
            <a:avLst/>
          </a:prstGeom>
          <a:noFill/>
        </p:spPr>
        <p:txBody>
          <a:bodyPr wrap="square" rtlCol="0">
            <a:spAutoFit/>
          </a:bodyPr>
          <a:lstStyle/>
          <a:p>
            <a:r>
              <a:rPr lang="en-GB" i="1" dirty="0" smtClean="0"/>
              <a:t>	</a:t>
            </a:r>
            <a:r>
              <a:rPr lang="en-GB" i="1" dirty="0" err="1" smtClean="0"/>
              <a:t>L’Assiette</a:t>
            </a:r>
            <a:r>
              <a:rPr lang="en-GB" i="1" dirty="0" smtClean="0"/>
              <a:t> au </a:t>
            </a:r>
            <a:r>
              <a:rPr lang="en-GB" i="1" dirty="0" err="1" smtClean="0"/>
              <a:t>beurre</a:t>
            </a:r>
            <a:r>
              <a:rPr lang="en-GB" i="1" dirty="0" smtClean="0"/>
              <a:t>						Le </a:t>
            </a:r>
            <a:r>
              <a:rPr lang="en-GB" i="1" dirty="0" err="1" smtClean="0"/>
              <a:t>Triboulet</a:t>
            </a:r>
            <a:endParaRPr lang="en-GB" i="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836152" cy="758952"/>
          </a:xfrm>
        </p:spPr>
        <p:txBody>
          <a:bodyPr>
            <a:noAutofit/>
          </a:bodyPr>
          <a:lstStyle/>
          <a:p>
            <a:r>
              <a:rPr lang="en-GB" sz="2400" b="1" dirty="0" smtClean="0">
                <a:solidFill>
                  <a:srgbClr val="D16349"/>
                </a:solidFill>
              </a:rPr>
              <a:t>II. Experiments in Democracy and Authority, 1934–38</a:t>
            </a:r>
            <a:endParaRPr lang="en-GB" sz="2400" b="1" dirty="0">
              <a:solidFill>
                <a:srgbClr val="D16349"/>
              </a:solidFill>
            </a:endParaRPr>
          </a:p>
        </p:txBody>
      </p:sp>
      <p:pic>
        <p:nvPicPr>
          <p:cNvPr id="4" name="Content Placeholder 3" descr="617594-sur-la-place-de-la-concorde-le-6-fevrier-1934-1.jpg"/>
          <p:cNvPicPr>
            <a:picLocks noGrp="1" noChangeAspect="1"/>
          </p:cNvPicPr>
          <p:nvPr>
            <p:ph sz="quarter" idx="1"/>
          </p:nvPr>
        </p:nvPicPr>
        <p:blipFill>
          <a:blip r:embed="rId2"/>
          <a:srcRect l="-15490" r="-15490"/>
          <a:stretch>
            <a:fillRect/>
          </a:stretch>
        </p:blipFill>
        <p:spPr>
          <a:xfrm>
            <a:off x="-309345" y="2056560"/>
            <a:ext cx="4966087" cy="2669939"/>
          </a:xfrm>
        </p:spPr>
      </p:pic>
      <p:pic>
        <p:nvPicPr>
          <p:cNvPr id="5" name="Picture 4" descr="fairefront.jpg"/>
          <p:cNvPicPr>
            <a:picLocks noChangeAspect="1"/>
          </p:cNvPicPr>
          <p:nvPr/>
        </p:nvPicPr>
        <p:blipFill>
          <a:blip r:embed="rId3"/>
          <a:stretch>
            <a:fillRect/>
          </a:stretch>
        </p:blipFill>
        <p:spPr>
          <a:xfrm>
            <a:off x="4418345" y="2056560"/>
            <a:ext cx="4454008" cy="2664673"/>
          </a:xfrm>
          <a:prstGeom prst="rect">
            <a:avLst/>
          </a:prstGeom>
        </p:spPr>
      </p:pic>
      <p:sp>
        <p:nvSpPr>
          <p:cNvPr id="6" name="TextBox 5"/>
          <p:cNvSpPr txBox="1"/>
          <p:nvPr/>
        </p:nvSpPr>
        <p:spPr>
          <a:xfrm>
            <a:off x="651252" y="5437560"/>
            <a:ext cx="3060889" cy="369332"/>
          </a:xfrm>
          <a:prstGeom prst="rect">
            <a:avLst/>
          </a:prstGeom>
          <a:noFill/>
        </p:spPr>
        <p:txBody>
          <a:bodyPr wrap="square" rtlCol="0">
            <a:spAutoFit/>
          </a:bodyPr>
          <a:lstStyle/>
          <a:p>
            <a:r>
              <a:rPr lang="en-GB" dirty="0" smtClean="0"/>
              <a:t>Paris, 6 February 1934</a:t>
            </a:r>
            <a:endParaRPr lang="en-GB" dirty="0"/>
          </a:p>
        </p:txBody>
      </p:sp>
      <p:sp>
        <p:nvSpPr>
          <p:cNvPr id="7" name="TextBox 6"/>
          <p:cNvSpPr txBox="1"/>
          <p:nvPr/>
        </p:nvSpPr>
        <p:spPr>
          <a:xfrm>
            <a:off x="5258868" y="5437560"/>
            <a:ext cx="3305110" cy="369332"/>
          </a:xfrm>
          <a:prstGeom prst="rect">
            <a:avLst/>
          </a:prstGeom>
          <a:noFill/>
        </p:spPr>
        <p:txBody>
          <a:bodyPr wrap="square" rtlCol="0">
            <a:spAutoFit/>
          </a:bodyPr>
          <a:lstStyle/>
          <a:p>
            <a:r>
              <a:rPr lang="en-GB" dirty="0" smtClean="0"/>
              <a:t>Paris, 12 February 1934</a:t>
            </a:r>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D16349"/>
                </a:solidFill>
              </a:rPr>
              <a:t>Paris, 14 July 1935</a:t>
            </a:r>
            <a:endParaRPr lang="en-GB" b="1" dirty="0">
              <a:solidFill>
                <a:srgbClr val="D16349"/>
              </a:solidFill>
            </a:endParaRPr>
          </a:p>
        </p:txBody>
      </p:sp>
      <p:pic>
        <p:nvPicPr>
          <p:cNvPr id="4" name="Content Placeholder 3" descr="ob_2062df_front-populaire-12-fevrier-1934-bis.jpg"/>
          <p:cNvPicPr>
            <a:picLocks noGrp="1" noChangeAspect="1"/>
          </p:cNvPicPr>
          <p:nvPr>
            <p:ph sz="quarter" idx="1"/>
          </p:nvPr>
        </p:nvPicPr>
        <p:blipFill>
          <a:blip r:embed="rId2"/>
          <a:srcRect l="-22749" r="-22749"/>
          <a:stretch>
            <a:fillRect/>
          </a:stretch>
        </p:blipFill>
        <p:spPr>
          <a:xfrm>
            <a:off x="-368975" y="2026460"/>
            <a:ext cx="6236437" cy="3352923"/>
          </a:xfrm>
        </p:spPr>
      </p:pic>
      <p:sp>
        <p:nvSpPr>
          <p:cNvPr id="6" name="Rectangle 5"/>
          <p:cNvSpPr/>
          <p:nvPr/>
        </p:nvSpPr>
        <p:spPr>
          <a:xfrm>
            <a:off x="4923418" y="2026460"/>
            <a:ext cx="3681860" cy="3139321"/>
          </a:xfrm>
          <a:prstGeom prst="rect">
            <a:avLst/>
          </a:prstGeom>
        </p:spPr>
        <p:txBody>
          <a:bodyPr wrap="square">
            <a:spAutoFit/>
          </a:bodyPr>
          <a:lstStyle/>
          <a:p>
            <a:r>
              <a:rPr lang="fr-FR" dirty="0" smtClean="0"/>
              <a:t>‘Aujourd’hui</a:t>
            </a:r>
            <a:r>
              <a:rPr lang="fr-FR" dirty="0"/>
              <a:t>, une faction fasciste armée s’apprête à monter à l’assaut de la République et de la Liberté. Contre la souveraineté populaire, une vaste conspiration se trame pour abattre la démocratie, remplacer la </a:t>
            </a:r>
            <a:r>
              <a:rPr lang="fr-FR" dirty="0" smtClean="0"/>
              <a:t>loi </a:t>
            </a:r>
            <a:r>
              <a:rPr lang="fr-FR" dirty="0"/>
              <a:t>de la majorité par la dictature de deux cents familles</a:t>
            </a:r>
            <a:r>
              <a:rPr lang="fr-FR" dirty="0" smtClean="0"/>
              <a:t> privilégiées…’</a:t>
            </a:r>
          </a:p>
          <a:p>
            <a:endParaRPr lang="fr-FR" dirty="0" smtClean="0"/>
          </a:p>
          <a:p>
            <a:r>
              <a:rPr lang="fr-FR" dirty="0" smtClean="0"/>
              <a:t>— </a:t>
            </a:r>
            <a:r>
              <a:rPr lang="fr-FR" dirty="0" err="1" smtClean="0"/>
              <a:t>Popular</a:t>
            </a:r>
            <a:r>
              <a:rPr lang="fr-FR" dirty="0" smtClean="0"/>
              <a:t> Front poster, 5 July</a:t>
            </a:r>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D16349"/>
                </a:solidFill>
              </a:rPr>
              <a:t>Revolution versus democracy</a:t>
            </a:r>
            <a:endParaRPr lang="en-GB" b="1" dirty="0">
              <a:solidFill>
                <a:srgbClr val="D16349"/>
              </a:solidFill>
            </a:endParaRPr>
          </a:p>
        </p:txBody>
      </p:sp>
      <p:sp>
        <p:nvSpPr>
          <p:cNvPr id="3" name="Content Placeholder 2"/>
          <p:cNvSpPr>
            <a:spLocks noGrp="1"/>
          </p:cNvSpPr>
          <p:nvPr>
            <p:ph sz="quarter" idx="1"/>
          </p:nvPr>
        </p:nvSpPr>
        <p:spPr/>
        <p:txBody>
          <a:bodyPr/>
          <a:lstStyle/>
          <a:p>
            <a:r>
              <a:rPr lang="en-GB" dirty="0" smtClean="0"/>
              <a:t>‘</a:t>
            </a:r>
            <a:r>
              <a:rPr lang="en-GB" dirty="0" err="1" smtClean="0"/>
              <a:t>L’opération</a:t>
            </a:r>
            <a:r>
              <a:rPr lang="en-GB" dirty="0" smtClean="0"/>
              <a:t> </a:t>
            </a:r>
            <a:r>
              <a:rPr lang="en-GB" dirty="0" err="1" smtClean="0"/>
              <a:t>systématique</a:t>
            </a:r>
            <a:r>
              <a:rPr lang="en-GB" dirty="0" smtClean="0"/>
              <a:t> des </a:t>
            </a:r>
            <a:r>
              <a:rPr lang="en-GB" dirty="0" err="1" smtClean="0"/>
              <a:t>révolutionnaires</a:t>
            </a:r>
            <a:r>
              <a:rPr lang="en-GB" dirty="0" smtClean="0"/>
              <a:t> se </a:t>
            </a:r>
            <a:r>
              <a:rPr lang="en-GB" dirty="0" err="1" smtClean="0"/>
              <a:t>poursuit</a:t>
            </a:r>
            <a:r>
              <a:rPr lang="en-GB" dirty="0" smtClean="0"/>
              <a:t> au </a:t>
            </a:r>
            <a:r>
              <a:rPr lang="en-GB" dirty="0" err="1" smtClean="0"/>
              <a:t>mépris</a:t>
            </a:r>
            <a:r>
              <a:rPr lang="en-GB" dirty="0" smtClean="0"/>
              <a:t> des </a:t>
            </a:r>
            <a:r>
              <a:rPr lang="en-GB" dirty="0" err="1" smtClean="0"/>
              <a:t>statuts</a:t>
            </a:r>
            <a:r>
              <a:rPr lang="en-GB" dirty="0" smtClean="0"/>
              <a:t> et de la </a:t>
            </a:r>
            <a:r>
              <a:rPr lang="en-GB" dirty="0" err="1" smtClean="0"/>
              <a:t>démocratie</a:t>
            </a:r>
            <a:r>
              <a:rPr lang="en-GB" dirty="0" smtClean="0"/>
              <a:t> </a:t>
            </a:r>
            <a:r>
              <a:rPr lang="en-GB" dirty="0" err="1" smtClean="0"/>
              <a:t>prolétarienne</a:t>
            </a:r>
            <a:r>
              <a:rPr lang="en-GB" dirty="0" smtClean="0"/>
              <a:t>.’ (Police report on the </a:t>
            </a:r>
            <a:r>
              <a:rPr lang="en-GB" i="1" dirty="0" err="1" smtClean="0"/>
              <a:t>Groupes</a:t>
            </a:r>
            <a:r>
              <a:rPr lang="en-GB" i="1" dirty="0" smtClean="0"/>
              <a:t> </a:t>
            </a:r>
            <a:r>
              <a:rPr lang="en-GB" i="1" dirty="0" err="1" smtClean="0"/>
              <a:t>d’action</a:t>
            </a:r>
            <a:r>
              <a:rPr lang="en-GB" i="1" dirty="0" smtClean="0"/>
              <a:t> </a:t>
            </a:r>
            <a:r>
              <a:rPr lang="en-GB" i="1" dirty="0" err="1" smtClean="0"/>
              <a:t>révolutionnaire</a:t>
            </a:r>
            <a:r>
              <a:rPr lang="en-GB" dirty="0" smtClean="0"/>
              <a:t>, May 1936)</a:t>
            </a:r>
          </a:p>
          <a:p>
            <a:r>
              <a:rPr lang="en-GB" dirty="0" smtClean="0"/>
              <a:t>‘Notre première </a:t>
            </a:r>
            <a:r>
              <a:rPr lang="en-GB" dirty="0" err="1" smtClean="0"/>
              <a:t>tâche</a:t>
            </a:r>
            <a:r>
              <a:rPr lang="en-GB" dirty="0" smtClean="0"/>
              <a:t> </a:t>
            </a:r>
            <a:r>
              <a:rPr lang="en-GB" dirty="0" err="1" smtClean="0"/>
              <a:t>est</a:t>
            </a:r>
            <a:r>
              <a:rPr lang="en-GB" dirty="0" smtClean="0"/>
              <a:t> </a:t>
            </a:r>
            <a:r>
              <a:rPr lang="en-GB" dirty="0" err="1" smtClean="0"/>
              <a:t>d’arracher</a:t>
            </a:r>
            <a:r>
              <a:rPr lang="en-GB" dirty="0" smtClean="0"/>
              <a:t> </a:t>
            </a:r>
            <a:r>
              <a:rPr lang="en-GB" dirty="0" err="1" smtClean="0"/>
              <a:t>ces</a:t>
            </a:r>
            <a:r>
              <a:rPr lang="en-GB" dirty="0" smtClean="0"/>
              <a:t> </a:t>
            </a:r>
            <a:r>
              <a:rPr lang="en-GB" dirty="0" err="1" smtClean="0"/>
              <a:t>ouvriers</a:t>
            </a:r>
            <a:r>
              <a:rPr lang="en-GB" dirty="0" smtClean="0"/>
              <a:t> </a:t>
            </a:r>
            <a:r>
              <a:rPr lang="en-GB" dirty="0" err="1" smtClean="0"/>
              <a:t>à</a:t>
            </a:r>
            <a:r>
              <a:rPr lang="en-GB" dirty="0" smtClean="0"/>
              <a:t> </a:t>
            </a:r>
            <a:r>
              <a:rPr lang="en-GB" dirty="0" err="1" smtClean="0"/>
              <a:t>l’influence</a:t>
            </a:r>
            <a:r>
              <a:rPr lang="en-GB" dirty="0" smtClean="0"/>
              <a:t> des illusions </a:t>
            </a:r>
            <a:r>
              <a:rPr lang="en-GB" dirty="0" err="1" smtClean="0"/>
              <a:t>parlementaires</a:t>
            </a:r>
            <a:r>
              <a:rPr lang="en-GB" dirty="0" smtClean="0"/>
              <a:t>, </a:t>
            </a:r>
            <a:r>
              <a:rPr lang="en-GB" dirty="0" err="1" smtClean="0"/>
              <a:t>démocratiques-bourgeoises</a:t>
            </a:r>
            <a:r>
              <a:rPr lang="en-GB" dirty="0" smtClean="0"/>
              <a:t> et </a:t>
            </a:r>
            <a:r>
              <a:rPr lang="en-GB" dirty="0" err="1" smtClean="0"/>
              <a:t>réformistes</a:t>
            </a:r>
            <a:r>
              <a:rPr lang="en-GB" dirty="0" smtClean="0"/>
              <a:t> et de les </a:t>
            </a:r>
            <a:r>
              <a:rPr lang="en-GB" dirty="0" err="1" smtClean="0"/>
              <a:t>gagner</a:t>
            </a:r>
            <a:r>
              <a:rPr lang="en-GB" dirty="0" smtClean="0"/>
              <a:t> </a:t>
            </a:r>
            <a:r>
              <a:rPr lang="en-GB" dirty="0" err="1" smtClean="0"/>
              <a:t>à</a:t>
            </a:r>
            <a:r>
              <a:rPr lang="en-GB" dirty="0" smtClean="0"/>
              <a:t> la cause de la </a:t>
            </a:r>
            <a:r>
              <a:rPr lang="en-GB" dirty="0" err="1" smtClean="0"/>
              <a:t>révolution</a:t>
            </a:r>
            <a:r>
              <a:rPr lang="en-GB" dirty="0" smtClean="0"/>
              <a:t> </a:t>
            </a:r>
            <a:r>
              <a:rPr lang="en-GB" dirty="0" err="1" smtClean="0"/>
              <a:t>socialiste</a:t>
            </a:r>
            <a:r>
              <a:rPr lang="en-GB" dirty="0" smtClean="0"/>
              <a:t>.’</a:t>
            </a:r>
          </a:p>
          <a:p>
            <a:pPr>
              <a:buNone/>
            </a:pPr>
            <a:r>
              <a:rPr lang="en-GB" dirty="0" smtClean="0"/>
              <a:t> — </a:t>
            </a:r>
            <a:r>
              <a:rPr lang="en-GB" i="1" dirty="0" err="1" smtClean="0"/>
              <a:t>Que</a:t>
            </a:r>
            <a:r>
              <a:rPr lang="en-GB" i="1" dirty="0" smtClean="0"/>
              <a:t> Faire? </a:t>
            </a:r>
            <a:r>
              <a:rPr lang="en-GB" dirty="0" smtClean="0"/>
              <a:t>Group, February 1937</a:t>
            </a:r>
            <a:endParaRPr lang="en-GB"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D16349"/>
                </a:solidFill>
              </a:rPr>
              <a:t>The Right and the People</a:t>
            </a:r>
            <a:endParaRPr lang="en-GB" b="1" dirty="0">
              <a:solidFill>
                <a:srgbClr val="D16349"/>
              </a:solidFill>
            </a:endParaRPr>
          </a:p>
        </p:txBody>
      </p:sp>
      <p:pic>
        <p:nvPicPr>
          <p:cNvPr id="4" name="Content Placeholder 3" descr="512hWmAUssL._SY344_BO1,204,203,200_.jpg"/>
          <p:cNvPicPr>
            <a:picLocks noGrp="1" noChangeAspect="1"/>
          </p:cNvPicPr>
          <p:nvPr>
            <p:ph sz="quarter" idx="1"/>
          </p:nvPr>
        </p:nvPicPr>
        <p:blipFill>
          <a:blip r:embed="rId2"/>
          <a:srcRect l="-73766" r="-73766"/>
          <a:stretch>
            <a:fillRect/>
          </a:stretch>
        </p:blip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chemeClr val="accent1"/>
                </a:solidFill>
              </a:rPr>
              <a:t>The Trial of Marshal </a:t>
            </a:r>
            <a:r>
              <a:rPr lang="en-GB" b="1" dirty="0" err="1" smtClean="0">
                <a:solidFill>
                  <a:schemeClr val="accent1"/>
                </a:solidFill>
              </a:rPr>
              <a:t>Pétain</a:t>
            </a:r>
            <a:r>
              <a:rPr lang="en-GB" b="1" dirty="0" smtClean="0">
                <a:solidFill>
                  <a:schemeClr val="accent1"/>
                </a:solidFill>
              </a:rPr>
              <a:t>, 1945</a:t>
            </a:r>
            <a:endParaRPr lang="en-GB" b="1" dirty="0">
              <a:solidFill>
                <a:schemeClr val="accent1"/>
              </a:solidFill>
            </a:endParaRPr>
          </a:p>
        </p:txBody>
      </p:sp>
      <p:pic>
        <p:nvPicPr>
          <p:cNvPr id="4" name="Content Placeholder 3" descr="Marshal Henri Philippe Petain attends the opening of his trial in Paris on July 23 1945.jpg"/>
          <p:cNvPicPr>
            <a:picLocks noGrp="1" noChangeAspect="1"/>
          </p:cNvPicPr>
          <p:nvPr>
            <p:ph sz="quarter" idx="1"/>
          </p:nvPr>
        </p:nvPicPr>
        <p:blipFill>
          <a:blip r:embed="rId2"/>
          <a:srcRect l="-11153" r="-11153"/>
          <a:stretch>
            <a:fillRect/>
          </a:stretch>
        </p:blip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err="1" smtClean="0">
                <a:solidFill>
                  <a:srgbClr val="D16349"/>
                </a:solidFill>
              </a:rPr>
              <a:t>Parti</a:t>
            </a:r>
            <a:r>
              <a:rPr lang="en-GB" b="1" dirty="0" smtClean="0">
                <a:solidFill>
                  <a:srgbClr val="D16349"/>
                </a:solidFill>
              </a:rPr>
              <a:t> Social </a:t>
            </a:r>
            <a:r>
              <a:rPr lang="en-GB" b="1" dirty="0" err="1" smtClean="0">
                <a:solidFill>
                  <a:srgbClr val="D16349"/>
                </a:solidFill>
              </a:rPr>
              <a:t>Français</a:t>
            </a:r>
            <a:r>
              <a:rPr lang="en-GB" b="1" dirty="0" smtClean="0">
                <a:solidFill>
                  <a:srgbClr val="D16349"/>
                </a:solidFill>
              </a:rPr>
              <a:t>: holiday camp diary</a:t>
            </a:r>
            <a:endParaRPr lang="en-GB" b="1" dirty="0">
              <a:solidFill>
                <a:srgbClr val="D16349"/>
              </a:solidFill>
            </a:endParaRPr>
          </a:p>
        </p:txBody>
      </p:sp>
      <p:sp>
        <p:nvSpPr>
          <p:cNvPr id="3" name="Content Placeholder 2"/>
          <p:cNvSpPr>
            <a:spLocks noGrp="1"/>
          </p:cNvSpPr>
          <p:nvPr>
            <p:ph sz="quarter" idx="1"/>
          </p:nvPr>
        </p:nvSpPr>
        <p:spPr>
          <a:xfrm>
            <a:off x="641626" y="5611091"/>
            <a:ext cx="8164045" cy="487956"/>
          </a:xfrm>
        </p:spPr>
        <p:txBody>
          <a:bodyPr>
            <a:normAutofit/>
          </a:bodyPr>
          <a:lstStyle/>
          <a:p>
            <a:pPr algn="ctr">
              <a:buNone/>
            </a:pPr>
            <a:r>
              <a:rPr lang="en-GB" sz="2000" i="1" dirty="0" smtClean="0"/>
              <a:t>Private archives of Colonel de la </a:t>
            </a:r>
            <a:r>
              <a:rPr lang="en-GB" sz="2000" i="1" dirty="0" err="1" smtClean="0"/>
              <a:t>Rocque</a:t>
            </a:r>
            <a:r>
              <a:rPr lang="en-GB" sz="2000" i="1" dirty="0" smtClean="0"/>
              <a:t>, 451 AP 178</a:t>
            </a:r>
            <a:endParaRPr lang="en-GB" sz="2000" i="1" dirty="0"/>
          </a:p>
        </p:txBody>
      </p:sp>
      <p:pic>
        <p:nvPicPr>
          <p:cNvPr id="4" name="Content Placeholder 3" descr="IMG_2408.JPG"/>
          <p:cNvPicPr>
            <a:picLocks noGrp="1" noChangeAspect="1"/>
          </p:cNvPicPr>
          <p:nvPr/>
        </p:nvPicPr>
        <p:blipFill>
          <a:blip r:embed="rId2"/>
          <a:srcRect l="-71221" r="-71221"/>
          <a:stretch>
            <a:fillRect/>
          </a:stretch>
        </p:blipFill>
        <p:spPr>
          <a:xfrm>
            <a:off x="641627" y="1527048"/>
            <a:ext cx="7894839" cy="3941211"/>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D16349"/>
                </a:solidFill>
              </a:rPr>
              <a:t>1938: The End of Democracy?</a:t>
            </a:r>
            <a:endParaRPr lang="en-GB" b="1" dirty="0">
              <a:solidFill>
                <a:srgbClr val="D16349"/>
              </a:solidFill>
            </a:endParaRPr>
          </a:p>
        </p:txBody>
      </p:sp>
      <p:sp>
        <p:nvSpPr>
          <p:cNvPr id="3" name="Content Placeholder 2"/>
          <p:cNvSpPr>
            <a:spLocks noGrp="1"/>
          </p:cNvSpPr>
          <p:nvPr>
            <p:ph sz="quarter" idx="1"/>
          </p:nvPr>
        </p:nvSpPr>
        <p:spPr/>
        <p:txBody>
          <a:bodyPr>
            <a:normAutofit lnSpcReduction="10000"/>
          </a:bodyPr>
          <a:lstStyle/>
          <a:p>
            <a:r>
              <a:rPr lang="fr-FR" dirty="0" smtClean="0"/>
              <a:t>‘On flétrit les dictatures : le sort de millions d’hommes confié à un seul homme ! Mais que se passera-t-il en France ? N’est-ce pas M. Daladier qui décidera de la paix ou de la guerre ? Adjoignons-lui, si vous voulez, M. Georges Bonnet et les                                                                   4 ou 5 ministres de première zone : cela ne change rien à la question. La République démocratique ne prendre pas plus notre avis que ne font, pour leurs sujets, les régimes totalitaires.’</a:t>
            </a:r>
            <a:endParaRPr lang="en-GB" dirty="0" smtClean="0"/>
          </a:p>
          <a:p>
            <a:pPr>
              <a:buNone/>
            </a:pPr>
            <a:r>
              <a:rPr lang="en-GB" dirty="0" smtClean="0"/>
              <a:t>	 — </a:t>
            </a:r>
            <a:r>
              <a:rPr lang="en-GB" i="1" dirty="0" smtClean="0"/>
              <a:t>Action </a:t>
            </a:r>
            <a:r>
              <a:rPr lang="en-GB" i="1" dirty="0" err="1" smtClean="0"/>
              <a:t>française</a:t>
            </a:r>
            <a:r>
              <a:rPr lang="en-GB" dirty="0" smtClean="0"/>
              <a:t>, ‘Au jour le jour’, 19 September 1938</a:t>
            </a:r>
            <a:endParaRPr lang="en-GB"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2800" b="1" dirty="0" smtClean="0">
                <a:solidFill>
                  <a:srgbClr val="D16349"/>
                </a:solidFill>
              </a:rPr>
              <a:t>Alphonse </a:t>
            </a:r>
            <a:r>
              <a:rPr lang="en-GB" sz="2800" b="1" dirty="0" err="1" smtClean="0">
                <a:solidFill>
                  <a:srgbClr val="D16349"/>
                </a:solidFill>
              </a:rPr>
              <a:t>Tellier</a:t>
            </a:r>
            <a:r>
              <a:rPr lang="en-GB" sz="2800" b="1" dirty="0" smtClean="0">
                <a:solidFill>
                  <a:srgbClr val="D16349"/>
                </a:solidFill>
              </a:rPr>
              <a:t>, </a:t>
            </a:r>
            <a:br>
              <a:rPr lang="en-GB" sz="2800" b="1" dirty="0" smtClean="0">
                <a:solidFill>
                  <a:srgbClr val="D16349"/>
                </a:solidFill>
              </a:rPr>
            </a:br>
            <a:r>
              <a:rPr lang="en-GB" sz="2800" b="1" dirty="0" smtClean="0">
                <a:solidFill>
                  <a:srgbClr val="D16349"/>
                </a:solidFill>
              </a:rPr>
              <a:t>Chamber of Deputies, 6 April 1938</a:t>
            </a:r>
            <a:endParaRPr lang="en-GB" sz="2800" b="1" dirty="0">
              <a:solidFill>
                <a:srgbClr val="D16349"/>
              </a:solidFill>
            </a:endParaRPr>
          </a:p>
        </p:txBody>
      </p:sp>
      <p:sp>
        <p:nvSpPr>
          <p:cNvPr id="3" name="Content Placeholder 2"/>
          <p:cNvSpPr>
            <a:spLocks noGrp="1"/>
          </p:cNvSpPr>
          <p:nvPr>
            <p:ph sz="quarter" idx="1"/>
          </p:nvPr>
        </p:nvSpPr>
        <p:spPr/>
        <p:txBody>
          <a:bodyPr>
            <a:normAutofit fontScale="85000" lnSpcReduction="10000"/>
          </a:bodyPr>
          <a:lstStyle/>
          <a:p>
            <a:pPr>
              <a:buNone/>
            </a:pPr>
            <a:r>
              <a:rPr lang="fr-FR" dirty="0" smtClean="0"/>
              <a:t>Le moment est venu de nous rappeler que ce peuple, notre rôle n’est pas de le suivre, mais de le guider. (</a:t>
            </a:r>
            <a:r>
              <a:rPr lang="fr-FR" i="1" dirty="0" smtClean="0"/>
              <a:t>applaudissements au centre, à droite et sur divers bancs à gauche</a:t>
            </a:r>
            <a:r>
              <a:rPr lang="fr-FR" dirty="0" smtClean="0"/>
              <a:t>).</a:t>
            </a:r>
            <a:r>
              <a:rPr lang="en-GB" dirty="0" smtClean="0"/>
              <a:t> </a:t>
            </a:r>
            <a:r>
              <a:rPr lang="fr-FR" dirty="0" smtClean="0"/>
              <a:t>Le moment est venu de nous rappeler – et c’est la noblesse de notre mission – que nous n’avons pas le droit d’accepter de mandat impératif.</a:t>
            </a:r>
          </a:p>
          <a:p>
            <a:pPr>
              <a:buNone/>
            </a:pPr>
            <a:endParaRPr lang="en-GB" dirty="0" smtClean="0"/>
          </a:p>
          <a:p>
            <a:pPr>
              <a:buNone/>
            </a:pPr>
            <a:r>
              <a:rPr lang="fr-FR" dirty="0" smtClean="0"/>
              <a:t>Dans les circonstances présentes, on abuse un peu de ce qu’on déclare être la volonté populaire.</a:t>
            </a:r>
            <a:endParaRPr lang="en-GB" dirty="0" smtClean="0"/>
          </a:p>
          <a:p>
            <a:pPr>
              <a:buNone/>
            </a:pPr>
            <a:r>
              <a:rPr lang="fr-FR" dirty="0" smtClean="0"/>
              <a:t>	Je crois que c’est Waldeck-Rousseau qui a dit que le peuple ne pardonne jamais les fautes qu’il a fait commettre aux hommes d’État (</a:t>
            </a:r>
            <a:r>
              <a:rPr lang="fr-FR" i="1" dirty="0" smtClean="0"/>
              <a:t>applaudissements sur les mêmes bancs</a:t>
            </a:r>
            <a:r>
              <a:rPr lang="fr-FR" dirty="0" smtClean="0"/>
              <a:t>).</a:t>
            </a:r>
            <a:endParaRPr lang="en-GB" dirty="0" smtClean="0"/>
          </a:p>
          <a:p>
            <a:pPr>
              <a:buNone/>
            </a:pPr>
            <a:r>
              <a:rPr lang="fr-FR" dirty="0" smtClean="0"/>
              <a:t>	Nous sommes chargés, nous, de la plus haute mission ; nous sommes chargés de le sauver.</a:t>
            </a:r>
            <a:endParaRPr lang="en-GB" dirty="0" smtClean="0"/>
          </a:p>
          <a:p>
            <a:endParaRPr lang="en-GB"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
            </a:r>
            <a:br>
              <a:rPr lang="en-GB" dirty="0" smtClean="0"/>
            </a:br>
            <a:r>
              <a:rPr lang="en-GB" sz="3111" b="1" dirty="0" smtClean="0">
                <a:solidFill>
                  <a:srgbClr val="D16349"/>
                </a:solidFill>
              </a:rPr>
              <a:t/>
            </a:r>
            <a:br>
              <a:rPr lang="en-GB" sz="3111" b="1" dirty="0" smtClean="0">
                <a:solidFill>
                  <a:srgbClr val="D16349"/>
                </a:solidFill>
              </a:rPr>
            </a:br>
            <a:r>
              <a:rPr lang="en-GB" sz="3111" b="1" dirty="0" smtClean="0">
                <a:solidFill>
                  <a:srgbClr val="D16349"/>
                </a:solidFill>
              </a:rPr>
              <a:t>Chamber of Deputies, 4 October 1938</a:t>
            </a:r>
            <a:endParaRPr lang="en-GB" sz="3111" b="1" dirty="0">
              <a:solidFill>
                <a:srgbClr val="D16349"/>
              </a:solidFill>
            </a:endParaRPr>
          </a:p>
        </p:txBody>
      </p:sp>
      <p:sp>
        <p:nvSpPr>
          <p:cNvPr id="3" name="Content Placeholder 2"/>
          <p:cNvSpPr>
            <a:spLocks noGrp="1"/>
          </p:cNvSpPr>
          <p:nvPr>
            <p:ph sz="quarter" idx="1"/>
          </p:nvPr>
        </p:nvSpPr>
        <p:spPr/>
        <p:txBody>
          <a:bodyPr>
            <a:normAutofit fontScale="92500" lnSpcReduction="10000"/>
          </a:bodyPr>
          <a:lstStyle/>
          <a:p>
            <a:pPr>
              <a:buNone/>
            </a:pPr>
            <a:endParaRPr lang="fr-FR" dirty="0" smtClean="0"/>
          </a:p>
          <a:p>
            <a:pPr>
              <a:buNone/>
            </a:pPr>
            <a:r>
              <a:rPr lang="fr-FR" dirty="0" smtClean="0"/>
              <a:t>Louis Marin: La méthode du silence absolu est tout de même dangereuse sous tous les régimes, mais surtout en démocratie. Je vous demande donc </a:t>
            </a:r>
            <a:r>
              <a:rPr lang="fr-FR" smtClean="0"/>
              <a:t>de la </a:t>
            </a:r>
            <a:r>
              <a:rPr lang="fr-FR" dirty="0" smtClean="0"/>
              <a:t>rompre…</a:t>
            </a:r>
          </a:p>
          <a:p>
            <a:pPr>
              <a:buNone/>
            </a:pPr>
            <a:r>
              <a:rPr lang="fr-FR" dirty="0" smtClean="0"/>
              <a:t>Édouard Daladier: Le régime parlementaire, la République, la démocratie que nos pères ont fondés, dont ils nous ont légué la charge, ce n’est point par la facilité que vous les défendrez contre toutes les menaces qui rôdent atour d’eux, mais par votre énergie virile, par votre courage, par votre volonté de prendre vos responsabilités, de guider le peuple, et non pas de le suivre. (</a:t>
            </a:r>
            <a:r>
              <a:rPr lang="fr-FR" i="1" dirty="0" smtClean="0"/>
              <a:t>vifs applaudissements à gauche, au centre et à droite</a:t>
            </a:r>
            <a:r>
              <a:rPr lang="fr-FR" dirty="0" smtClean="0"/>
              <a:t>).</a:t>
            </a:r>
            <a:endParaRPr lang="en-GB" dirty="0" smtClean="0"/>
          </a:p>
          <a:p>
            <a:pPr>
              <a:buNone/>
            </a:pP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D16349"/>
                </a:solidFill>
              </a:rPr>
              <a:t>10 July 1940: The End of Democracy?</a:t>
            </a:r>
            <a:endParaRPr lang="en-GB" b="1" i="1" dirty="0">
              <a:solidFill>
                <a:srgbClr val="D16349"/>
              </a:solidFill>
            </a:endParaRPr>
          </a:p>
        </p:txBody>
      </p:sp>
      <p:sp>
        <p:nvSpPr>
          <p:cNvPr id="3" name="Content Placeholder 2"/>
          <p:cNvSpPr>
            <a:spLocks noGrp="1"/>
          </p:cNvSpPr>
          <p:nvPr>
            <p:ph sz="quarter" idx="1"/>
          </p:nvPr>
        </p:nvSpPr>
        <p:spPr>
          <a:xfrm>
            <a:off x="301752" y="1820072"/>
            <a:ext cx="8503920" cy="4278976"/>
          </a:xfrm>
        </p:spPr>
        <p:txBody>
          <a:bodyPr>
            <a:normAutofit lnSpcReduction="10000"/>
          </a:bodyPr>
          <a:lstStyle/>
          <a:p>
            <a:r>
              <a:rPr lang="en-GB" dirty="0" smtClean="0"/>
              <a:t>At his trial, </a:t>
            </a:r>
            <a:r>
              <a:rPr lang="en-GB" dirty="0" err="1" smtClean="0"/>
              <a:t>Pétain</a:t>
            </a:r>
            <a:r>
              <a:rPr lang="en-GB" dirty="0" smtClean="0"/>
              <a:t> was accused of destroying the democratic Third Republic with a </a:t>
            </a:r>
            <a:r>
              <a:rPr lang="en-GB" i="1" dirty="0" smtClean="0"/>
              <a:t>coup d’état</a:t>
            </a:r>
            <a:endParaRPr lang="en-GB" dirty="0" smtClean="0"/>
          </a:p>
          <a:p>
            <a:r>
              <a:rPr lang="en-GB" dirty="0" smtClean="0"/>
              <a:t>Yet he was voted full powers by both the Chamber of Deputies and the Senate (569 votes to 80)</a:t>
            </a:r>
          </a:p>
          <a:p>
            <a:r>
              <a:rPr lang="en-GB" dirty="0" smtClean="0"/>
              <a:t>‘Le </a:t>
            </a:r>
            <a:r>
              <a:rPr lang="en-GB" dirty="0" err="1"/>
              <a:t>Parlement</a:t>
            </a:r>
            <a:r>
              <a:rPr lang="en-GB" dirty="0"/>
              <a:t>, </a:t>
            </a:r>
            <a:r>
              <a:rPr lang="en-GB" dirty="0" err="1"/>
              <a:t>dont</a:t>
            </a:r>
            <a:r>
              <a:rPr lang="en-GB" dirty="0"/>
              <a:t> la </a:t>
            </a:r>
            <a:r>
              <a:rPr lang="en-GB" dirty="0" err="1"/>
              <a:t>souveraineté</a:t>
            </a:r>
            <a:r>
              <a:rPr lang="en-GB" dirty="0"/>
              <a:t>, </a:t>
            </a:r>
            <a:r>
              <a:rPr lang="en-GB" dirty="0" err="1"/>
              <a:t>devenue</a:t>
            </a:r>
            <a:r>
              <a:rPr lang="en-GB" dirty="0"/>
              <a:t> de plus en plus </a:t>
            </a:r>
            <a:r>
              <a:rPr lang="en-GB" dirty="0" err="1"/>
              <a:t>théorique</a:t>
            </a:r>
            <a:r>
              <a:rPr lang="en-GB" dirty="0"/>
              <a:t>, </a:t>
            </a:r>
            <a:r>
              <a:rPr lang="en-GB" dirty="0" err="1"/>
              <a:t>était</a:t>
            </a:r>
            <a:r>
              <a:rPr lang="en-GB" dirty="0"/>
              <a:t> en fait </a:t>
            </a:r>
            <a:r>
              <a:rPr lang="en-GB" dirty="0" err="1"/>
              <a:t>ligotée</a:t>
            </a:r>
            <a:r>
              <a:rPr lang="en-GB" dirty="0"/>
              <a:t> de mille </a:t>
            </a:r>
            <a:r>
              <a:rPr lang="en-GB" dirty="0" err="1"/>
              <a:t>entraves</a:t>
            </a:r>
            <a:r>
              <a:rPr lang="en-GB" dirty="0"/>
              <a:t>, a </a:t>
            </a:r>
            <a:r>
              <a:rPr lang="en-GB" dirty="0" err="1"/>
              <a:t>été</a:t>
            </a:r>
            <a:r>
              <a:rPr lang="en-GB" dirty="0"/>
              <a:t>, </a:t>
            </a:r>
            <a:r>
              <a:rPr lang="en-GB" dirty="0" err="1"/>
              <a:t>hier</a:t>
            </a:r>
            <a:r>
              <a:rPr lang="en-GB" dirty="0"/>
              <a:t>, </a:t>
            </a:r>
            <a:r>
              <a:rPr lang="en-GB" dirty="0" err="1"/>
              <a:t>comme</a:t>
            </a:r>
            <a:r>
              <a:rPr lang="en-GB" dirty="0"/>
              <a:t> </a:t>
            </a:r>
            <a:r>
              <a:rPr lang="en-GB" dirty="0" err="1"/>
              <a:t>aujourd’hui</a:t>
            </a:r>
            <a:r>
              <a:rPr lang="en-GB" dirty="0"/>
              <a:t>, chargé par </a:t>
            </a:r>
            <a:r>
              <a:rPr lang="en-GB" dirty="0" err="1"/>
              <a:t>certains</a:t>
            </a:r>
            <a:r>
              <a:rPr lang="en-GB" dirty="0"/>
              <a:t> de </a:t>
            </a:r>
            <a:r>
              <a:rPr lang="en-GB" dirty="0" err="1"/>
              <a:t>toutes</a:t>
            </a:r>
            <a:r>
              <a:rPr lang="en-GB" dirty="0"/>
              <a:t> les </a:t>
            </a:r>
            <a:r>
              <a:rPr lang="en-GB" dirty="0" err="1" smtClean="0"/>
              <a:t>responsabilités</a:t>
            </a:r>
            <a:r>
              <a:rPr lang="en-GB" dirty="0" smtClean="0"/>
              <a:t>.’</a:t>
            </a:r>
          </a:p>
          <a:p>
            <a:pPr>
              <a:buNone/>
            </a:pPr>
            <a:r>
              <a:rPr lang="en-GB" dirty="0"/>
              <a:t>	</a:t>
            </a:r>
            <a:r>
              <a:rPr lang="en-GB" dirty="0" smtClean="0"/>
              <a:t>— President of the Commission of Universal Suffrage (</a:t>
            </a:r>
            <a:r>
              <a:rPr lang="en-GB" i="1" dirty="0" smtClean="0"/>
              <a:t>Le Journal </a:t>
            </a:r>
            <a:r>
              <a:rPr lang="en-GB" i="1" dirty="0" err="1" smtClean="0"/>
              <a:t>officiel</a:t>
            </a:r>
            <a:r>
              <a:rPr lang="en-GB" dirty="0" smtClean="0"/>
              <a:t>, 10 July 1940)</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D16349"/>
                </a:solidFill>
              </a:rPr>
              <a:t>I. A Culture of Criticism</a:t>
            </a:r>
            <a:endParaRPr lang="en-GB" b="1" dirty="0">
              <a:solidFill>
                <a:srgbClr val="D16349"/>
              </a:solidFill>
            </a:endParaRPr>
          </a:p>
        </p:txBody>
      </p:sp>
      <p:sp>
        <p:nvSpPr>
          <p:cNvPr id="3" name="Content Placeholder 2"/>
          <p:cNvSpPr>
            <a:spLocks noGrp="1"/>
          </p:cNvSpPr>
          <p:nvPr>
            <p:ph sz="quarter" idx="1"/>
          </p:nvPr>
        </p:nvSpPr>
        <p:spPr/>
        <p:txBody>
          <a:bodyPr/>
          <a:lstStyle/>
          <a:p>
            <a:r>
              <a:rPr lang="en-GB" dirty="0" smtClean="0"/>
              <a:t>‘[Les </a:t>
            </a:r>
            <a:r>
              <a:rPr lang="en-GB" dirty="0" err="1" smtClean="0"/>
              <a:t>trois</a:t>
            </a:r>
            <a:r>
              <a:rPr lang="en-GB" dirty="0" smtClean="0"/>
              <a:t> </a:t>
            </a:r>
            <a:r>
              <a:rPr lang="en-GB" dirty="0" err="1" smtClean="0"/>
              <a:t>actes</a:t>
            </a:r>
            <a:r>
              <a:rPr lang="en-GB" dirty="0" smtClean="0"/>
              <a:t> </a:t>
            </a:r>
            <a:r>
              <a:rPr lang="en-GB" dirty="0" err="1" smtClean="0"/>
              <a:t>constitutionnels</a:t>
            </a:r>
            <a:r>
              <a:rPr lang="en-GB" dirty="0" smtClean="0"/>
              <a:t>] </a:t>
            </a:r>
            <a:r>
              <a:rPr lang="en-GB" dirty="0" err="1" smtClean="0"/>
              <a:t>étaient</a:t>
            </a:r>
            <a:r>
              <a:rPr lang="en-GB" dirty="0" smtClean="0"/>
              <a:t> </a:t>
            </a:r>
            <a:r>
              <a:rPr lang="en-GB" dirty="0" err="1" smtClean="0"/>
              <a:t>l’aboutissement</a:t>
            </a:r>
            <a:r>
              <a:rPr lang="en-GB" dirty="0" smtClean="0"/>
              <a:t> d’un complot </a:t>
            </a:r>
            <a:r>
              <a:rPr lang="en-GB" dirty="0" err="1" smtClean="0"/>
              <a:t>fomenté</a:t>
            </a:r>
            <a:r>
              <a:rPr lang="en-GB" dirty="0" smtClean="0"/>
              <a:t> </a:t>
            </a:r>
            <a:r>
              <a:rPr lang="en-GB" dirty="0" err="1" smtClean="0"/>
              <a:t>depuis</a:t>
            </a:r>
            <a:r>
              <a:rPr lang="en-GB" dirty="0" smtClean="0"/>
              <a:t> </a:t>
            </a:r>
            <a:r>
              <a:rPr lang="en-GB" dirty="0" err="1" smtClean="0"/>
              <a:t>longtemps</a:t>
            </a:r>
            <a:r>
              <a:rPr lang="en-GB" dirty="0" smtClean="0"/>
              <a:t> </a:t>
            </a:r>
            <a:r>
              <a:rPr lang="en-GB" dirty="0" err="1" smtClean="0"/>
              <a:t>contre</a:t>
            </a:r>
            <a:r>
              <a:rPr lang="en-GB" dirty="0" smtClean="0"/>
              <a:t> la </a:t>
            </a:r>
            <a:r>
              <a:rPr lang="en-GB" dirty="0" err="1" smtClean="0"/>
              <a:t>République</a:t>
            </a:r>
            <a:r>
              <a:rPr lang="en-GB" dirty="0" smtClean="0"/>
              <a:t>, un complot qui, </a:t>
            </a:r>
            <a:r>
              <a:rPr lang="en-GB" dirty="0" err="1" smtClean="0"/>
              <a:t>grâce</a:t>
            </a:r>
            <a:r>
              <a:rPr lang="en-GB" dirty="0" smtClean="0"/>
              <a:t> </a:t>
            </a:r>
            <a:r>
              <a:rPr lang="en-GB" dirty="0" err="1" smtClean="0"/>
              <a:t>à</a:t>
            </a:r>
            <a:r>
              <a:rPr lang="en-GB" dirty="0" smtClean="0"/>
              <a:t> la </a:t>
            </a:r>
            <a:r>
              <a:rPr lang="en-GB" dirty="0" err="1" smtClean="0"/>
              <a:t>défaite</a:t>
            </a:r>
            <a:r>
              <a:rPr lang="en-GB" dirty="0" smtClean="0"/>
              <a:t>, </a:t>
            </a:r>
            <a:r>
              <a:rPr lang="en-GB" dirty="0" err="1" smtClean="0"/>
              <a:t>avait</a:t>
            </a:r>
            <a:r>
              <a:rPr lang="en-GB" dirty="0" smtClean="0"/>
              <a:t> </a:t>
            </a:r>
            <a:r>
              <a:rPr lang="en-GB" dirty="0" err="1" smtClean="0"/>
              <a:t>réussi</a:t>
            </a:r>
            <a:r>
              <a:rPr lang="en-GB" dirty="0" smtClean="0"/>
              <a:t>, </a:t>
            </a:r>
            <a:r>
              <a:rPr lang="en-GB" dirty="0" err="1" smtClean="0"/>
              <a:t>mais</a:t>
            </a:r>
            <a:r>
              <a:rPr lang="en-GB" dirty="0" smtClean="0"/>
              <a:t> </a:t>
            </a:r>
            <a:r>
              <a:rPr lang="en-GB" dirty="0" err="1" smtClean="0"/>
              <a:t>dont</a:t>
            </a:r>
            <a:r>
              <a:rPr lang="en-GB" dirty="0" smtClean="0"/>
              <a:t> le </a:t>
            </a:r>
            <a:r>
              <a:rPr lang="en-GB" dirty="0" err="1" smtClean="0"/>
              <a:t>succès</a:t>
            </a:r>
            <a:r>
              <a:rPr lang="en-GB" dirty="0" smtClean="0"/>
              <a:t> </a:t>
            </a:r>
            <a:r>
              <a:rPr lang="en-GB" dirty="0" err="1" smtClean="0"/>
              <a:t>définitif</a:t>
            </a:r>
            <a:r>
              <a:rPr lang="en-GB" dirty="0" smtClean="0"/>
              <a:t> </a:t>
            </a:r>
            <a:r>
              <a:rPr lang="en-GB" dirty="0" err="1" smtClean="0"/>
              <a:t>n’était</a:t>
            </a:r>
            <a:r>
              <a:rPr lang="en-GB" dirty="0" smtClean="0"/>
              <a:t> </a:t>
            </a:r>
            <a:r>
              <a:rPr lang="en-GB" dirty="0" err="1" smtClean="0"/>
              <a:t>assuré</a:t>
            </a:r>
            <a:r>
              <a:rPr lang="en-GB" dirty="0" smtClean="0"/>
              <a:t> </a:t>
            </a:r>
            <a:r>
              <a:rPr lang="en-GB" dirty="0" err="1" smtClean="0"/>
              <a:t>qu’à</a:t>
            </a:r>
            <a:r>
              <a:rPr lang="en-GB" dirty="0" smtClean="0"/>
              <a:t> la condition </a:t>
            </a:r>
            <a:r>
              <a:rPr lang="en-GB" dirty="0" err="1" smtClean="0"/>
              <a:t>que</a:t>
            </a:r>
            <a:r>
              <a:rPr lang="en-GB" dirty="0" smtClean="0"/>
              <a:t> </a:t>
            </a:r>
            <a:r>
              <a:rPr lang="en-GB" dirty="0" err="1" smtClean="0"/>
              <a:t>cette</a:t>
            </a:r>
            <a:r>
              <a:rPr lang="en-GB" dirty="0" smtClean="0"/>
              <a:t> </a:t>
            </a:r>
            <a:r>
              <a:rPr lang="en-GB" dirty="0" err="1" smtClean="0"/>
              <a:t>défaite</a:t>
            </a:r>
            <a:r>
              <a:rPr lang="en-GB" dirty="0" smtClean="0"/>
              <a:t> ne </a:t>
            </a:r>
            <a:r>
              <a:rPr lang="en-GB" dirty="0" err="1" smtClean="0"/>
              <a:t>fut</a:t>
            </a:r>
            <a:r>
              <a:rPr lang="en-GB" dirty="0" smtClean="0"/>
              <a:t> pas remise en question.’ (Accusation at </a:t>
            </a:r>
            <a:r>
              <a:rPr lang="en-GB" dirty="0" err="1" smtClean="0"/>
              <a:t>Pétain’s</a:t>
            </a:r>
            <a:r>
              <a:rPr lang="en-GB" dirty="0" smtClean="0"/>
              <a:t> trial, July 1945)</a:t>
            </a:r>
          </a:p>
          <a:p>
            <a:r>
              <a:rPr lang="en-GB" dirty="0" smtClean="0"/>
              <a:t>The accusation named ‘conspirators’ such as </a:t>
            </a:r>
            <a:r>
              <a:rPr lang="en-GB" dirty="0" err="1" smtClean="0"/>
              <a:t>Gustave</a:t>
            </a:r>
            <a:r>
              <a:rPr lang="en-GB" dirty="0" smtClean="0"/>
              <a:t> </a:t>
            </a:r>
            <a:r>
              <a:rPr lang="en-GB" dirty="0" err="1" smtClean="0"/>
              <a:t>Hervé</a:t>
            </a:r>
            <a:r>
              <a:rPr lang="en-GB" dirty="0" smtClean="0"/>
              <a:t>, Charles </a:t>
            </a:r>
            <a:r>
              <a:rPr lang="en-GB" dirty="0" err="1" smtClean="0"/>
              <a:t>Maurras</a:t>
            </a:r>
            <a:r>
              <a:rPr lang="en-GB" dirty="0" smtClean="0"/>
              <a:t>, and members of the C.S.A.R. (</a:t>
            </a:r>
            <a:r>
              <a:rPr lang="en-GB" dirty="0" err="1" smtClean="0"/>
              <a:t>Comité</a:t>
            </a:r>
            <a:r>
              <a:rPr lang="en-GB" dirty="0" smtClean="0"/>
              <a:t> Secret </a:t>
            </a:r>
            <a:r>
              <a:rPr lang="en-GB" dirty="0" err="1" smtClean="0"/>
              <a:t>d’Action</a:t>
            </a:r>
            <a:r>
              <a:rPr lang="en-GB" dirty="0" smtClean="0"/>
              <a:t> </a:t>
            </a:r>
            <a:r>
              <a:rPr lang="en-GB" dirty="0" err="1" smtClean="0"/>
              <a:t>Révolutionnaire</a:t>
            </a:r>
            <a:r>
              <a:rPr lang="en-GB" dirty="0" smtClean="0"/>
              <a:t>)</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400" b="1" dirty="0" smtClean="0">
                <a:solidFill>
                  <a:srgbClr val="D16349"/>
                </a:solidFill>
              </a:rPr>
              <a:t>Continuing antipathies:</a:t>
            </a:r>
            <a:br>
              <a:rPr lang="en-GB" sz="2400" b="1" dirty="0" smtClean="0">
                <a:solidFill>
                  <a:srgbClr val="D16349"/>
                </a:solidFill>
              </a:rPr>
            </a:br>
            <a:r>
              <a:rPr lang="en-GB" sz="2400" b="1" dirty="0" smtClean="0">
                <a:solidFill>
                  <a:srgbClr val="D16349"/>
                </a:solidFill>
              </a:rPr>
              <a:t> the Church and the Republic</a:t>
            </a:r>
            <a:endParaRPr lang="en-GB" sz="2400" b="1" dirty="0">
              <a:solidFill>
                <a:srgbClr val="D16349"/>
              </a:solidFill>
            </a:endParaRPr>
          </a:p>
        </p:txBody>
      </p:sp>
      <p:sp>
        <p:nvSpPr>
          <p:cNvPr id="3" name="Content Placeholder 2"/>
          <p:cNvSpPr>
            <a:spLocks noGrp="1"/>
          </p:cNvSpPr>
          <p:nvPr>
            <p:ph sz="quarter" idx="1"/>
          </p:nvPr>
        </p:nvSpPr>
        <p:spPr/>
        <p:txBody>
          <a:bodyPr/>
          <a:lstStyle/>
          <a:p>
            <a:r>
              <a:rPr lang="fr-FR" dirty="0" smtClean="0"/>
              <a:t>‘Nous continuons, nous, à déclarer que le danger se trouve en cette vengeance terrible des sans-Dieu, des sans-patrie, des </a:t>
            </a:r>
            <a:r>
              <a:rPr lang="fr-FR" dirty="0" err="1" smtClean="0"/>
              <a:t>sans-morale</a:t>
            </a:r>
            <a:r>
              <a:rPr lang="fr-FR" dirty="0" smtClean="0"/>
              <a:t>, des </a:t>
            </a:r>
            <a:r>
              <a:rPr lang="fr-FR" dirty="0" err="1" smtClean="0"/>
              <a:t>sans-conscience</a:t>
            </a:r>
            <a:r>
              <a:rPr lang="fr-FR" dirty="0" smtClean="0"/>
              <a:t>, qu’on fabrique dans les écoles sans Crucifix. C’est pire que la dynamite. Et nos pères qui poursuivaient et chassaient les athées de la société, comprenaient déjà ce qu’on finira par comprendre au XXe siècle, que ces êtres-là sont le suprême péril.’</a:t>
            </a:r>
            <a:endParaRPr lang="en-GB" dirty="0" smtClean="0"/>
          </a:p>
          <a:p>
            <a:pPr>
              <a:buNone/>
            </a:pPr>
            <a:r>
              <a:rPr lang="en-GB" dirty="0" smtClean="0"/>
              <a:t>— </a:t>
            </a:r>
            <a:r>
              <a:rPr lang="en-GB" i="1" dirty="0" smtClean="0"/>
              <a:t>La Croix, </a:t>
            </a:r>
            <a:r>
              <a:rPr lang="en-GB" dirty="0" smtClean="0"/>
              <a:t> 11 December 1893</a:t>
            </a: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D16349"/>
                </a:solidFill>
              </a:rPr>
              <a:t>Nationalism and neo-monarchism</a:t>
            </a:r>
            <a:endParaRPr lang="en-GB" b="1" dirty="0">
              <a:solidFill>
                <a:srgbClr val="D16349"/>
              </a:solidFill>
            </a:endParaRPr>
          </a:p>
        </p:txBody>
      </p:sp>
      <p:sp>
        <p:nvSpPr>
          <p:cNvPr id="3" name="Content Placeholder 2"/>
          <p:cNvSpPr>
            <a:spLocks noGrp="1"/>
          </p:cNvSpPr>
          <p:nvPr>
            <p:ph sz="quarter" idx="1"/>
          </p:nvPr>
        </p:nvSpPr>
        <p:spPr>
          <a:xfrm>
            <a:off x="5696956" y="1749395"/>
            <a:ext cx="3108716" cy="3233737"/>
          </a:xfrm>
        </p:spPr>
        <p:txBody>
          <a:bodyPr>
            <a:normAutofit fontScale="92500" lnSpcReduction="20000"/>
          </a:bodyPr>
          <a:lstStyle/>
          <a:p>
            <a:pPr>
              <a:buNone/>
            </a:pPr>
            <a:r>
              <a:rPr lang="fr-FR" dirty="0" smtClean="0"/>
              <a:t>	‘Le Nationalisme n’est donc pas seulement un fait de sentiment: c’est une obligation rationnelle et mathématique.’</a:t>
            </a:r>
            <a:r>
              <a:rPr lang="en-GB" dirty="0" smtClean="0"/>
              <a:t> </a:t>
            </a:r>
          </a:p>
          <a:p>
            <a:pPr>
              <a:buNone/>
            </a:pPr>
            <a:r>
              <a:rPr lang="en-GB" dirty="0" smtClean="0"/>
              <a:t>	— Charles </a:t>
            </a:r>
            <a:r>
              <a:rPr lang="en-GB" dirty="0" err="1" smtClean="0"/>
              <a:t>Maurras</a:t>
            </a:r>
            <a:r>
              <a:rPr lang="en-GB" dirty="0" smtClean="0"/>
              <a:t>, 1898</a:t>
            </a:r>
            <a:endParaRPr lang="en-GB" dirty="0"/>
          </a:p>
        </p:txBody>
      </p:sp>
      <p:pic>
        <p:nvPicPr>
          <p:cNvPr id="5122" name="Picture 2" descr="IMG_2216"/>
          <p:cNvPicPr>
            <a:picLocks noChangeAspect="1" noChangeArrowheads="1"/>
          </p:cNvPicPr>
          <p:nvPr/>
        </p:nvPicPr>
        <p:blipFill>
          <a:blip r:embed="rId2"/>
          <a:srcRect l="15790" t="19455" r="10526" b="17509"/>
          <a:stretch>
            <a:fillRect/>
          </a:stretch>
        </p:blipFill>
        <p:spPr bwMode="auto">
          <a:xfrm>
            <a:off x="301752" y="1749395"/>
            <a:ext cx="5029200" cy="3233737"/>
          </a:xfrm>
          <a:prstGeom prst="rect">
            <a:avLst/>
          </a:prstGeom>
          <a:noFill/>
          <a:ln w="9525">
            <a:noFill/>
            <a:miter lim="800000"/>
            <a:headEnd/>
            <a:tailEnd/>
          </a:ln>
        </p:spPr>
      </p:pic>
      <p:sp>
        <p:nvSpPr>
          <p:cNvPr id="5" name="TextBox 4"/>
          <p:cNvSpPr txBox="1"/>
          <p:nvPr/>
        </p:nvSpPr>
        <p:spPr>
          <a:xfrm>
            <a:off x="301753" y="5253182"/>
            <a:ext cx="5029200" cy="369332"/>
          </a:xfrm>
          <a:prstGeom prst="rect">
            <a:avLst/>
          </a:prstGeom>
          <a:noFill/>
        </p:spPr>
        <p:txBody>
          <a:bodyPr wrap="square" rtlCol="0">
            <a:spAutoFit/>
          </a:bodyPr>
          <a:lstStyle/>
          <a:p>
            <a:pPr algn="ctr"/>
            <a:r>
              <a:rPr lang="en-GB" i="1" dirty="0" smtClean="0"/>
              <a:t>Archives </a:t>
            </a:r>
            <a:r>
              <a:rPr lang="en-GB" i="1" dirty="0" err="1" smtClean="0"/>
              <a:t>Nationales</a:t>
            </a:r>
            <a:r>
              <a:rPr lang="en-GB" i="1" dirty="0" smtClean="0"/>
              <a:t>, Paris</a:t>
            </a:r>
            <a:endParaRPr lang="en-GB" i="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D16349"/>
                </a:solidFill>
              </a:rPr>
              <a:t>Maurice </a:t>
            </a:r>
            <a:r>
              <a:rPr lang="en-GB" b="1" dirty="0" err="1" smtClean="0">
                <a:solidFill>
                  <a:srgbClr val="D16349"/>
                </a:solidFill>
              </a:rPr>
              <a:t>Pujo</a:t>
            </a:r>
            <a:r>
              <a:rPr lang="en-GB" b="1" dirty="0" smtClean="0">
                <a:solidFill>
                  <a:srgbClr val="D16349"/>
                </a:solidFill>
              </a:rPr>
              <a:t>, </a:t>
            </a:r>
            <a:r>
              <a:rPr lang="en-GB" b="1" i="1" dirty="0" smtClean="0">
                <a:solidFill>
                  <a:srgbClr val="D16349"/>
                </a:solidFill>
              </a:rPr>
              <a:t>Les </a:t>
            </a:r>
            <a:r>
              <a:rPr lang="en-GB" b="1" i="1" dirty="0" err="1" smtClean="0">
                <a:solidFill>
                  <a:srgbClr val="D16349"/>
                </a:solidFill>
              </a:rPr>
              <a:t>Nuées</a:t>
            </a:r>
            <a:r>
              <a:rPr lang="en-GB" b="1" i="1" dirty="0" smtClean="0">
                <a:solidFill>
                  <a:srgbClr val="D16349"/>
                </a:solidFill>
              </a:rPr>
              <a:t> </a:t>
            </a:r>
            <a:r>
              <a:rPr lang="en-GB" b="1" dirty="0" smtClean="0">
                <a:solidFill>
                  <a:srgbClr val="D16349"/>
                </a:solidFill>
              </a:rPr>
              <a:t>(1907)</a:t>
            </a:r>
            <a:endParaRPr lang="en-GB" b="1" dirty="0">
              <a:solidFill>
                <a:srgbClr val="D16349"/>
              </a:solidFill>
            </a:endParaRPr>
          </a:p>
        </p:txBody>
      </p:sp>
      <p:sp>
        <p:nvSpPr>
          <p:cNvPr id="3" name="Content Placeholder 2"/>
          <p:cNvSpPr>
            <a:spLocks noGrp="1"/>
          </p:cNvSpPr>
          <p:nvPr>
            <p:ph sz="quarter" idx="1"/>
          </p:nvPr>
        </p:nvSpPr>
        <p:spPr>
          <a:xfrm>
            <a:off x="4193346" y="1527048"/>
            <a:ext cx="4612325" cy="4572000"/>
          </a:xfrm>
        </p:spPr>
        <p:txBody>
          <a:bodyPr>
            <a:normAutofit fontScale="92500"/>
          </a:bodyPr>
          <a:lstStyle/>
          <a:p>
            <a:r>
              <a:rPr lang="en-GB" dirty="0" smtClean="0"/>
              <a:t>Maurice </a:t>
            </a:r>
            <a:r>
              <a:rPr lang="en-GB" dirty="0" err="1" smtClean="0"/>
              <a:t>Pujo’s</a:t>
            </a:r>
            <a:r>
              <a:rPr lang="en-GB" dirty="0" smtClean="0"/>
              <a:t> 1907 comedy </a:t>
            </a:r>
            <a:r>
              <a:rPr lang="en-GB" i="1" dirty="0" smtClean="0"/>
              <a:t>Les </a:t>
            </a:r>
            <a:r>
              <a:rPr lang="en-GB" i="1" dirty="0" err="1" smtClean="0"/>
              <a:t>Nuées</a:t>
            </a:r>
            <a:r>
              <a:rPr lang="en-GB" dirty="0" smtClean="0"/>
              <a:t> was based on Aristophanes’ </a:t>
            </a:r>
            <a:r>
              <a:rPr lang="en-GB" i="1" dirty="0" smtClean="0"/>
              <a:t>The Clouds</a:t>
            </a:r>
            <a:r>
              <a:rPr lang="en-GB" dirty="0" smtClean="0"/>
              <a:t>.</a:t>
            </a:r>
          </a:p>
          <a:p>
            <a:r>
              <a:rPr lang="en-GB" dirty="0" smtClean="0"/>
              <a:t>Aristophanes had criticized Athenian democracy in the fifth century B.C.; </a:t>
            </a:r>
            <a:r>
              <a:rPr lang="en-GB" dirty="0" err="1" smtClean="0"/>
              <a:t>Pujo</a:t>
            </a:r>
            <a:r>
              <a:rPr lang="en-GB" dirty="0" smtClean="0"/>
              <a:t> hoped to provoke a ‘new laugh’ at the twentieth-century Third Republic</a:t>
            </a:r>
          </a:p>
          <a:p>
            <a:r>
              <a:rPr lang="en-GB" dirty="0" smtClean="0"/>
              <a:t>‘</a:t>
            </a:r>
            <a:r>
              <a:rPr lang="en-GB" dirty="0" err="1" smtClean="0"/>
              <a:t>Démos</a:t>
            </a:r>
            <a:r>
              <a:rPr lang="en-GB" dirty="0" smtClean="0"/>
              <a:t>’ ends the play with </a:t>
            </a:r>
            <a:r>
              <a:rPr lang="en-GB" i="1" dirty="0" smtClean="0"/>
              <a:t>Vive le </a:t>
            </a:r>
            <a:r>
              <a:rPr lang="en-GB" i="1" dirty="0" err="1" smtClean="0"/>
              <a:t>Roi</a:t>
            </a:r>
            <a:r>
              <a:rPr lang="en-GB" i="1" dirty="0" smtClean="0"/>
              <a:t>!</a:t>
            </a:r>
            <a:endParaRPr lang="en-GB" dirty="0"/>
          </a:p>
        </p:txBody>
      </p:sp>
      <p:pic>
        <p:nvPicPr>
          <p:cNvPr id="4" name="Picture 3"/>
          <p:cNvPicPr/>
          <p:nvPr/>
        </p:nvPicPr>
        <p:blipFill>
          <a:blip r:embed="rId2"/>
          <a:srcRect/>
          <a:stretch>
            <a:fillRect/>
          </a:stretch>
        </p:blipFill>
        <p:spPr bwMode="auto">
          <a:xfrm>
            <a:off x="680848" y="1343732"/>
            <a:ext cx="3028048" cy="4441080"/>
          </a:xfrm>
          <a:prstGeom prst="rect">
            <a:avLst/>
          </a:prstGeom>
          <a:noFill/>
          <a:ln w="9525">
            <a:noFill/>
            <a:miter lim="800000"/>
            <a:headEnd/>
            <a:tailEnd/>
          </a:ln>
        </p:spPr>
      </p:pic>
      <p:sp>
        <p:nvSpPr>
          <p:cNvPr id="5" name="TextBox 4"/>
          <p:cNvSpPr txBox="1"/>
          <p:nvPr/>
        </p:nvSpPr>
        <p:spPr>
          <a:xfrm>
            <a:off x="680848" y="5784812"/>
            <a:ext cx="3247128" cy="307777"/>
          </a:xfrm>
          <a:prstGeom prst="rect">
            <a:avLst/>
          </a:prstGeom>
          <a:noFill/>
        </p:spPr>
        <p:txBody>
          <a:bodyPr wrap="square" rtlCol="0">
            <a:spAutoFit/>
          </a:bodyPr>
          <a:lstStyle/>
          <a:p>
            <a:r>
              <a:rPr lang="en-GB" sz="1400" i="1" dirty="0" err="1" smtClean="0"/>
              <a:t>Bibliothèque</a:t>
            </a:r>
            <a:r>
              <a:rPr lang="en-GB" sz="1400" i="1" dirty="0" smtClean="0"/>
              <a:t> </a:t>
            </a:r>
            <a:r>
              <a:rPr lang="en-GB" sz="1400" i="1" dirty="0" err="1" smtClean="0"/>
              <a:t>nationale</a:t>
            </a:r>
            <a:r>
              <a:rPr lang="en-GB" sz="1400" i="1" dirty="0" smtClean="0"/>
              <a:t> de France</a:t>
            </a:r>
            <a:endParaRPr lang="en-GB" sz="1400" i="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i="1" dirty="0" smtClean="0">
                <a:solidFill>
                  <a:srgbClr val="D16349"/>
                </a:solidFill>
              </a:rPr>
              <a:t>Action </a:t>
            </a:r>
            <a:r>
              <a:rPr lang="en-GB" b="1" i="1" dirty="0" err="1" smtClean="0">
                <a:solidFill>
                  <a:srgbClr val="D16349"/>
                </a:solidFill>
              </a:rPr>
              <a:t>Française</a:t>
            </a:r>
            <a:r>
              <a:rPr lang="en-GB" b="1" dirty="0" smtClean="0">
                <a:solidFill>
                  <a:srgbClr val="D16349"/>
                </a:solidFill>
              </a:rPr>
              <a:t>, 13 February 1934</a:t>
            </a:r>
            <a:endParaRPr lang="en-GB" b="1" dirty="0">
              <a:solidFill>
                <a:srgbClr val="D16349"/>
              </a:solidFill>
            </a:endParaRPr>
          </a:p>
        </p:txBody>
      </p:sp>
      <p:sp>
        <p:nvSpPr>
          <p:cNvPr id="3" name="Content Placeholder 2"/>
          <p:cNvSpPr>
            <a:spLocks noGrp="1"/>
          </p:cNvSpPr>
          <p:nvPr>
            <p:ph sz="quarter" idx="1"/>
          </p:nvPr>
        </p:nvSpPr>
        <p:spPr>
          <a:xfrm>
            <a:off x="301752" y="1872446"/>
            <a:ext cx="8503920" cy="4226601"/>
          </a:xfrm>
        </p:spPr>
        <p:txBody>
          <a:bodyPr/>
          <a:lstStyle/>
          <a:p>
            <a:r>
              <a:rPr lang="en-GB" dirty="0" smtClean="0"/>
              <a:t>‘</a:t>
            </a:r>
            <a:r>
              <a:rPr lang="en-GB" i="1" dirty="0" smtClean="0"/>
              <a:t>Au-</a:t>
            </a:r>
            <a:r>
              <a:rPr lang="en-GB" i="1" dirty="0" err="1" smtClean="0"/>
              <a:t>dessus</a:t>
            </a:r>
            <a:r>
              <a:rPr lang="en-GB" i="1" dirty="0" smtClean="0"/>
              <a:t> de </a:t>
            </a:r>
            <a:r>
              <a:rPr lang="en-GB" i="1" dirty="0" err="1" smtClean="0"/>
              <a:t>ce</a:t>
            </a:r>
            <a:r>
              <a:rPr lang="en-GB" i="1" dirty="0" smtClean="0"/>
              <a:t> pays </a:t>
            </a:r>
            <a:r>
              <a:rPr lang="en-GB" i="1" dirty="0" err="1" smtClean="0"/>
              <a:t>vrai</a:t>
            </a:r>
            <a:r>
              <a:rPr lang="en-GB" dirty="0" smtClean="0"/>
              <a:t>, </a:t>
            </a:r>
            <a:r>
              <a:rPr lang="en-GB" dirty="0" err="1" smtClean="0"/>
              <a:t>s’est</a:t>
            </a:r>
            <a:r>
              <a:rPr lang="en-GB" dirty="0" smtClean="0"/>
              <a:t> </a:t>
            </a:r>
            <a:r>
              <a:rPr lang="en-GB" dirty="0" err="1" smtClean="0"/>
              <a:t>formée</a:t>
            </a:r>
            <a:r>
              <a:rPr lang="en-GB" dirty="0" smtClean="0"/>
              <a:t> </a:t>
            </a:r>
            <a:r>
              <a:rPr lang="en-GB" dirty="0" err="1" smtClean="0"/>
              <a:t>cette</a:t>
            </a:r>
            <a:r>
              <a:rPr lang="en-GB" dirty="0" smtClean="0"/>
              <a:t> </a:t>
            </a:r>
            <a:r>
              <a:rPr lang="en-GB" dirty="0" err="1" smtClean="0"/>
              <a:t>épaisse</a:t>
            </a:r>
            <a:r>
              <a:rPr lang="en-GB" dirty="0" smtClean="0"/>
              <a:t> </a:t>
            </a:r>
            <a:r>
              <a:rPr lang="en-GB" dirty="0" err="1" smtClean="0"/>
              <a:t>croûte</a:t>
            </a:r>
            <a:r>
              <a:rPr lang="en-GB" dirty="0" smtClean="0"/>
              <a:t> de </a:t>
            </a:r>
            <a:r>
              <a:rPr lang="en-GB" dirty="0" err="1" smtClean="0"/>
              <a:t>profiteurs</a:t>
            </a:r>
            <a:r>
              <a:rPr lang="en-GB" dirty="0" smtClean="0"/>
              <a:t> et </a:t>
            </a:r>
            <a:r>
              <a:rPr lang="en-GB" dirty="0" err="1" smtClean="0"/>
              <a:t>d’intrigants</a:t>
            </a:r>
            <a:r>
              <a:rPr lang="en-GB" dirty="0" smtClean="0"/>
              <a:t>, mêlée de </a:t>
            </a:r>
            <a:r>
              <a:rPr lang="en-GB" dirty="0" err="1" smtClean="0"/>
              <a:t>voleurs</a:t>
            </a:r>
            <a:r>
              <a:rPr lang="en-GB" dirty="0" smtClean="0"/>
              <a:t> et de </a:t>
            </a:r>
            <a:r>
              <a:rPr lang="en-GB" dirty="0" err="1" smtClean="0"/>
              <a:t>traîtres</a:t>
            </a:r>
            <a:r>
              <a:rPr lang="en-GB" dirty="0" smtClean="0"/>
              <a:t>, qui </a:t>
            </a:r>
            <a:r>
              <a:rPr lang="en-GB" dirty="0" err="1" smtClean="0"/>
              <a:t>forment</a:t>
            </a:r>
            <a:r>
              <a:rPr lang="en-GB" dirty="0" smtClean="0"/>
              <a:t> le pays </a:t>
            </a:r>
            <a:r>
              <a:rPr lang="en-GB" dirty="0" err="1" smtClean="0"/>
              <a:t>légal</a:t>
            </a:r>
            <a:r>
              <a:rPr lang="en-GB" dirty="0" smtClean="0"/>
              <a:t>, </a:t>
            </a:r>
            <a:r>
              <a:rPr lang="en-GB" dirty="0" err="1" smtClean="0"/>
              <a:t>officiel</a:t>
            </a:r>
            <a:r>
              <a:rPr lang="en-GB" dirty="0" smtClean="0"/>
              <a:t>, </a:t>
            </a:r>
            <a:r>
              <a:rPr lang="en-GB" dirty="0" err="1" smtClean="0"/>
              <a:t>républicain</a:t>
            </a:r>
            <a:r>
              <a:rPr lang="en-GB" dirty="0" smtClean="0"/>
              <a:t>. (…) Née de </a:t>
            </a:r>
            <a:r>
              <a:rPr lang="en-GB" dirty="0" err="1" smtClean="0"/>
              <a:t>l’anarchie</a:t>
            </a:r>
            <a:r>
              <a:rPr lang="en-GB" dirty="0" smtClean="0"/>
              <a:t> </a:t>
            </a:r>
            <a:r>
              <a:rPr lang="en-GB" dirty="0" err="1" smtClean="0"/>
              <a:t>révolutionnaire</a:t>
            </a:r>
            <a:r>
              <a:rPr lang="en-GB" dirty="0" smtClean="0"/>
              <a:t>, la </a:t>
            </a:r>
            <a:r>
              <a:rPr lang="en-GB" dirty="0" err="1" smtClean="0"/>
              <a:t>République</a:t>
            </a:r>
            <a:r>
              <a:rPr lang="en-GB" dirty="0" smtClean="0"/>
              <a:t> </a:t>
            </a:r>
            <a:r>
              <a:rPr lang="en-GB" dirty="0" err="1" smtClean="0"/>
              <a:t>démocratique</a:t>
            </a:r>
            <a:r>
              <a:rPr lang="en-GB" dirty="0" smtClean="0"/>
              <a:t> </a:t>
            </a:r>
            <a:r>
              <a:rPr lang="en-GB" dirty="0" err="1" smtClean="0"/>
              <a:t>y</a:t>
            </a:r>
            <a:r>
              <a:rPr lang="en-GB" dirty="0" smtClean="0"/>
              <a:t> fait un retour </a:t>
            </a:r>
            <a:r>
              <a:rPr lang="en-GB" dirty="0" err="1" smtClean="0"/>
              <a:t>naturel</a:t>
            </a:r>
            <a:r>
              <a:rPr lang="en-GB" dirty="0" smtClean="0"/>
              <a:t>.’</a:t>
            </a:r>
          </a:p>
          <a:p>
            <a:pPr>
              <a:buNone/>
            </a:pPr>
            <a:endParaRPr lang="en-GB" dirty="0" smtClean="0"/>
          </a:p>
          <a:p>
            <a:pPr>
              <a:buNone/>
            </a:pPr>
            <a:r>
              <a:rPr lang="en-GB" dirty="0" smtClean="0"/>
              <a:t> — Charles </a:t>
            </a:r>
            <a:r>
              <a:rPr lang="en-GB" dirty="0" err="1" smtClean="0"/>
              <a:t>Maurras</a:t>
            </a:r>
            <a:r>
              <a:rPr lang="en-GB" dirty="0" smtClean="0"/>
              <a:t> </a:t>
            </a: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i="1" dirty="0" err="1" smtClean="0">
                <a:solidFill>
                  <a:srgbClr val="D16349"/>
                </a:solidFill>
              </a:rPr>
              <a:t>L’Assaut</a:t>
            </a:r>
            <a:r>
              <a:rPr lang="en-GB" b="1" dirty="0" smtClean="0">
                <a:solidFill>
                  <a:srgbClr val="D16349"/>
                </a:solidFill>
              </a:rPr>
              <a:t>, 12 January 1912</a:t>
            </a:r>
            <a:endParaRPr lang="en-GB" b="1" i="1" dirty="0">
              <a:solidFill>
                <a:srgbClr val="D16349"/>
              </a:solidFill>
            </a:endParaRPr>
          </a:p>
        </p:txBody>
      </p:sp>
      <p:sp>
        <p:nvSpPr>
          <p:cNvPr id="3" name="Content Placeholder 2"/>
          <p:cNvSpPr>
            <a:spLocks noGrp="1"/>
          </p:cNvSpPr>
          <p:nvPr>
            <p:ph sz="quarter" idx="1"/>
          </p:nvPr>
        </p:nvSpPr>
        <p:spPr>
          <a:xfrm>
            <a:off x="995088" y="5669716"/>
            <a:ext cx="7528620" cy="429332"/>
          </a:xfrm>
        </p:spPr>
        <p:txBody>
          <a:bodyPr>
            <a:normAutofit/>
          </a:bodyPr>
          <a:lstStyle/>
          <a:p>
            <a:pPr algn="ctr">
              <a:buNone/>
            </a:pPr>
            <a:r>
              <a:rPr lang="en-GB" sz="1800" i="1" dirty="0" smtClean="0"/>
              <a:t>Archives </a:t>
            </a:r>
            <a:r>
              <a:rPr lang="en-GB" sz="1800" i="1" dirty="0" err="1" smtClean="0"/>
              <a:t>Nationales</a:t>
            </a:r>
            <a:r>
              <a:rPr lang="en-GB" sz="1800" i="1" dirty="0" smtClean="0"/>
              <a:t>, Paris</a:t>
            </a:r>
            <a:endParaRPr lang="en-GB" sz="1800" i="1" dirty="0"/>
          </a:p>
        </p:txBody>
      </p:sp>
      <p:pic>
        <p:nvPicPr>
          <p:cNvPr id="4" name="Picture 3"/>
          <p:cNvPicPr/>
          <p:nvPr/>
        </p:nvPicPr>
        <p:blipFill>
          <a:blip r:embed="rId2"/>
          <a:srcRect/>
          <a:stretch>
            <a:fillRect/>
          </a:stretch>
        </p:blipFill>
        <p:spPr bwMode="auto">
          <a:xfrm>
            <a:off x="3456618" y="1673264"/>
            <a:ext cx="2631744" cy="39964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1700</TotalTime>
  <Words>1302</Words>
  <Application>Microsoft Macintosh PowerPoint</Application>
  <PresentationFormat>On-screen Show (4:3)</PresentationFormat>
  <Paragraphs>75</Paragraphs>
  <Slides>23</Slides>
  <Notes>0</Notes>
  <HiddenSlides>0</HiddenSlides>
  <MMClips>0</MMClips>
  <ScaleCrop>false</ScaleCrop>
  <HeadingPairs>
    <vt:vector size="4" baseType="variant">
      <vt:variant>
        <vt:lpstr>Design Template</vt:lpstr>
      </vt:variant>
      <vt:variant>
        <vt:i4>1</vt:i4>
      </vt:variant>
      <vt:variant>
        <vt:lpstr>Slide Titles</vt:lpstr>
      </vt:variant>
      <vt:variant>
        <vt:i4>23</vt:i4>
      </vt:variant>
    </vt:vector>
  </HeadingPairs>
  <TitlesOfParts>
    <vt:vector size="24" baseType="lpstr">
      <vt:lpstr>Civic</vt:lpstr>
      <vt:lpstr>Power and Silence:  The Strange End of French Democracy in 1938–40</vt:lpstr>
      <vt:lpstr>The Trial of Marshal Pétain, 1945</vt:lpstr>
      <vt:lpstr>10 July 1940: The End of Democracy?</vt:lpstr>
      <vt:lpstr>I. A Culture of Criticism</vt:lpstr>
      <vt:lpstr>Continuing antipathies:  the Church and the Republic</vt:lpstr>
      <vt:lpstr>Nationalism and neo-monarchism</vt:lpstr>
      <vt:lpstr>Maurice Pujo, Les Nuées (1907)</vt:lpstr>
      <vt:lpstr>Action Française, 13 February 1934</vt:lpstr>
      <vt:lpstr>L’Assaut, 12 January 1912</vt:lpstr>
      <vt:lpstr>Le Chant des Croix de Feu</vt:lpstr>
      <vt:lpstr> La Fédération Nationale Catholique</vt:lpstr>
      <vt:lpstr>Opposition from the left</vt:lpstr>
      <vt:lpstr>L’Assiette au beurre, 1907</vt:lpstr>
      <vt:lpstr>Slide 14</vt:lpstr>
      <vt:lpstr>Marianne viewed by left and right</vt:lpstr>
      <vt:lpstr>II. Experiments in Democracy and Authority, 1934–38</vt:lpstr>
      <vt:lpstr>Paris, 14 July 1935</vt:lpstr>
      <vt:lpstr>Revolution versus democracy</vt:lpstr>
      <vt:lpstr>The Right and the People</vt:lpstr>
      <vt:lpstr>Parti Social Français: holiday camp diary</vt:lpstr>
      <vt:lpstr>1938: The End of Democracy?</vt:lpstr>
      <vt:lpstr>Alphonse Tellier,  Chamber of Deputies, 6 April 1938</vt:lpstr>
      <vt:lpstr>  Chamber of Deputies, 4 October 1938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Jessica Wardhaugh</dc:creator>
  <cp:lastModifiedBy>Jessica Wardhaugh</cp:lastModifiedBy>
  <cp:revision>41</cp:revision>
  <dcterms:created xsi:type="dcterms:W3CDTF">2018-12-11T12:58:33Z</dcterms:created>
  <dcterms:modified xsi:type="dcterms:W3CDTF">2018-12-11T12:58:59Z</dcterms:modified>
</cp:coreProperties>
</file>