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6" r:id="rId2"/>
    <p:sldId id="280" r:id="rId3"/>
    <p:sldId id="269" r:id="rId4"/>
    <p:sldId id="264" r:id="rId5"/>
    <p:sldId id="265" r:id="rId6"/>
    <p:sldId id="267" r:id="rId7"/>
    <p:sldId id="27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52"/>
    <p:restoredTop sz="94577"/>
  </p:normalViewPr>
  <p:slideViewPr>
    <p:cSldViewPr snapToGrid="0" snapToObjects="1">
      <p:cViewPr varScale="1">
        <p:scale>
          <a:sx n="116" d="100"/>
          <a:sy n="116" d="100"/>
        </p:scale>
        <p:origin x="128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43D7E-8745-3F40-86B7-D107D4A877B1}" type="datetimeFigureOut">
              <a:rPr lang="en-US" smtClean="0"/>
              <a:pPr/>
              <a:t>9/24/21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2BEDBC-244F-734A-9790-7286A44AC9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43D7E-8745-3F40-86B7-D107D4A877B1}" type="datetimeFigureOut">
              <a:rPr lang="en-US" smtClean="0"/>
              <a:pPr/>
              <a:t>9/24/21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BEDBC-244F-734A-9790-7286A44AC9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2BEDBC-244F-734A-9790-7286A44AC9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43D7E-8745-3F40-86B7-D107D4A877B1}" type="datetimeFigureOut">
              <a:rPr lang="en-US" smtClean="0"/>
              <a:pPr/>
              <a:t>9/24/21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GB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43D7E-8745-3F40-86B7-D107D4A877B1}" type="datetimeFigureOut">
              <a:rPr lang="en-US" smtClean="0"/>
              <a:pPr/>
              <a:t>9/24/21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2BEDBC-244F-734A-9790-7286A44AC9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43D7E-8745-3F40-86B7-D107D4A877B1}" type="datetimeFigureOut">
              <a:rPr lang="en-US" smtClean="0"/>
              <a:pPr/>
              <a:t>9/24/21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2BEDBC-244F-734A-9790-7286A44AC9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3643D7E-8745-3F40-86B7-D107D4A877B1}" type="datetimeFigureOut">
              <a:rPr lang="en-US" smtClean="0"/>
              <a:pPr/>
              <a:t>9/24/21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BEDBC-244F-734A-9790-7286A44AC9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43D7E-8745-3F40-86B7-D107D4A877B1}" type="datetimeFigureOut">
              <a:rPr lang="en-US" smtClean="0"/>
              <a:pPr/>
              <a:t>9/24/21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2BEDBC-244F-734A-9790-7286A44AC9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GB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43D7E-8745-3F40-86B7-D107D4A877B1}" type="datetimeFigureOut">
              <a:rPr lang="en-US" smtClean="0"/>
              <a:pPr/>
              <a:t>9/24/21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2BEDBC-244F-734A-9790-7286A44AC9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43D7E-8745-3F40-86B7-D107D4A877B1}" type="datetimeFigureOut">
              <a:rPr lang="en-US" smtClean="0"/>
              <a:pPr/>
              <a:t>9/24/21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2BEDBC-244F-734A-9790-7286A44AC9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2BEDBC-244F-734A-9790-7286A44AC9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43D7E-8745-3F40-86B7-D107D4A877B1}" type="datetimeFigureOut">
              <a:rPr lang="en-US" smtClean="0"/>
              <a:pPr/>
              <a:t>9/24/21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2BEDBC-244F-734A-9790-7286A44AC9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GB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3643D7E-8745-3F40-86B7-D107D4A877B1}" type="datetimeFigureOut">
              <a:rPr lang="en-US" smtClean="0"/>
              <a:pPr/>
              <a:t>9/24/21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3643D7E-8745-3F40-86B7-D107D4A877B1}" type="datetimeFigureOut">
              <a:rPr lang="en-US" smtClean="0"/>
              <a:pPr/>
              <a:t>9/24/21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2BEDBC-244F-734A-9790-7286A44AC9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/>
              <a:t>Click to edit Master text styles</a:t>
            </a:r>
          </a:p>
          <a:p>
            <a:pPr lvl="1" eaLnBrk="1" latinLnBrk="0" hangingPunct="1"/>
            <a:r>
              <a:rPr kumimoji="0" lang="en-GB"/>
              <a:t>Second level</a:t>
            </a:r>
          </a:p>
          <a:p>
            <a:pPr lvl="2" eaLnBrk="1" latinLnBrk="0" hangingPunct="1"/>
            <a:r>
              <a:rPr kumimoji="0" lang="en-GB"/>
              <a:t>Third level</a:t>
            </a:r>
          </a:p>
          <a:p>
            <a:pPr lvl="3" eaLnBrk="1" latinLnBrk="0" hangingPunct="1"/>
            <a:r>
              <a:rPr kumimoji="0" lang="en-GB"/>
              <a:t>Fourth level</a:t>
            </a:r>
          </a:p>
          <a:p>
            <a:pPr lvl="4" eaLnBrk="1" latinLnBrk="0" hangingPunct="1"/>
            <a:r>
              <a:rPr kumimoji="0" lang="en-GB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jp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10" Type="http://schemas.openxmlformats.org/officeDocument/2006/relationships/image" Target="../media/image4.png"/><Relationship Id="rId4" Type="http://schemas.openxmlformats.org/officeDocument/2006/relationships/hyperlink" Target="https://www.google.com/imgres?imgurl=https%3A%2F%2Falphahistory.com%2Ffrenchrevolution%2Fwp-content%2Fuploads%2F2012%2F11%2Femigre1790.png&amp;imgrefurl=https%3A%2F%2Falphahistory.com%2Ffrenchrevolution%2Femigres%2F&amp;tbnid=tYhcWdSRqA2UTM&amp;vet=12ahUKEwijuL7M-JDsAhUQ_BoKHWx6BYYQMygDegUIARCrAQ..i&amp;docid=H_jQVFqutAYgBM&amp;w=710&amp;h=549&amp;q=noble%20%C3%A9migr%C3%A9%20r%C3%A9volution%201789&amp;safe=strict&amp;client=firefox-b-d&amp;ved=2ahUKEwijuL7M-JDsAhUQ_BoKHWx6BYYQMygDegUIARCrAQ" TargetMode="External"/><Relationship Id="rId9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4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4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4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D16349"/>
                </a:solidFill>
                <a:latin typeface="Garamond"/>
                <a:cs typeface="Garamond"/>
              </a:rPr>
              <a:t>Joseph de </a:t>
            </a:r>
            <a:r>
              <a:rPr lang="en-US" b="1" dirty="0" err="1">
                <a:solidFill>
                  <a:srgbClr val="D16349"/>
                </a:solidFill>
                <a:latin typeface="Garamond"/>
                <a:cs typeface="Garamond"/>
              </a:rPr>
              <a:t>Maistre</a:t>
            </a:r>
            <a:r>
              <a:rPr lang="en-US" b="1" dirty="0">
                <a:solidFill>
                  <a:srgbClr val="D16349"/>
                </a:solidFill>
                <a:latin typeface="Garamond"/>
                <a:cs typeface="Garamond"/>
              </a:rPr>
              <a:t> (1753–1821)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42632" y="2018632"/>
            <a:ext cx="5144168" cy="4166268"/>
          </a:xfrm>
        </p:spPr>
        <p:txBody>
          <a:bodyPr/>
          <a:lstStyle/>
          <a:p>
            <a:r>
              <a:rPr lang="en-US" dirty="0">
                <a:latin typeface="Garamond"/>
                <a:cs typeface="Garamond"/>
              </a:rPr>
              <a:t>‘La </a:t>
            </a:r>
            <a:r>
              <a:rPr lang="en-US" dirty="0" err="1">
                <a:latin typeface="Garamond"/>
                <a:cs typeface="Garamond"/>
              </a:rPr>
              <a:t>Révolution</a:t>
            </a:r>
            <a:r>
              <a:rPr lang="en-US" dirty="0">
                <a:latin typeface="Garamond"/>
                <a:cs typeface="Garamond"/>
              </a:rPr>
              <a:t> </a:t>
            </a:r>
            <a:r>
              <a:rPr lang="en-US" dirty="0" err="1">
                <a:latin typeface="Garamond"/>
                <a:cs typeface="Garamond"/>
              </a:rPr>
              <a:t>mène</a:t>
            </a:r>
            <a:r>
              <a:rPr lang="en-US" dirty="0">
                <a:latin typeface="Garamond"/>
                <a:cs typeface="Garamond"/>
              </a:rPr>
              <a:t> les </a:t>
            </a:r>
            <a:r>
              <a:rPr lang="en-US" dirty="0" err="1">
                <a:latin typeface="Garamond"/>
                <a:cs typeface="Garamond"/>
              </a:rPr>
              <a:t>hommes</a:t>
            </a:r>
            <a:r>
              <a:rPr lang="en-US" dirty="0">
                <a:latin typeface="Garamond"/>
                <a:cs typeface="Garamond"/>
              </a:rPr>
              <a:t> plus </a:t>
            </a:r>
            <a:r>
              <a:rPr lang="en-US" dirty="0" err="1">
                <a:latin typeface="Garamond"/>
                <a:cs typeface="Garamond"/>
              </a:rPr>
              <a:t>que</a:t>
            </a:r>
            <a:r>
              <a:rPr lang="en-US" dirty="0">
                <a:latin typeface="Garamond"/>
                <a:cs typeface="Garamond"/>
              </a:rPr>
              <a:t> les </a:t>
            </a:r>
            <a:r>
              <a:rPr lang="en-US" dirty="0" err="1">
                <a:latin typeface="Garamond"/>
                <a:cs typeface="Garamond"/>
              </a:rPr>
              <a:t>hommes</a:t>
            </a:r>
            <a:r>
              <a:rPr lang="en-US" dirty="0">
                <a:latin typeface="Garamond"/>
                <a:cs typeface="Garamond"/>
              </a:rPr>
              <a:t> ne la </a:t>
            </a:r>
            <a:r>
              <a:rPr lang="en-US" dirty="0" err="1">
                <a:latin typeface="Garamond"/>
                <a:cs typeface="Garamond"/>
              </a:rPr>
              <a:t>mènent</a:t>
            </a:r>
            <a:r>
              <a:rPr lang="en-US" dirty="0">
                <a:latin typeface="Garamond"/>
                <a:cs typeface="Garamond"/>
              </a:rPr>
              <a:t>.’</a:t>
            </a:r>
          </a:p>
          <a:p>
            <a:pPr lvl="1">
              <a:buNone/>
            </a:pPr>
            <a:r>
              <a:rPr lang="en-US" dirty="0">
                <a:latin typeface="Garamond"/>
                <a:cs typeface="Garamond"/>
              </a:rPr>
              <a:t>	(</a:t>
            </a:r>
            <a:r>
              <a:rPr lang="en-US" i="1" dirty="0" err="1">
                <a:latin typeface="Garamond"/>
                <a:cs typeface="Garamond"/>
              </a:rPr>
              <a:t>Considérations</a:t>
            </a:r>
            <a:r>
              <a:rPr lang="en-US" i="1" dirty="0">
                <a:latin typeface="Garamond"/>
                <a:cs typeface="Garamond"/>
              </a:rPr>
              <a:t> sur la France, 1797</a:t>
            </a:r>
            <a:r>
              <a:rPr lang="en-US" dirty="0">
                <a:latin typeface="Garamond"/>
                <a:cs typeface="Garamond"/>
              </a:rPr>
              <a:t>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600200"/>
            <a:ext cx="2794000" cy="4584700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3F60D878-7157-B64A-BE47-87A49F1FEEF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8668"/>
    </mc:Choice>
    <mc:Fallback xmlns="">
      <p:transition spd="slow" advTm="3086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A0C7F-EF90-604F-A008-273DF0AAE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Garamond" panose="02020404030301010803" pitchFamily="18" charset="0"/>
              </a:rPr>
              <a:t>Counter-revolutionaries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B42ECC-F2B1-9E4F-98E9-F9DBD4F509C9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dirty="0">
              <a:hlinkClick r:id="rId4"/>
            </a:endParaRP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4B11FF-BF1E-9E46-B69A-3E5E8F7BF3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6370" y="1701800"/>
            <a:ext cx="3034030" cy="21076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199FFB-7469-2047-B660-DAB7FF4B19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664" y="1701800"/>
            <a:ext cx="1625600" cy="254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2A37A06-5ADF-AA40-90A8-B706606CB4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5736" y="1701800"/>
            <a:ext cx="2514600" cy="25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1434CF2-F617-8B43-921D-55E6E045F0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66745" y="3859276"/>
            <a:ext cx="1679250" cy="21122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9E5442-51AF-234A-AF08-8BA446D3DC9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60494" y="3859276"/>
            <a:ext cx="2875026" cy="2096715"/>
          </a:xfrm>
          <a:prstGeom prst="rect">
            <a:avLst/>
          </a:prstGeom>
        </p:spPr>
      </p:pic>
      <p:pic>
        <p:nvPicPr>
          <p:cNvPr id="14" name="Audio 13">
            <a:hlinkClick r:id="" action="ppaction://media"/>
            <a:extLst>
              <a:ext uri="{FF2B5EF4-FFF2-40B4-BE49-F238E27FC236}">
                <a16:creationId xmlns:a16="http://schemas.microsoft.com/office/drawing/2014/main" id="{2D2F8E12-066C-DE4A-B345-931FD883B71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227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8276"/>
    </mc:Choice>
    <mc:Fallback xmlns="">
      <p:transition spd="slow" advTm="2082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D16349"/>
                </a:solidFill>
                <a:latin typeface="Garamond"/>
                <a:cs typeface="Garamond"/>
              </a:rPr>
              <a:t>III. Classifying the French Right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42494" y="1805324"/>
            <a:ext cx="3732559" cy="4320840"/>
          </a:xfrm>
        </p:spPr>
        <p:txBody>
          <a:bodyPr/>
          <a:lstStyle/>
          <a:p>
            <a:pPr>
              <a:buNone/>
            </a:pPr>
            <a:r>
              <a:rPr lang="en-US" dirty="0"/>
              <a:t>	</a:t>
            </a:r>
            <a:r>
              <a:rPr lang="en-US" dirty="0">
                <a:latin typeface="Garamond"/>
                <a:cs typeface="Garamond"/>
              </a:rPr>
              <a:t>René </a:t>
            </a:r>
            <a:r>
              <a:rPr lang="en-US" dirty="0" err="1">
                <a:latin typeface="Garamond"/>
                <a:cs typeface="Garamond"/>
              </a:rPr>
              <a:t>Rémond</a:t>
            </a:r>
            <a:r>
              <a:rPr lang="en-US" dirty="0">
                <a:latin typeface="Garamond"/>
                <a:cs typeface="Garamond"/>
              </a:rPr>
              <a:t> famously divided the French right into three families: Legitimist, </a:t>
            </a:r>
            <a:r>
              <a:rPr lang="en-US" dirty="0" err="1">
                <a:latin typeface="Garamond"/>
                <a:cs typeface="Garamond"/>
              </a:rPr>
              <a:t>Orleanist</a:t>
            </a:r>
            <a:r>
              <a:rPr lang="en-US" dirty="0">
                <a:latin typeface="Garamond"/>
                <a:cs typeface="Garamond"/>
              </a:rPr>
              <a:t>, and </a:t>
            </a:r>
            <a:r>
              <a:rPr lang="en-US" dirty="0" err="1">
                <a:latin typeface="Garamond"/>
                <a:cs typeface="Garamond"/>
              </a:rPr>
              <a:t>Bonapartist</a:t>
            </a:r>
            <a:endParaRPr lang="en-US" dirty="0">
              <a:latin typeface="Garamond"/>
              <a:cs typeface="Garamond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494" y="1805323"/>
            <a:ext cx="3810000" cy="3810000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76852C38-F18F-9942-934A-98A88531D6F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5287"/>
    </mc:Choice>
    <mc:Fallback xmlns="">
      <p:transition spd="slow" advTm="1652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D16349"/>
                </a:solidFill>
                <a:latin typeface="Garamond"/>
                <a:cs typeface="Garamond"/>
              </a:rPr>
              <a:t>Charles X, King of France (Bourbon)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harles X.jpg"/>
          <p:cNvPicPr>
            <a:picLocks noGrp="1" noChangeAspect="1"/>
          </p:cNvPicPr>
          <p:nvPr/>
        </p:nvPicPr>
        <p:blipFill>
          <a:blip r:embed="rId4"/>
          <a:srcRect l="-78958" r="-78958"/>
          <a:stretch>
            <a:fillRect/>
          </a:stretch>
        </p:blipFill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F1AE7318-F7C1-1243-99DF-03EE81A4655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2694"/>
    </mc:Choice>
    <mc:Fallback xmlns="">
      <p:transition spd="slow" advTm="13269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D16349"/>
                </a:solidFill>
                <a:latin typeface="Garamond"/>
                <a:cs typeface="Garamond"/>
              </a:rPr>
              <a:t>Louis-Philippe, King of the French (</a:t>
            </a:r>
            <a:r>
              <a:rPr lang="en-US" b="1" dirty="0" err="1">
                <a:solidFill>
                  <a:srgbClr val="D16349"/>
                </a:solidFill>
                <a:latin typeface="Garamond"/>
                <a:cs typeface="Garamond"/>
              </a:rPr>
              <a:t>Orleanist</a:t>
            </a:r>
            <a:r>
              <a:rPr lang="en-US" b="1" dirty="0">
                <a:solidFill>
                  <a:srgbClr val="D16349"/>
                </a:solidFill>
                <a:latin typeface="Garamond"/>
                <a:cs typeface="Garamond"/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Louis-Philippe.jpg"/>
          <p:cNvPicPr>
            <a:picLocks noGrp="1" noChangeAspect="1"/>
          </p:cNvPicPr>
          <p:nvPr/>
        </p:nvPicPr>
        <p:blipFill>
          <a:blip r:embed="rId4"/>
          <a:srcRect l="-81442" r="-81442"/>
          <a:stretch>
            <a:fillRect/>
          </a:stretch>
        </p:blipFill>
        <p:spPr bwMode="auto">
          <a:xfrm>
            <a:off x="270776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FDF34763-748D-7340-AADC-3B9959827BB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740"/>
    </mc:Choice>
    <mc:Fallback xmlns="">
      <p:transition spd="slow" advTm="727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D16349"/>
                </a:solidFill>
                <a:latin typeface="Garamond"/>
                <a:cs typeface="Garamond"/>
              </a:rPr>
              <a:t>Charles X</a:t>
            </a:r>
            <a:r>
              <a:rPr lang="en-US" dirty="0">
                <a:solidFill>
                  <a:srgbClr val="D16349"/>
                </a:solidFill>
                <a:latin typeface="Garamond"/>
                <a:cs typeface="Garamond"/>
              </a:rPr>
              <a:t>             </a:t>
            </a:r>
            <a:r>
              <a:rPr lang="en-US" b="1" dirty="0">
                <a:solidFill>
                  <a:srgbClr val="D16349"/>
                </a:solidFill>
                <a:latin typeface="Garamond"/>
                <a:cs typeface="Garamond"/>
              </a:rPr>
              <a:t>Louis-Philippe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harles X.jpg"/>
          <p:cNvPicPr>
            <a:picLocks noGrp="1" noChangeAspect="1"/>
          </p:cNvPicPr>
          <p:nvPr/>
        </p:nvPicPr>
        <p:blipFill>
          <a:blip r:embed="rId4"/>
          <a:srcRect l="-78958" r="-78958"/>
          <a:stretch>
            <a:fillRect/>
          </a:stretch>
        </p:blipFill>
        <p:spPr bwMode="auto">
          <a:xfrm>
            <a:off x="-1545473" y="1417638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Content Placeholder 3" descr="Louis-Philippe.jpg"/>
          <p:cNvPicPr>
            <a:picLocks noGrp="1" noChangeAspect="1"/>
          </p:cNvPicPr>
          <p:nvPr/>
        </p:nvPicPr>
        <p:blipFill>
          <a:blip r:embed="rId5"/>
          <a:srcRect l="-81442" r="-81442"/>
          <a:stretch>
            <a:fillRect/>
          </a:stretch>
        </p:blipFill>
        <p:spPr bwMode="auto">
          <a:xfrm>
            <a:off x="2569327" y="1417638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53375438-6B2B-FC45-B8CE-C49DC0D3E4F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056"/>
    </mc:Choice>
    <mc:Fallback xmlns="">
      <p:transition spd="slow" advTm="1530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D16349"/>
                </a:solidFill>
                <a:latin typeface="Garamond"/>
                <a:cs typeface="Garamond"/>
              </a:rPr>
              <a:t>Louis-</a:t>
            </a:r>
            <a:r>
              <a:rPr lang="en-US" b="1" dirty="0" err="1">
                <a:solidFill>
                  <a:srgbClr val="D16349"/>
                </a:solidFill>
                <a:latin typeface="Garamond"/>
                <a:cs typeface="Garamond"/>
              </a:rPr>
              <a:t>Napoléon</a:t>
            </a:r>
            <a:r>
              <a:rPr lang="en-US" b="1" dirty="0">
                <a:solidFill>
                  <a:srgbClr val="D16349"/>
                </a:solidFill>
                <a:latin typeface="Garamond"/>
                <a:cs typeface="Garamond"/>
              </a:rPr>
              <a:t> Bonaparte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8261" y="1484880"/>
            <a:ext cx="2844800" cy="4343400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9164DB93-9107-1241-BCD4-CCABB379F4A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723</TotalTime>
  <Words>77</Words>
  <Application>Microsoft Macintosh PowerPoint</Application>
  <PresentationFormat>On-screen Show (4:3)</PresentationFormat>
  <Paragraphs>10</Paragraphs>
  <Slides>7</Slides>
  <Notes>0</Notes>
  <HiddenSlides>0</HiddenSlides>
  <MMClips>7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Garamond</vt:lpstr>
      <vt:lpstr>Georgia</vt:lpstr>
      <vt:lpstr>Wingdings</vt:lpstr>
      <vt:lpstr>Wingdings 2</vt:lpstr>
      <vt:lpstr>Civic</vt:lpstr>
      <vt:lpstr>Joseph de Maistre (1753–1821)</vt:lpstr>
      <vt:lpstr>Counter-revolutionaries</vt:lpstr>
      <vt:lpstr>III. Classifying the French Right</vt:lpstr>
      <vt:lpstr>Charles X, King of France (Bourbon)</vt:lpstr>
      <vt:lpstr>Louis-Philippe, King of the French (Orleanist)</vt:lpstr>
      <vt:lpstr>Charles X             Louis-Philippe</vt:lpstr>
      <vt:lpstr>Louis-Napoléon Bonaparte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Jessica Wardhaugh</dc:creator>
  <cp:lastModifiedBy>Wardhaugh, Jessica</cp:lastModifiedBy>
  <cp:revision>39</cp:revision>
  <dcterms:created xsi:type="dcterms:W3CDTF">2020-01-08T11:52:50Z</dcterms:created>
  <dcterms:modified xsi:type="dcterms:W3CDTF">2021-09-24T09:56:26Z</dcterms:modified>
</cp:coreProperties>
</file>