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3/7/2017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3/7/2017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LkkIDfY8ifQ"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a:t>FR329 Slavery and After: Writing the Francophone Caribbean </a:t>
            </a:r>
          </a:p>
        </p:txBody>
      </p:sp>
      <p:sp>
        <p:nvSpPr>
          <p:cNvPr id="3" name="Subtitle 2"/>
          <p:cNvSpPr>
            <a:spLocks noGrp="1"/>
          </p:cNvSpPr>
          <p:nvPr>
            <p:ph type="subTitle" idx="1"/>
          </p:nvPr>
        </p:nvSpPr>
        <p:spPr/>
        <p:txBody>
          <a:bodyPr/>
          <a:lstStyle/>
          <a:p>
            <a:r>
              <a:rPr lang="en-GB"/>
              <a:t>Lecture 9</a:t>
            </a:r>
          </a:p>
        </p:txBody>
      </p:sp>
    </p:spTree>
    <p:extLst>
      <p:ext uri="{BB962C8B-B14F-4D97-AF65-F5344CB8AC3E}">
        <p14:creationId xmlns:p14="http://schemas.microsoft.com/office/powerpoint/2010/main" val="3523668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05584"/>
            <a:ext cx="9404723" cy="1400530"/>
          </a:xfrm>
        </p:spPr>
        <p:txBody>
          <a:bodyPr/>
          <a:lstStyle/>
          <a:p>
            <a:r>
              <a:rPr lang="en-GB" dirty="0"/>
              <a:t>Marie-Gabriel…</a:t>
            </a:r>
          </a:p>
        </p:txBody>
      </p:sp>
      <p:sp>
        <p:nvSpPr>
          <p:cNvPr id="3" name="Content Placeholder 2"/>
          <p:cNvSpPr>
            <a:spLocks noGrp="1"/>
          </p:cNvSpPr>
          <p:nvPr>
            <p:ph sz="half" idx="1"/>
          </p:nvPr>
        </p:nvSpPr>
        <p:spPr/>
        <p:txBody>
          <a:bodyPr>
            <a:normAutofit lnSpcReduction="10000"/>
          </a:bodyPr>
          <a:lstStyle/>
          <a:p>
            <a:r>
              <a:rPr lang="en-GB" dirty="0"/>
              <a:t>History through (auto)biography – see the figure of </a:t>
            </a:r>
            <a:r>
              <a:rPr lang="en-GB" dirty="0" err="1"/>
              <a:t>Siméa</a:t>
            </a:r>
            <a:r>
              <a:rPr lang="en-GB" dirty="0"/>
              <a:t> (//Suzanne </a:t>
            </a:r>
            <a:r>
              <a:rPr lang="en-GB" dirty="0" err="1"/>
              <a:t>Césaire</a:t>
            </a:r>
            <a:r>
              <a:rPr lang="en-GB" dirty="0"/>
              <a:t>): </a:t>
            </a:r>
            <a:r>
              <a:rPr lang="fr-FR" dirty="0"/>
              <a:t>Suzanne Césaire […] a pris pour moi chair et cœur dans le roman, à travers le personnage de </a:t>
            </a:r>
            <a:r>
              <a:rPr lang="fr-FR" dirty="0" err="1"/>
              <a:t>Siméa</a:t>
            </a:r>
            <a:r>
              <a:rPr lang="fr-FR" dirty="0"/>
              <a:t> (la mère de mon héroïne), comme une Eurydice que j’aurais rêvé de ramener au grand air vif, en son temps du roman, mais aussi en notre ici et maintenant, en musique et poésie, en veillant […] à surtout ne pas me retourner pour qu’elle revive enfin dans l’oasis de ma fiction’ (DM, </a:t>
            </a:r>
            <a:r>
              <a:rPr lang="fr-FR" i="1" dirty="0"/>
              <a:t>Aimé Césaire: frère volcan</a:t>
            </a:r>
            <a:r>
              <a:rPr lang="fr-FR" dirty="0"/>
              <a:t>, 147).</a:t>
            </a:r>
            <a:endParaRPr lang="en-GB" dirty="0"/>
          </a:p>
          <a:p>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828631" y="3041650"/>
            <a:ext cx="2047875" cy="2228850"/>
          </a:xfrm>
        </p:spPr>
      </p:pic>
    </p:spTree>
    <p:extLst>
      <p:ext uri="{BB962C8B-B14F-4D97-AF65-F5344CB8AC3E}">
        <p14:creationId xmlns:p14="http://schemas.microsoft.com/office/powerpoint/2010/main" val="4143731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Marie-Gabriel…</a:t>
            </a:r>
          </a:p>
        </p:txBody>
      </p:sp>
      <p:sp>
        <p:nvSpPr>
          <p:cNvPr id="3" name="Content Placeholder 2"/>
          <p:cNvSpPr>
            <a:spLocks noGrp="1"/>
          </p:cNvSpPr>
          <p:nvPr>
            <p:ph idx="1"/>
          </p:nvPr>
        </p:nvSpPr>
        <p:spPr/>
        <p:txBody>
          <a:bodyPr/>
          <a:lstStyle/>
          <a:p>
            <a:r>
              <a:rPr lang="en-GB" dirty="0"/>
              <a:t>M.-G.’s father: Afro-Caribbean musician </a:t>
            </a:r>
            <a:r>
              <a:rPr lang="en-GB" dirty="0">
                <a:sym typeface="Wingdings" panose="05000000000000000000" pitchFamily="2" charset="2"/>
              </a:rPr>
              <a:t></a:t>
            </a:r>
            <a:r>
              <a:rPr lang="en-GB" dirty="0"/>
              <a:t> plane crash (1962)// Paul Niger and Justin </a:t>
            </a:r>
            <a:r>
              <a:rPr lang="en-GB" dirty="0" err="1"/>
              <a:t>Catayé</a:t>
            </a:r>
            <a:r>
              <a:rPr lang="en-GB" dirty="0"/>
              <a:t>// </a:t>
            </a:r>
            <a:r>
              <a:rPr lang="en-GB" dirty="0" err="1"/>
              <a:t>Soufrières</a:t>
            </a:r>
            <a:r>
              <a:rPr lang="en-GB" dirty="0"/>
              <a:t>//Maroons </a:t>
            </a:r>
            <a:r>
              <a:rPr lang="en-GB" i="1" dirty="0"/>
              <a:t>and </a:t>
            </a:r>
            <a:r>
              <a:rPr lang="en-GB" dirty="0" err="1"/>
              <a:t>Delgrès</a:t>
            </a:r>
            <a:endParaRPr lang="en-GB" dirty="0"/>
          </a:p>
          <a:p>
            <a:r>
              <a:rPr lang="en-GB" i="1" dirty="0" err="1"/>
              <a:t>L’île</a:t>
            </a:r>
            <a:r>
              <a:rPr lang="en-GB" i="1" dirty="0"/>
              <a:t> et </a:t>
            </a:r>
            <a:r>
              <a:rPr lang="en-GB" i="1" dirty="0" err="1"/>
              <a:t>une</a:t>
            </a:r>
            <a:r>
              <a:rPr lang="en-GB" i="1" dirty="0"/>
              <a:t> </a:t>
            </a:r>
            <a:r>
              <a:rPr lang="en-GB" i="1" dirty="0" err="1"/>
              <a:t>nuit</a:t>
            </a:r>
            <a:r>
              <a:rPr lang="en-GB" dirty="0"/>
              <a:t> - classical rule of the three unities: unity of time, unity of place, and unity of action. </a:t>
            </a:r>
          </a:p>
          <a:p>
            <a:endParaRPr lang="en-GB" dirty="0"/>
          </a:p>
        </p:txBody>
      </p:sp>
    </p:spTree>
    <p:extLst>
      <p:ext uri="{BB962C8B-B14F-4D97-AF65-F5344CB8AC3E}">
        <p14:creationId xmlns:p14="http://schemas.microsoft.com/office/powerpoint/2010/main" val="267568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Daniel Maximin (b. 1947 in Guadeloupe)</a:t>
            </a:r>
          </a:p>
        </p:txBody>
      </p:sp>
      <p:sp>
        <p:nvSpPr>
          <p:cNvPr id="4" name="Content Placeholder 3"/>
          <p:cNvSpPr>
            <a:spLocks noGrp="1"/>
          </p:cNvSpPr>
          <p:nvPr>
            <p:ph sz="half" idx="1"/>
          </p:nvPr>
        </p:nvSpPr>
        <p:spPr/>
        <p:txBody>
          <a:bodyPr>
            <a:normAutofit lnSpcReduction="10000"/>
          </a:bodyPr>
          <a:lstStyle/>
          <a:p>
            <a:r>
              <a:rPr lang="en-GB" dirty="0"/>
              <a:t>novelist, poet, essayist and public intellectual – editor of </a:t>
            </a:r>
            <a:r>
              <a:rPr lang="en-GB" b="1" i="1" dirty="0" err="1"/>
              <a:t>Présence</a:t>
            </a:r>
            <a:r>
              <a:rPr lang="en-GB" b="1" i="1" dirty="0"/>
              <a:t> </a:t>
            </a:r>
            <a:r>
              <a:rPr lang="en-GB" b="1" i="1" dirty="0" err="1"/>
              <a:t>Africaine</a:t>
            </a:r>
            <a:endParaRPr lang="en-GB" b="1" i="1" dirty="0"/>
          </a:p>
          <a:p>
            <a:r>
              <a:rPr lang="fr-FR" dirty="0" err="1"/>
              <a:t>Anticolonialism</a:t>
            </a:r>
            <a:r>
              <a:rPr lang="fr-FR" dirty="0"/>
              <a:t>  - </a:t>
            </a:r>
            <a:r>
              <a:rPr lang="fr-FR" dirty="0" err="1"/>
              <a:t>see</a:t>
            </a:r>
            <a:r>
              <a:rPr lang="fr-FR" dirty="0"/>
              <a:t> </a:t>
            </a:r>
            <a:r>
              <a:rPr lang="fr-FR" dirty="0" err="1"/>
              <a:t>Césaire’s</a:t>
            </a:r>
            <a:r>
              <a:rPr lang="fr-FR" dirty="0"/>
              <a:t> </a:t>
            </a:r>
            <a:r>
              <a:rPr lang="fr-FR" i="1" dirty="0"/>
              <a:t>Discours sur le colonialisme </a:t>
            </a:r>
            <a:r>
              <a:rPr lang="fr-FR" dirty="0"/>
              <a:t>(1950) </a:t>
            </a:r>
            <a:endParaRPr lang="en-GB" dirty="0"/>
          </a:p>
          <a:p>
            <a:r>
              <a:rPr lang="en-GB" dirty="0"/>
              <a:t>Culture and political activism – see short documentary on African art </a:t>
            </a:r>
            <a:r>
              <a:rPr lang="en-GB" i="1" dirty="0"/>
              <a:t>Les Statues </a:t>
            </a:r>
            <a:r>
              <a:rPr lang="en-GB" i="1" dirty="0" err="1"/>
              <a:t>meurent</a:t>
            </a:r>
            <a:r>
              <a:rPr lang="en-GB" i="1" dirty="0"/>
              <a:t> </a:t>
            </a:r>
            <a:r>
              <a:rPr lang="en-GB" i="1" dirty="0" err="1"/>
              <a:t>aussi</a:t>
            </a:r>
            <a:r>
              <a:rPr lang="en-GB" i="1" dirty="0"/>
              <a:t> </a:t>
            </a:r>
            <a:r>
              <a:rPr lang="en-GB" dirty="0"/>
              <a:t>(1953) by Alain </a:t>
            </a:r>
            <a:r>
              <a:rPr lang="en-GB" dirty="0" err="1"/>
              <a:t>Resnais</a:t>
            </a:r>
            <a:r>
              <a:rPr lang="en-GB" dirty="0"/>
              <a:t>, Chris Marker and </a:t>
            </a:r>
            <a:r>
              <a:rPr lang="en-GB" dirty="0" err="1"/>
              <a:t>Ghislain</a:t>
            </a:r>
            <a:r>
              <a:rPr lang="en-GB" dirty="0"/>
              <a:t> </a:t>
            </a:r>
            <a:r>
              <a:rPr lang="en-GB" dirty="0" err="1"/>
              <a:t>Cloquet</a:t>
            </a:r>
            <a:r>
              <a:rPr lang="en-GB" dirty="0"/>
              <a:t> – see </a:t>
            </a:r>
            <a:r>
              <a:rPr lang="en-GB" u="sng" dirty="0">
                <a:hlinkClick r:id="rId2"/>
              </a:rPr>
              <a:t>https://www.youtube.com/watch?v=LkkIDfY8ifQ</a:t>
            </a:r>
            <a:r>
              <a:rPr lang="en-GB" dirty="0"/>
              <a:t> </a:t>
            </a:r>
          </a:p>
          <a:p>
            <a:r>
              <a:rPr lang="en-GB" dirty="0"/>
              <a:t>Dissemination of Francophone cultures – see publisher and journal</a:t>
            </a:r>
          </a:p>
          <a:p>
            <a:endParaRPr lang="en-GB" dirty="0"/>
          </a:p>
          <a:p>
            <a:endParaRPr lang="en-GB" dirty="0"/>
          </a:p>
        </p:txBody>
      </p:sp>
      <p:pic>
        <p:nvPicPr>
          <p:cNvPr id="6" name="Content Placeholder 5"/>
          <p:cNvPicPr>
            <a:picLocks noGrp="1" noChangeAspect="1"/>
          </p:cNvPicPr>
          <p:nvPr>
            <p:ph sz="half" idx="2"/>
          </p:nvPr>
        </p:nvPicPr>
        <p:blipFill>
          <a:blip r:embed="rId3"/>
          <a:stretch>
            <a:fillRect/>
          </a:stretch>
        </p:blipFill>
        <p:spPr>
          <a:xfrm>
            <a:off x="7033419" y="2765425"/>
            <a:ext cx="1638300" cy="2781300"/>
          </a:xfrm>
        </p:spPr>
      </p:pic>
    </p:spTree>
    <p:extLst>
      <p:ext uri="{BB962C8B-B14F-4D97-AF65-F5344CB8AC3E}">
        <p14:creationId xmlns:p14="http://schemas.microsoft.com/office/powerpoint/2010/main" val="1772110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Boundaries</a:t>
            </a:r>
            <a:r>
              <a:rPr lang="fr-BE" dirty="0"/>
              <a:t> </a:t>
            </a:r>
            <a:r>
              <a:rPr lang="fr-BE" dirty="0" err="1"/>
              <a:t>between</a:t>
            </a:r>
            <a:r>
              <a:rPr lang="fr-BE" dirty="0"/>
              <a:t> </a:t>
            </a:r>
            <a:r>
              <a:rPr lang="fr-BE" b="1" dirty="0"/>
              <a:t>prose and </a:t>
            </a:r>
            <a:r>
              <a:rPr lang="fr-BE" b="1" dirty="0" err="1"/>
              <a:t>poetry</a:t>
            </a:r>
            <a:endParaRPr lang="en-GB" dirty="0"/>
          </a:p>
        </p:txBody>
      </p:sp>
      <p:sp>
        <p:nvSpPr>
          <p:cNvPr id="3" name="Content Placeholder 2"/>
          <p:cNvSpPr>
            <a:spLocks noGrp="1"/>
          </p:cNvSpPr>
          <p:nvPr>
            <p:ph idx="1"/>
          </p:nvPr>
        </p:nvSpPr>
        <p:spPr/>
        <p:txBody>
          <a:bodyPr/>
          <a:lstStyle/>
          <a:p>
            <a:r>
              <a:rPr lang="en-GB" dirty="0"/>
              <a:t>See </a:t>
            </a:r>
            <a:r>
              <a:rPr lang="en-GB" dirty="0" err="1"/>
              <a:t>Chamoiseau</a:t>
            </a:r>
            <a:r>
              <a:rPr lang="en-GB" dirty="0"/>
              <a:t>: </a:t>
            </a:r>
            <a:r>
              <a:rPr lang="fr-FR" dirty="0" err="1"/>
              <a:t>see</a:t>
            </a:r>
            <a:r>
              <a:rPr lang="fr-FR" dirty="0"/>
              <a:t> ‘[la] littérature n’est au service de rien, elle n’a pas de mission. En ce qui me concerne, la seule mission que j’assignerai à la littérature, ce serait de mieux comprendre ce qu’est la littérature’ (</a:t>
            </a:r>
            <a:r>
              <a:rPr lang="fr-FR" dirty="0" err="1"/>
              <a:t>see</a:t>
            </a:r>
            <a:r>
              <a:rPr lang="fr-FR" dirty="0"/>
              <a:t> </a:t>
            </a:r>
            <a:r>
              <a:rPr lang="fr-FR" dirty="0" err="1"/>
              <a:t>Chamoiseau’s</a:t>
            </a:r>
            <a:r>
              <a:rPr lang="fr-FR" dirty="0"/>
              <a:t> interview by </a:t>
            </a:r>
            <a:r>
              <a:rPr lang="fr-FR" dirty="0" err="1"/>
              <a:t>Silyane</a:t>
            </a:r>
            <a:r>
              <a:rPr lang="fr-FR" dirty="0"/>
              <a:t> Larcher, ‘Les Identités dans la totalité-Monde’, in </a:t>
            </a:r>
            <a:r>
              <a:rPr lang="fr-FR" i="1" dirty="0"/>
              <a:t>Cité, </a:t>
            </a:r>
            <a:r>
              <a:rPr lang="fr-FR" dirty="0"/>
              <a:t>2007/1 - n° 29, pp. 121-134 (123). </a:t>
            </a:r>
            <a:endParaRPr lang="en-GB" dirty="0"/>
          </a:p>
          <a:p>
            <a:r>
              <a:rPr lang="fr-BE" dirty="0"/>
              <a:t>self-</a:t>
            </a:r>
            <a:r>
              <a:rPr lang="fr-BE" dirty="0" err="1"/>
              <a:t>ref</a:t>
            </a:r>
            <a:r>
              <a:rPr lang="fr-FR" dirty="0" err="1"/>
              <a:t>lective</a:t>
            </a:r>
            <a:r>
              <a:rPr lang="fr-FR" dirty="0"/>
              <a:t> </a:t>
            </a:r>
            <a:r>
              <a:rPr lang="fr-FR" dirty="0" err="1"/>
              <a:t>writing</a:t>
            </a:r>
            <a:endParaRPr lang="fr-FR" dirty="0"/>
          </a:p>
          <a:p>
            <a:r>
              <a:rPr lang="en-GB" dirty="0"/>
              <a:t>Deep knowledge of Caribbean culture/literature and referential nature of his writing </a:t>
            </a:r>
          </a:p>
          <a:p>
            <a:endParaRPr lang="en-GB" dirty="0"/>
          </a:p>
          <a:p>
            <a:endParaRPr lang="en-GB" dirty="0"/>
          </a:p>
        </p:txBody>
      </p:sp>
    </p:spTree>
    <p:extLst>
      <p:ext uri="{BB962C8B-B14F-4D97-AF65-F5344CB8AC3E}">
        <p14:creationId xmlns:p14="http://schemas.microsoft.com/office/powerpoint/2010/main" val="1425658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Maximin and </a:t>
            </a:r>
            <a:r>
              <a:rPr lang="en-GB" dirty="0" err="1"/>
              <a:t>Césaire</a:t>
            </a:r>
            <a:endParaRPr lang="en-GB" dirty="0"/>
          </a:p>
        </p:txBody>
      </p:sp>
      <p:sp>
        <p:nvSpPr>
          <p:cNvPr id="5" name="Content Placeholder 4"/>
          <p:cNvSpPr>
            <a:spLocks noGrp="1"/>
          </p:cNvSpPr>
          <p:nvPr>
            <p:ph sz="half" idx="1"/>
          </p:nvPr>
        </p:nvSpPr>
        <p:spPr/>
        <p:txBody>
          <a:bodyPr>
            <a:normAutofit fontScale="77500" lnSpcReduction="20000"/>
          </a:bodyPr>
          <a:lstStyle/>
          <a:p>
            <a:r>
              <a:rPr lang="en-GB" sz="2100" dirty="0"/>
              <a:t>Editor of </a:t>
            </a:r>
            <a:r>
              <a:rPr lang="en-GB" sz="2100" dirty="0" err="1"/>
              <a:t>Césaire’s</a:t>
            </a:r>
            <a:r>
              <a:rPr lang="en-GB" sz="2100" dirty="0"/>
              <a:t> complete poetical works for Le </a:t>
            </a:r>
            <a:r>
              <a:rPr lang="en-GB" sz="2100" dirty="0" err="1"/>
              <a:t>Seuil</a:t>
            </a:r>
            <a:endParaRPr lang="en-GB" sz="2100" dirty="0"/>
          </a:p>
          <a:p>
            <a:r>
              <a:rPr lang="en-GB" sz="2100" i="1" dirty="0" err="1"/>
              <a:t>Aimé</a:t>
            </a:r>
            <a:r>
              <a:rPr lang="en-GB" sz="2100" i="1" dirty="0"/>
              <a:t> </a:t>
            </a:r>
            <a:r>
              <a:rPr lang="en-GB" sz="2100" i="1" dirty="0" err="1"/>
              <a:t>Césaire</a:t>
            </a:r>
            <a:r>
              <a:rPr lang="en-GB" sz="2100" i="1" dirty="0"/>
              <a:t>: frère </a:t>
            </a:r>
            <a:r>
              <a:rPr lang="en-GB" sz="2100" i="1" dirty="0" err="1"/>
              <a:t>volcan</a:t>
            </a:r>
            <a:r>
              <a:rPr lang="en-GB" sz="2100" dirty="0"/>
              <a:t> (2013) Tale of two fathers; </a:t>
            </a:r>
            <a:r>
              <a:rPr lang="fr-FR" sz="2100" dirty="0" err="1"/>
              <a:t>poems</a:t>
            </a:r>
            <a:r>
              <a:rPr lang="fr-FR" sz="2100" dirty="0"/>
              <a:t> </a:t>
            </a:r>
            <a:r>
              <a:rPr lang="fr-FR" sz="2100" i="1" dirty="0"/>
              <a:t>Ferrements</a:t>
            </a:r>
            <a:r>
              <a:rPr lang="fr-FR" sz="2100" dirty="0"/>
              <a:t> (1960): Le premier poème parlait d’une traversée triste en bateau rappelant l’esclavage à deux amoureux : ‘esclaves arrimés de cœurs lourds, tout de même ma chère, tout de même nous cinglons, à peine un peu moins écœurés aux tangages’. Cela commençait mal, mais cela finissait bien, au dernier vers du dernier poème : ‘la nuit fécondée la fin de la faim […] un enfant entrouvrira la porte’ (DM, </a:t>
            </a:r>
            <a:r>
              <a:rPr lang="fr-FR" sz="2100" i="1" dirty="0"/>
              <a:t>Aimé Césaire: frère volcan</a:t>
            </a:r>
            <a:r>
              <a:rPr lang="fr-FR" sz="2100" dirty="0"/>
              <a:t>, pp. 33-34). </a:t>
            </a:r>
          </a:p>
          <a:p>
            <a:pPr marL="457200" lvl="1" indent="0">
              <a:buNone/>
            </a:pPr>
            <a:endParaRPr lang="en-GB" sz="2100" dirty="0"/>
          </a:p>
          <a:p>
            <a:pPr marL="457200" lvl="1" indent="0">
              <a:buNone/>
            </a:pPr>
            <a:endParaRPr lang="en-GB" dirty="0"/>
          </a:p>
          <a:p>
            <a:endParaRPr lang="en-GB" dirty="0"/>
          </a:p>
          <a:p>
            <a:endParaRPr lang="en-GB" dirty="0"/>
          </a:p>
        </p:txBody>
      </p:sp>
      <p:pic>
        <p:nvPicPr>
          <p:cNvPr id="7" name="Content Placeholder 6"/>
          <p:cNvPicPr>
            <a:picLocks noGrp="1" noChangeAspect="1"/>
          </p:cNvPicPr>
          <p:nvPr>
            <p:ph sz="half" idx="2"/>
          </p:nvPr>
        </p:nvPicPr>
        <p:blipFill>
          <a:blip r:embed="rId2"/>
          <a:stretch>
            <a:fillRect/>
          </a:stretch>
        </p:blipFill>
        <p:spPr>
          <a:xfrm>
            <a:off x="6540843" y="2825578"/>
            <a:ext cx="2685535" cy="2635087"/>
          </a:xfrm>
        </p:spPr>
      </p:pic>
    </p:spTree>
    <p:extLst>
      <p:ext uri="{BB962C8B-B14F-4D97-AF65-F5344CB8AC3E}">
        <p14:creationId xmlns:p14="http://schemas.microsoft.com/office/powerpoint/2010/main" val="2399157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Maximin and </a:t>
            </a:r>
            <a:r>
              <a:rPr lang="en-GB" dirty="0" err="1"/>
              <a:t>Césaire</a:t>
            </a:r>
            <a:r>
              <a:rPr lang="en-GB" dirty="0"/>
              <a:t>…</a:t>
            </a:r>
          </a:p>
        </p:txBody>
      </p:sp>
      <p:sp>
        <p:nvSpPr>
          <p:cNvPr id="3" name="Content Placeholder 2"/>
          <p:cNvSpPr>
            <a:spLocks noGrp="1"/>
          </p:cNvSpPr>
          <p:nvPr>
            <p:ph sz="half" idx="1"/>
          </p:nvPr>
        </p:nvSpPr>
        <p:spPr/>
        <p:txBody>
          <a:bodyPr/>
          <a:lstStyle/>
          <a:p>
            <a:r>
              <a:rPr lang="fr-FR" dirty="0"/>
              <a:t>Close to </a:t>
            </a:r>
            <a:r>
              <a:rPr lang="fr-FR" i="1" dirty="0"/>
              <a:t>L’île et une nuit </a:t>
            </a:r>
            <a:r>
              <a:rPr lang="fr-FR" dirty="0"/>
              <a:t>: </a:t>
            </a:r>
            <a:r>
              <a:rPr lang="fr-FR" dirty="0" err="1"/>
              <a:t>commemoration</a:t>
            </a:r>
            <a:r>
              <a:rPr lang="fr-FR" dirty="0"/>
              <a:t> – to </a:t>
            </a:r>
            <a:r>
              <a:rPr lang="fr-FR" dirty="0" err="1"/>
              <a:t>be</a:t>
            </a:r>
            <a:r>
              <a:rPr lang="fr-FR" dirty="0"/>
              <a:t> </a:t>
            </a:r>
            <a:r>
              <a:rPr lang="fr-FR" dirty="0" err="1"/>
              <a:t>also</a:t>
            </a:r>
            <a:r>
              <a:rPr lang="fr-FR" dirty="0"/>
              <a:t> future-</a:t>
            </a:r>
            <a:r>
              <a:rPr lang="fr-FR" dirty="0" err="1"/>
              <a:t>orientated</a:t>
            </a:r>
            <a:r>
              <a:rPr lang="fr-FR" dirty="0"/>
              <a:t>; </a:t>
            </a:r>
            <a:r>
              <a:rPr lang="fr-FR" dirty="0" err="1"/>
              <a:t>reconciliation</a:t>
            </a:r>
            <a:r>
              <a:rPr lang="fr-FR" dirty="0"/>
              <a:t> of opposites – </a:t>
            </a:r>
            <a:r>
              <a:rPr lang="fr-FR" dirty="0" err="1"/>
              <a:t>see</a:t>
            </a:r>
            <a:r>
              <a:rPr lang="fr-FR" dirty="0"/>
              <a:t> p. 171 ‘la fin de la mort’</a:t>
            </a:r>
          </a:p>
          <a:p>
            <a:r>
              <a:rPr lang="fr-FR" dirty="0"/>
              <a:t>‘Mémorial de Louis </a:t>
            </a:r>
            <a:r>
              <a:rPr lang="fr-FR" dirty="0" err="1"/>
              <a:t>Delgrès</a:t>
            </a:r>
            <a:r>
              <a:rPr lang="fr-FR" dirty="0"/>
              <a:t>’</a:t>
            </a:r>
            <a:endParaRPr lang="en-GB" dirty="0"/>
          </a:p>
          <a:p>
            <a:pPr marL="0" indent="0">
              <a:buNone/>
            </a:pPr>
            <a:endParaRPr lang="en-GB" dirty="0"/>
          </a:p>
          <a:p>
            <a:endParaRPr lang="en-GB" dirty="0"/>
          </a:p>
        </p:txBody>
      </p:sp>
      <p:sp>
        <p:nvSpPr>
          <p:cNvPr id="4" name="Content Placeholder 3"/>
          <p:cNvSpPr>
            <a:spLocks noGrp="1"/>
          </p:cNvSpPr>
          <p:nvPr>
            <p:ph sz="half" idx="2"/>
          </p:nvPr>
        </p:nvSpPr>
        <p:spPr/>
        <p:txBody>
          <a:bodyPr/>
          <a:lstStyle/>
          <a:p>
            <a:r>
              <a:rPr lang="fr-FR" dirty="0"/>
              <a:t>[l’]</a:t>
            </a:r>
            <a:r>
              <a:rPr lang="fr-FR" dirty="0" err="1"/>
              <a:t>epopee</a:t>
            </a:r>
            <a:r>
              <a:rPr lang="fr-FR" dirty="0"/>
              <a:t> de </a:t>
            </a:r>
            <a:r>
              <a:rPr lang="fr-FR" dirty="0" err="1"/>
              <a:t>Delgrès</a:t>
            </a:r>
            <a:r>
              <a:rPr lang="fr-FR" dirty="0"/>
              <a:t> et de ses compagnons à </a:t>
            </a:r>
            <a:r>
              <a:rPr lang="fr-FR"/>
              <a:t>la Soufrière, </a:t>
            </a:r>
            <a:r>
              <a:rPr lang="fr-FR" dirty="0"/>
              <a:t>en suivant leur dernier périple du Fort saint-Charles de Basse-Terre, jusqu’à </a:t>
            </a:r>
            <a:r>
              <a:rPr lang="fr-FR" dirty="0" err="1"/>
              <a:t>Matouba</a:t>
            </a:r>
            <a:r>
              <a:rPr lang="fr-FR" dirty="0"/>
              <a:t>, avec des descriptions des lieux qui montraient que tu les avais bien vus de près, et des précisions historiques qui faisaient revivre pas à pas le déroulé de l’événement (MD, </a:t>
            </a:r>
            <a:r>
              <a:rPr lang="fr-FR" i="1" dirty="0"/>
              <a:t>Aimé Césaire: frère volcan</a:t>
            </a:r>
            <a:r>
              <a:rPr lang="fr-FR" dirty="0"/>
              <a:t>, p. 34).</a:t>
            </a:r>
            <a:endParaRPr lang="en-GB" dirty="0"/>
          </a:p>
          <a:p>
            <a:endParaRPr lang="en-GB" dirty="0"/>
          </a:p>
        </p:txBody>
      </p:sp>
    </p:spTree>
    <p:extLst>
      <p:ext uri="{BB962C8B-B14F-4D97-AF65-F5344CB8AC3E}">
        <p14:creationId xmlns:p14="http://schemas.microsoft.com/office/powerpoint/2010/main" val="62908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i="1" dirty="0"/>
              <a:t>L’île et une nuit</a:t>
            </a:r>
            <a:r>
              <a:rPr lang="fr-FR" dirty="0"/>
              <a:t> (1996) </a:t>
            </a:r>
            <a:endParaRPr lang="en-GB" dirty="0"/>
          </a:p>
        </p:txBody>
      </p:sp>
      <p:sp>
        <p:nvSpPr>
          <p:cNvPr id="3" name="Content Placeholder 2"/>
          <p:cNvSpPr>
            <a:spLocks noGrp="1"/>
          </p:cNvSpPr>
          <p:nvPr>
            <p:ph sz="half" idx="1"/>
          </p:nvPr>
        </p:nvSpPr>
        <p:spPr/>
        <p:txBody>
          <a:bodyPr>
            <a:normAutofit lnSpcReduction="10000"/>
          </a:bodyPr>
          <a:lstStyle/>
          <a:p>
            <a:r>
              <a:rPr lang="fr-FR" dirty="0"/>
              <a:t>part of a </a:t>
            </a:r>
            <a:r>
              <a:rPr lang="fr-FR" dirty="0" err="1"/>
              <a:t>trilogy</a:t>
            </a:r>
            <a:r>
              <a:rPr lang="fr-FR" dirty="0"/>
              <a:t> – </a:t>
            </a:r>
            <a:r>
              <a:rPr lang="fr-FR" dirty="0" err="1"/>
              <a:t>see</a:t>
            </a:r>
            <a:r>
              <a:rPr lang="fr-FR" dirty="0"/>
              <a:t> </a:t>
            </a:r>
            <a:r>
              <a:rPr lang="fr-FR" i="1" dirty="0"/>
              <a:t>L’Isolé Soleil </a:t>
            </a:r>
            <a:r>
              <a:rPr lang="fr-FR" dirty="0"/>
              <a:t>(1981) and </a:t>
            </a:r>
            <a:r>
              <a:rPr lang="fr-FR" i="1" dirty="0"/>
              <a:t>Soufrières </a:t>
            </a:r>
            <a:r>
              <a:rPr lang="fr-FR" dirty="0"/>
              <a:t>(1987)</a:t>
            </a:r>
            <a:endParaRPr lang="en-GB" dirty="0"/>
          </a:p>
          <a:p>
            <a:r>
              <a:rPr lang="en-GB" dirty="0"/>
              <a:t>Caribbean landscape and history </a:t>
            </a:r>
            <a:r>
              <a:rPr lang="en-GB" i="1" dirty="0"/>
              <a:t>and</a:t>
            </a:r>
            <a:r>
              <a:rPr lang="en-GB" dirty="0"/>
              <a:t> the memory of slavery – non-realist treatment of reality</a:t>
            </a:r>
          </a:p>
          <a:p>
            <a:r>
              <a:rPr lang="fr-FR" dirty="0" err="1"/>
              <a:t>Recurring</a:t>
            </a:r>
            <a:r>
              <a:rPr lang="fr-FR" dirty="0"/>
              <a:t> </a:t>
            </a:r>
            <a:r>
              <a:rPr lang="fr-FR" dirty="0" err="1"/>
              <a:t>character</a:t>
            </a:r>
            <a:r>
              <a:rPr lang="fr-FR" dirty="0"/>
              <a:t>: </a:t>
            </a:r>
            <a:r>
              <a:rPr lang="fr-FR" i="1" dirty="0"/>
              <a:t>L’Isolé Soleil</a:t>
            </a:r>
            <a:r>
              <a:rPr lang="fr-FR" dirty="0"/>
              <a:t>: Marie-Gabriel </a:t>
            </a:r>
            <a:r>
              <a:rPr lang="fr-FR" dirty="0" err="1"/>
              <a:t>writing</a:t>
            </a:r>
            <a:r>
              <a:rPr lang="fr-FR" dirty="0"/>
              <a:t> … </a:t>
            </a:r>
            <a:r>
              <a:rPr lang="fr-FR" i="1" dirty="0"/>
              <a:t>L’Isolé Soleil ­</a:t>
            </a:r>
            <a:r>
              <a:rPr lang="fr-FR" dirty="0"/>
              <a:t>– </a:t>
            </a:r>
            <a:r>
              <a:rPr lang="fr-FR" dirty="0" err="1"/>
              <a:t>ditto</a:t>
            </a:r>
            <a:r>
              <a:rPr lang="fr-FR" dirty="0"/>
              <a:t> in </a:t>
            </a:r>
            <a:r>
              <a:rPr lang="fr-FR" i="1" dirty="0"/>
              <a:t>Soufrières</a:t>
            </a:r>
            <a:r>
              <a:rPr lang="fr-FR" dirty="0"/>
              <a:t>; </a:t>
            </a:r>
            <a:r>
              <a:rPr lang="fr-FR" dirty="0" err="1"/>
              <a:t>see</a:t>
            </a:r>
            <a:r>
              <a:rPr lang="fr-FR" dirty="0"/>
              <a:t> ‘Antillaise Shéhérazade’, in </a:t>
            </a:r>
            <a:r>
              <a:rPr lang="fr-FR" i="1" dirty="0"/>
              <a:t>L’Ile et une nuit </a:t>
            </a:r>
            <a:r>
              <a:rPr lang="fr-FR" dirty="0"/>
              <a:t>(p. 163). </a:t>
            </a:r>
          </a:p>
          <a:p>
            <a:r>
              <a:rPr lang="en-GB" i="1" dirty="0" err="1"/>
              <a:t>L’Isolé</a:t>
            </a:r>
            <a:r>
              <a:rPr lang="en-GB" i="1" dirty="0"/>
              <a:t> Soleil </a:t>
            </a:r>
            <a:r>
              <a:rPr lang="en-GB" dirty="0"/>
              <a:t>: complex – evocative; the plot fragmented; focuses on history but not a historical novel; different narrative voices (‘Cahiers’)</a:t>
            </a:r>
          </a:p>
          <a:p>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542881" y="3284538"/>
            <a:ext cx="2619375" cy="1743075"/>
          </a:xfrm>
        </p:spPr>
      </p:pic>
    </p:spTree>
    <p:extLst>
      <p:ext uri="{BB962C8B-B14F-4D97-AF65-F5344CB8AC3E}">
        <p14:creationId xmlns:p14="http://schemas.microsoft.com/office/powerpoint/2010/main" val="2206895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Louis </a:t>
            </a:r>
            <a:r>
              <a:rPr lang="fr-FR" dirty="0" err="1"/>
              <a:t>Delgrès</a:t>
            </a:r>
            <a:endParaRPr lang="en-GB" dirty="0"/>
          </a:p>
        </p:txBody>
      </p:sp>
      <p:sp>
        <p:nvSpPr>
          <p:cNvPr id="3" name="Content Placeholder 2"/>
          <p:cNvSpPr>
            <a:spLocks noGrp="1"/>
          </p:cNvSpPr>
          <p:nvPr>
            <p:ph sz="half" idx="1"/>
          </p:nvPr>
        </p:nvSpPr>
        <p:spPr/>
        <p:txBody>
          <a:bodyPr/>
          <a:lstStyle/>
          <a:p>
            <a:pPr marL="457200" lvl="1" indent="0">
              <a:buNone/>
            </a:pPr>
            <a:r>
              <a:rPr lang="fr-FR" dirty="0"/>
              <a:t>Louis </a:t>
            </a:r>
            <a:r>
              <a:rPr lang="fr-FR" dirty="0" err="1"/>
              <a:t>Delgrès</a:t>
            </a:r>
            <a:r>
              <a:rPr lang="fr-FR" dirty="0"/>
              <a:t> - but no glorification : </a:t>
            </a:r>
            <a:r>
              <a:rPr lang="en-GB" dirty="0"/>
              <a:t> </a:t>
            </a:r>
            <a:r>
              <a:rPr lang="fr-FR" dirty="0"/>
              <a:t>Le temps transforme presque toujours chez nous le rebelle en oppresseur: le dictateur, c’est le rebelle plus une question de temps. Et seule la mort précoce sauve de la corruption du pouvoir, seuls le suicide et l’assassinat préservent la pureté du Rebelle, de </a:t>
            </a:r>
            <a:r>
              <a:rPr lang="fr-FR" dirty="0" err="1"/>
              <a:t>Delgrès</a:t>
            </a:r>
            <a:r>
              <a:rPr lang="fr-FR" dirty="0"/>
              <a:t>, de Toussaint Louverture et de Lumumba’ (DM, </a:t>
            </a:r>
            <a:r>
              <a:rPr lang="fr-FR" i="1" dirty="0"/>
              <a:t>L’Isolé Soleil</a:t>
            </a:r>
            <a:r>
              <a:rPr lang="fr-FR" dirty="0"/>
              <a:t>, p. 87). </a:t>
            </a:r>
            <a:endParaRPr lang="en-GB" dirty="0"/>
          </a:p>
          <a:p>
            <a:endParaRPr lang="en-GB" dirty="0"/>
          </a:p>
        </p:txBody>
      </p:sp>
      <p:pic>
        <p:nvPicPr>
          <p:cNvPr id="5" name="Content Placeholder 4"/>
          <p:cNvPicPr>
            <a:picLocks noGrp="1" noChangeAspect="1"/>
          </p:cNvPicPr>
          <p:nvPr>
            <p:ph sz="half" idx="2"/>
          </p:nvPr>
        </p:nvPicPr>
        <p:blipFill>
          <a:blip r:embed="rId2"/>
          <a:stretch>
            <a:fillRect/>
          </a:stretch>
        </p:blipFill>
        <p:spPr>
          <a:xfrm>
            <a:off x="6623844" y="3227388"/>
            <a:ext cx="2457450" cy="1857375"/>
          </a:xfrm>
        </p:spPr>
      </p:pic>
    </p:spTree>
    <p:extLst>
      <p:ext uri="{BB962C8B-B14F-4D97-AF65-F5344CB8AC3E}">
        <p14:creationId xmlns:p14="http://schemas.microsoft.com/office/powerpoint/2010/main" val="2585725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Abolition of slavery in 1848 and </a:t>
            </a:r>
            <a:r>
              <a:rPr lang="en-GB" i="1" dirty="0" err="1"/>
              <a:t>liberté</a:t>
            </a:r>
            <a:endParaRPr lang="en-GB" dirty="0"/>
          </a:p>
        </p:txBody>
      </p:sp>
      <p:sp>
        <p:nvSpPr>
          <p:cNvPr id="5" name="Content Placeholder 4"/>
          <p:cNvSpPr>
            <a:spLocks noGrp="1"/>
          </p:cNvSpPr>
          <p:nvPr>
            <p:ph idx="1"/>
          </p:nvPr>
        </p:nvSpPr>
        <p:spPr/>
        <p:txBody>
          <a:bodyPr/>
          <a:lstStyle/>
          <a:p>
            <a:r>
              <a:rPr lang="fr-FR" dirty="0"/>
              <a:t>La liberté va venir ! Courage, mes enfants, vous la méritez. […] La liberté n’est pas le droit de vagabonder mais bien le droit de travailler pour soi-même. En France, tous les gens libres travaillent plus encore que vous qui êtes esclaves, ils sont bien moins heureux que vous car, là-bas, la vie est plus difficile qu’ici. […] Souvenez-vous qu’à la Guadeloupe, du temps de vos pères, tout le monde fut libre, mais les esclaves abandonnèrent le travail et devinrent plus malheureux de jour en jour. Après sept années de liberté, ils obligèrent la République de les remettre en esclavage. Vos ennemis, ce sont les paresseux ! N’ayez pour eux qu’une parole : allez au travail et laissez-nous mériter notre liberté’ (DM, </a:t>
            </a:r>
            <a:r>
              <a:rPr lang="fr-FR" i="1" dirty="0"/>
              <a:t>L’Isolé Soleil</a:t>
            </a:r>
            <a:r>
              <a:rPr lang="fr-FR" dirty="0"/>
              <a:t>, p. 71).</a:t>
            </a:r>
            <a:endParaRPr lang="en-GB" dirty="0"/>
          </a:p>
          <a:p>
            <a:endParaRPr lang="en-GB" dirty="0"/>
          </a:p>
        </p:txBody>
      </p:sp>
    </p:spTree>
    <p:extLst>
      <p:ext uri="{BB962C8B-B14F-4D97-AF65-F5344CB8AC3E}">
        <p14:creationId xmlns:p14="http://schemas.microsoft.com/office/powerpoint/2010/main" val="2182131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Echoes between the novels rather than neat progression…</a:t>
            </a:r>
          </a:p>
        </p:txBody>
      </p:sp>
      <p:sp>
        <p:nvSpPr>
          <p:cNvPr id="3" name="Content Placeholder 2"/>
          <p:cNvSpPr>
            <a:spLocks noGrp="1"/>
          </p:cNvSpPr>
          <p:nvPr>
            <p:ph sz="half" idx="1"/>
          </p:nvPr>
        </p:nvSpPr>
        <p:spPr/>
        <p:txBody>
          <a:bodyPr/>
          <a:lstStyle/>
          <a:p>
            <a:r>
              <a:rPr lang="en-GB" dirty="0"/>
              <a:t>Echoes with other books too : </a:t>
            </a:r>
            <a:r>
              <a:rPr lang="en-GB" i="1" dirty="0"/>
              <a:t>Les Fruits du cyclone. </a:t>
            </a:r>
            <a:r>
              <a:rPr lang="fr-BE" i="1" dirty="0"/>
              <a:t>Une géopolitique de la Caraïbe</a:t>
            </a:r>
            <a:r>
              <a:rPr lang="fr-BE" dirty="0"/>
              <a:t>: </a:t>
            </a:r>
            <a:r>
              <a:rPr lang="fr-FR" dirty="0"/>
              <a:t>‘L'image qui me semble convenir à propos des îles de la Caraïbe est celle de peuples-roseaux’. </a:t>
            </a:r>
            <a:r>
              <a:rPr lang="fr-FR" dirty="0" err="1"/>
              <a:t>See</a:t>
            </a:r>
            <a:r>
              <a:rPr lang="fr-FR" dirty="0"/>
              <a:t> </a:t>
            </a:r>
            <a:r>
              <a:rPr lang="fr-BE" dirty="0"/>
              <a:t>: L'Arbre tient bon ; le Roseau plie/Le vent redouble ses efforts/Et fait si bien qu'il déracine (J. de Lafontaine, ‘Le Chêne et le Roseau)</a:t>
            </a:r>
            <a:endParaRPr lang="en-GB" dirty="0"/>
          </a:p>
        </p:txBody>
      </p:sp>
      <p:pic>
        <p:nvPicPr>
          <p:cNvPr id="6" name="Content Placeholder 5"/>
          <p:cNvPicPr>
            <a:picLocks noGrp="1" noChangeAspect="1"/>
          </p:cNvPicPr>
          <p:nvPr>
            <p:ph sz="half" idx="2"/>
          </p:nvPr>
        </p:nvPicPr>
        <p:blipFill>
          <a:blip r:embed="rId2"/>
          <a:stretch>
            <a:fillRect/>
          </a:stretch>
        </p:blipFill>
        <p:spPr>
          <a:xfrm>
            <a:off x="5654675" y="2426680"/>
            <a:ext cx="4395788" cy="3458791"/>
          </a:xfrm>
        </p:spPr>
      </p:pic>
    </p:spTree>
    <p:extLst>
      <p:ext uri="{BB962C8B-B14F-4D97-AF65-F5344CB8AC3E}">
        <p14:creationId xmlns:p14="http://schemas.microsoft.com/office/powerpoint/2010/main" val="2761424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135</TotalTime>
  <Words>514</Words>
  <Application>Microsoft Office PowerPoint</Application>
  <PresentationFormat>Widescreen</PresentationFormat>
  <Paragraphs>36</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Gothic</vt:lpstr>
      <vt:lpstr>Wingdings</vt:lpstr>
      <vt:lpstr>Wingdings 3</vt:lpstr>
      <vt:lpstr>Ion</vt:lpstr>
      <vt:lpstr>FR329 Slavery and After: Writing the Francophone Caribbean </vt:lpstr>
      <vt:lpstr>Daniel Maximin (b. 1947 in Guadeloupe)</vt:lpstr>
      <vt:lpstr>Boundaries between prose and poetry</vt:lpstr>
      <vt:lpstr>Maximin and Césaire</vt:lpstr>
      <vt:lpstr>Maximin and Césaire…</vt:lpstr>
      <vt:lpstr>L’île et une nuit (1996) </vt:lpstr>
      <vt:lpstr>Louis Delgrès</vt:lpstr>
      <vt:lpstr>Abolition of slavery in 1848 and liberté</vt:lpstr>
      <vt:lpstr>Echoes between the novels rather than neat progression…</vt:lpstr>
      <vt:lpstr>Marie-Gabriel…</vt:lpstr>
      <vt:lpstr>Marie-Gabriel…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FR329 Slavery and After: Writing the Francophone Caribbean</dc:title>
  <dc:creator>Piw</dc:creator>
  <cp:lastModifiedBy>Fraiture, Pierre-Philippe</cp:lastModifiedBy>
  <cp:revision>10</cp:revision>
  <dcterms:created xsi:type="dcterms:W3CDTF">2017-03-06T17:47:31Z</dcterms:created>
  <dcterms:modified xsi:type="dcterms:W3CDTF">2017-03-07T12:28:59Z</dcterms:modified>
</cp:coreProperties>
</file>