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6" d="100"/>
          <a:sy n="116" d="100"/>
        </p:scale>
        <p:origin x="39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1/24/2017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1/24/2017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1/24/2017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1/24/2017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1/24/2017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1/24/2017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5400" dirty="0"/>
              <a:t>FR329 Slavery and After: Writing the Francophone Caribbean </a:t>
            </a:r>
          </a:p>
        </p:txBody>
      </p:sp>
      <p:sp>
        <p:nvSpPr>
          <p:cNvPr id="3" name="Subtitle 2"/>
          <p:cNvSpPr>
            <a:spLocks noGrp="1"/>
          </p:cNvSpPr>
          <p:nvPr>
            <p:ph type="subTitle" idx="1"/>
          </p:nvPr>
        </p:nvSpPr>
        <p:spPr/>
        <p:txBody>
          <a:bodyPr/>
          <a:lstStyle/>
          <a:p>
            <a:r>
              <a:rPr lang="en-GB" dirty="0"/>
              <a:t>Lecture 3</a:t>
            </a:r>
          </a:p>
        </p:txBody>
      </p:sp>
    </p:spTree>
    <p:extLst>
      <p:ext uri="{BB962C8B-B14F-4D97-AF65-F5344CB8AC3E}">
        <p14:creationId xmlns:p14="http://schemas.microsoft.com/office/powerpoint/2010/main" val="21392233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Négritude</a:t>
            </a:r>
            <a:r>
              <a:rPr lang="en-GB" dirty="0"/>
              <a:t>… for Fanon</a:t>
            </a:r>
          </a:p>
        </p:txBody>
      </p:sp>
      <p:sp>
        <p:nvSpPr>
          <p:cNvPr id="3" name="Content Placeholder 2"/>
          <p:cNvSpPr>
            <a:spLocks noGrp="1"/>
          </p:cNvSpPr>
          <p:nvPr>
            <p:ph sz="half" idx="1"/>
          </p:nvPr>
        </p:nvSpPr>
        <p:spPr/>
        <p:txBody>
          <a:bodyPr>
            <a:normAutofit fontScale="85000" lnSpcReduction="20000"/>
          </a:bodyPr>
          <a:lstStyle/>
          <a:p>
            <a:r>
              <a:rPr lang="en-GB" dirty="0"/>
              <a:t>Too deterministic and </a:t>
            </a:r>
            <a:r>
              <a:rPr lang="en-GB" i="1" dirty="0"/>
              <a:t>inauthentic</a:t>
            </a:r>
            <a:r>
              <a:rPr lang="en-GB" dirty="0"/>
              <a:t> </a:t>
            </a:r>
          </a:p>
          <a:p>
            <a:r>
              <a:rPr lang="fr-FR" dirty="0"/>
              <a:t>La Négritude apparaît comme le temps faible d’une progression dialectique : l’affirmation théorique et pratique de la suprématie du blanc est la thèse ; la position de la négritude comme valeur antithétique est le moment de la négativité. Mais ce moment négatif n’a pas de suffisance par lui-même et les noirs qui en usent le savent fort bien ; ils savent qu’il vise à préparer la synthèse ou réalisation de l’humain dans une société sans races. Ainsi la Négritude est pour se détruire, elle est passage et non aboutissement, moyen et non fin dernière’. Sartre, ‘Orphée noir’, in Léopold </a:t>
            </a:r>
            <a:r>
              <a:rPr lang="fr-FR" dirty="0" err="1"/>
              <a:t>Sédar</a:t>
            </a:r>
            <a:r>
              <a:rPr lang="fr-FR" dirty="0"/>
              <a:t> Senghor, </a:t>
            </a:r>
            <a:r>
              <a:rPr lang="fr-FR" i="1" dirty="0"/>
              <a:t>Anthologie de la nouvelle poésie nègre et malgache de langue française</a:t>
            </a:r>
            <a:r>
              <a:rPr lang="fr-FR" dirty="0"/>
              <a:t>, avant-propos de </a:t>
            </a:r>
            <a:r>
              <a:rPr lang="fr-FR" dirty="0" err="1"/>
              <a:t>Ch.-André</a:t>
            </a:r>
            <a:r>
              <a:rPr lang="fr-FR" dirty="0"/>
              <a:t> Julien (Paris: PUF, 1948), </a:t>
            </a:r>
            <a:r>
              <a:rPr lang="fr-FR" dirty="0" err="1"/>
              <a:t>p.xli</a:t>
            </a:r>
            <a:r>
              <a:rPr lang="fr-FR" dirty="0"/>
              <a:t>.</a:t>
            </a:r>
            <a:endParaRPr lang="en-GB" dirty="0"/>
          </a:p>
          <a:p>
            <a:endParaRPr lang="en-GB" dirty="0"/>
          </a:p>
        </p:txBody>
      </p:sp>
      <p:pic>
        <p:nvPicPr>
          <p:cNvPr id="5" name="Content Placeholder 4"/>
          <p:cNvPicPr>
            <a:picLocks noGrp="1" noChangeAspect="1"/>
          </p:cNvPicPr>
          <p:nvPr>
            <p:ph sz="half" idx="2"/>
          </p:nvPr>
        </p:nvPicPr>
        <p:blipFill>
          <a:blip r:embed="rId2"/>
          <a:stretch>
            <a:fillRect/>
          </a:stretch>
        </p:blipFill>
        <p:spPr>
          <a:xfrm>
            <a:off x="6904831" y="2713038"/>
            <a:ext cx="1895475" cy="2886075"/>
          </a:xfrm>
        </p:spPr>
      </p:pic>
    </p:spTree>
    <p:extLst>
      <p:ext uri="{BB962C8B-B14F-4D97-AF65-F5344CB8AC3E}">
        <p14:creationId xmlns:p14="http://schemas.microsoft.com/office/powerpoint/2010/main" val="27970895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Négritude</a:t>
            </a:r>
            <a:r>
              <a:rPr lang="en-GB" dirty="0"/>
              <a:t>… for </a:t>
            </a:r>
            <a:r>
              <a:rPr lang="en-GB" dirty="0" smtClean="0"/>
              <a:t>Fanon</a:t>
            </a:r>
            <a:endParaRPr lang="en-GB" dirty="0"/>
          </a:p>
        </p:txBody>
      </p:sp>
      <p:sp>
        <p:nvSpPr>
          <p:cNvPr id="3" name="Content Placeholder 2"/>
          <p:cNvSpPr>
            <a:spLocks noGrp="1"/>
          </p:cNvSpPr>
          <p:nvPr>
            <p:ph sz="half" idx="1"/>
          </p:nvPr>
        </p:nvSpPr>
        <p:spPr/>
        <p:txBody>
          <a:bodyPr>
            <a:normAutofit/>
          </a:bodyPr>
          <a:lstStyle/>
          <a:p>
            <a:r>
              <a:rPr lang="en-GB" dirty="0" smtClean="0"/>
              <a:t>Fanon’s </a:t>
            </a:r>
            <a:r>
              <a:rPr lang="en-GB" dirty="0"/>
              <a:t>disappointment </a:t>
            </a:r>
            <a:r>
              <a:rPr lang="en-GB" dirty="0" smtClean="0"/>
              <a:t>about </a:t>
            </a:r>
            <a:r>
              <a:rPr lang="en-GB" dirty="0" err="1" smtClean="0"/>
              <a:t>négritude</a:t>
            </a:r>
            <a:r>
              <a:rPr lang="en-GB" dirty="0" smtClean="0"/>
              <a:t>, Chapter </a:t>
            </a:r>
            <a:r>
              <a:rPr lang="en-GB" dirty="0"/>
              <a:t>5 (p. </a:t>
            </a:r>
            <a:r>
              <a:rPr lang="en-GB" dirty="0" smtClean="0"/>
              <a:t>109): only second stage of a dialectical movement</a:t>
            </a:r>
          </a:p>
          <a:p>
            <a:r>
              <a:rPr lang="en-GB" dirty="0" smtClean="0"/>
              <a:t>Like Sartre</a:t>
            </a:r>
            <a:r>
              <a:rPr lang="en-GB" dirty="0"/>
              <a:t>, </a:t>
            </a:r>
            <a:r>
              <a:rPr lang="en-GB" dirty="0" err="1" smtClean="0"/>
              <a:t>Che</a:t>
            </a:r>
            <a:r>
              <a:rPr lang="en-GB" dirty="0" smtClean="0"/>
              <a:t> </a:t>
            </a:r>
            <a:r>
              <a:rPr lang="en-GB" dirty="0"/>
              <a:t>Guevara, </a:t>
            </a:r>
            <a:r>
              <a:rPr lang="en-GB" dirty="0" err="1"/>
              <a:t>Amilcar</a:t>
            </a:r>
            <a:r>
              <a:rPr lang="en-GB" dirty="0"/>
              <a:t> Cabral </a:t>
            </a:r>
            <a:r>
              <a:rPr lang="en-GB" dirty="0" smtClean="0"/>
              <a:t>etc.: </a:t>
            </a:r>
            <a:r>
              <a:rPr lang="en-GB" dirty="0"/>
              <a:t>emergence of a ‘new man’ and </a:t>
            </a:r>
            <a:r>
              <a:rPr lang="en-GB" dirty="0" smtClean="0"/>
              <a:t>exit </a:t>
            </a:r>
            <a:r>
              <a:rPr lang="en-GB" dirty="0"/>
              <a:t>from the ‘</a:t>
            </a:r>
            <a:r>
              <a:rPr lang="en-GB" dirty="0" err="1"/>
              <a:t>grande</a:t>
            </a:r>
            <a:r>
              <a:rPr lang="en-GB" dirty="0"/>
              <a:t> </a:t>
            </a:r>
            <a:r>
              <a:rPr lang="en-GB" dirty="0" err="1"/>
              <a:t>nuit</a:t>
            </a:r>
            <a:r>
              <a:rPr lang="en-GB" dirty="0"/>
              <a:t> </a:t>
            </a:r>
            <a:r>
              <a:rPr lang="en-GB" dirty="0" err="1" smtClean="0"/>
              <a:t>coloniale</a:t>
            </a:r>
            <a:r>
              <a:rPr lang="en-GB" dirty="0" smtClean="0"/>
              <a:t>’</a:t>
            </a:r>
            <a:r>
              <a:rPr lang="en-GB" dirty="0" smtClean="0">
                <a:sym typeface="Wingdings" panose="05000000000000000000" pitchFamily="2" charset="2"/>
              </a:rPr>
              <a:t> </a:t>
            </a:r>
            <a:r>
              <a:rPr lang="en-GB" i="1" dirty="0" smtClean="0">
                <a:sym typeface="Wingdings" panose="05000000000000000000" pitchFamily="2" charset="2"/>
              </a:rPr>
              <a:t>Les </a:t>
            </a:r>
            <a:r>
              <a:rPr lang="en-GB" i="1" dirty="0" err="1" smtClean="0">
                <a:sym typeface="Wingdings" panose="05000000000000000000" pitchFamily="2" charset="2"/>
              </a:rPr>
              <a:t>Damn</a:t>
            </a:r>
            <a:r>
              <a:rPr lang="en-GB" dirty="0" err="1" smtClean="0"/>
              <a:t>és</a:t>
            </a:r>
            <a:r>
              <a:rPr lang="en-GB" dirty="0" smtClean="0"/>
              <a:t> de la </a:t>
            </a:r>
            <a:r>
              <a:rPr lang="en-GB" dirty="0" err="1" smtClean="0"/>
              <a:t>terre</a:t>
            </a:r>
            <a:r>
              <a:rPr lang="en-GB" dirty="0" smtClean="0"/>
              <a:t> – use of </a:t>
            </a:r>
            <a:r>
              <a:rPr lang="en-GB" i="1" dirty="0" smtClean="0"/>
              <a:t>dialectical</a:t>
            </a:r>
            <a:r>
              <a:rPr lang="en-GB" dirty="0" smtClean="0"/>
              <a:t> violence </a:t>
            </a:r>
            <a:endParaRPr lang="en-GB" dirty="0"/>
          </a:p>
        </p:txBody>
      </p:sp>
      <p:sp>
        <p:nvSpPr>
          <p:cNvPr id="4" name="Content Placeholder 3"/>
          <p:cNvSpPr>
            <a:spLocks noGrp="1"/>
          </p:cNvSpPr>
          <p:nvPr>
            <p:ph sz="half" idx="2"/>
          </p:nvPr>
        </p:nvSpPr>
        <p:spPr/>
        <p:txBody>
          <a:bodyPr>
            <a:normAutofit/>
          </a:bodyPr>
          <a:lstStyle/>
          <a:p>
            <a:r>
              <a:rPr lang="en-GB" dirty="0" smtClean="0"/>
              <a:t>Links to </a:t>
            </a:r>
            <a:r>
              <a:rPr lang="en-GB" dirty="0" err="1" smtClean="0"/>
              <a:t>Césaire’s</a:t>
            </a:r>
            <a:r>
              <a:rPr lang="en-GB" dirty="0" smtClean="0"/>
              <a:t> </a:t>
            </a:r>
            <a:r>
              <a:rPr lang="en-GB" i="1" dirty="0" smtClean="0"/>
              <a:t>Cahier</a:t>
            </a:r>
            <a:r>
              <a:rPr lang="en-GB" dirty="0" smtClean="0"/>
              <a:t>: ‘[…] </a:t>
            </a:r>
            <a:r>
              <a:rPr lang="fr-BE" dirty="0"/>
              <a:t>C’est la rage aux lèvres, le vertige au cœur, qu’il s’enfonce dans le </a:t>
            </a:r>
            <a:r>
              <a:rPr lang="fr-BE" b="1" dirty="0"/>
              <a:t>grand trou noir</a:t>
            </a:r>
            <a:r>
              <a:rPr lang="fr-BE" dirty="0"/>
              <a:t>. Nous verrons que cette attitude si absolument belle rejette l’actualité et l’avenir au nom d’un passé </a:t>
            </a:r>
            <a:r>
              <a:rPr lang="fr-BE" dirty="0" smtClean="0"/>
              <a:t>mystique’ </a:t>
            </a:r>
            <a:r>
              <a:rPr lang="fr-BE" dirty="0"/>
              <a:t>(</a:t>
            </a:r>
            <a:r>
              <a:rPr lang="fr-BE" i="1" dirty="0"/>
              <a:t>Peau noire</a:t>
            </a:r>
            <a:r>
              <a:rPr lang="fr-BE" dirty="0"/>
              <a:t>. P. 11</a:t>
            </a:r>
            <a:r>
              <a:rPr lang="fr-BE" dirty="0" smtClean="0"/>
              <a:t>)</a:t>
            </a:r>
          </a:p>
          <a:p>
            <a:r>
              <a:rPr lang="fr-BE" dirty="0" err="1" smtClean="0"/>
              <a:t>See</a:t>
            </a:r>
            <a:r>
              <a:rPr lang="fr-BE" dirty="0"/>
              <a:t> </a:t>
            </a:r>
            <a:r>
              <a:rPr lang="fr-BE" dirty="0" smtClean="0"/>
              <a:t>end o </a:t>
            </a:r>
            <a:r>
              <a:rPr lang="fr-BE" i="1" dirty="0" smtClean="0"/>
              <a:t>Cahier</a:t>
            </a:r>
            <a:r>
              <a:rPr lang="fr-BE" dirty="0" smtClean="0"/>
              <a:t>: </a:t>
            </a:r>
          </a:p>
          <a:p>
            <a:r>
              <a:rPr lang="fr-BE" dirty="0" smtClean="0"/>
              <a:t>et </a:t>
            </a:r>
            <a:r>
              <a:rPr lang="fr-BE" dirty="0"/>
              <a:t>le grand trou noir où je voulais me noyer l’autre </a:t>
            </a:r>
            <a:r>
              <a:rPr lang="fr-BE" dirty="0" smtClean="0"/>
              <a:t>lune</a:t>
            </a:r>
            <a:r>
              <a:rPr lang="en-GB" dirty="0" smtClean="0"/>
              <a:t>//</a:t>
            </a:r>
            <a:r>
              <a:rPr lang="fr-BE" dirty="0" smtClean="0"/>
              <a:t>c’est </a:t>
            </a:r>
            <a:r>
              <a:rPr lang="fr-BE" dirty="0"/>
              <a:t>là que je veux pêcher maintenant la langue maléfique de </a:t>
            </a:r>
            <a:r>
              <a:rPr lang="fr-BE" dirty="0" smtClean="0"/>
              <a:t>la</a:t>
            </a:r>
            <a:r>
              <a:rPr lang="en-GB" dirty="0" smtClean="0"/>
              <a:t>//</a:t>
            </a:r>
            <a:r>
              <a:rPr lang="fr-BE" dirty="0" smtClean="0"/>
              <a:t>nuit </a:t>
            </a:r>
            <a:r>
              <a:rPr lang="fr-BE" dirty="0"/>
              <a:t>en son immobile </a:t>
            </a:r>
            <a:r>
              <a:rPr lang="fr-BE" dirty="0" err="1"/>
              <a:t>verrition</a:t>
            </a:r>
            <a:r>
              <a:rPr lang="fr-BE" dirty="0"/>
              <a:t> ! (p. 134)</a:t>
            </a:r>
            <a:endParaRPr lang="en-GB" dirty="0"/>
          </a:p>
          <a:p>
            <a:endParaRPr lang="en-GB" dirty="0"/>
          </a:p>
        </p:txBody>
      </p:sp>
    </p:spTree>
    <p:extLst>
      <p:ext uri="{BB962C8B-B14F-4D97-AF65-F5344CB8AC3E}">
        <p14:creationId xmlns:p14="http://schemas.microsoft.com/office/powerpoint/2010/main" val="41972656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err="1"/>
              <a:t>Peau</a:t>
            </a:r>
            <a:r>
              <a:rPr lang="en-GB" i="1" dirty="0"/>
              <a:t> noire, masques </a:t>
            </a:r>
            <a:r>
              <a:rPr lang="en-GB" i="1" dirty="0" err="1"/>
              <a:t>blancs</a:t>
            </a:r>
            <a:endParaRPr lang="en-GB" dirty="0"/>
          </a:p>
        </p:txBody>
      </p:sp>
      <p:sp>
        <p:nvSpPr>
          <p:cNvPr id="3" name="Content Placeholder 2"/>
          <p:cNvSpPr>
            <a:spLocks noGrp="1"/>
          </p:cNvSpPr>
          <p:nvPr>
            <p:ph sz="half" idx="1"/>
          </p:nvPr>
        </p:nvSpPr>
        <p:spPr/>
        <p:txBody>
          <a:bodyPr/>
          <a:lstStyle/>
          <a:p>
            <a:r>
              <a:rPr lang="en-GB" dirty="0"/>
              <a:t>1952</a:t>
            </a:r>
          </a:p>
          <a:p>
            <a:r>
              <a:rPr lang="en-GB" i="1" dirty="0"/>
              <a:t>Esprit </a:t>
            </a:r>
          </a:p>
          <a:p>
            <a:r>
              <a:rPr lang="en-GB" dirty="0"/>
              <a:t>Decolonisation </a:t>
            </a:r>
            <a:endParaRPr lang="en-GB" i="1" dirty="0"/>
          </a:p>
        </p:txBody>
      </p:sp>
      <p:pic>
        <p:nvPicPr>
          <p:cNvPr id="5" name="Content Placeholder 4"/>
          <p:cNvPicPr>
            <a:picLocks noGrp="1" noChangeAspect="1"/>
          </p:cNvPicPr>
          <p:nvPr>
            <p:ph sz="half" idx="2"/>
          </p:nvPr>
        </p:nvPicPr>
        <p:blipFill>
          <a:blip r:embed="rId2"/>
          <a:stretch>
            <a:fillRect/>
          </a:stretch>
        </p:blipFill>
        <p:spPr>
          <a:xfrm>
            <a:off x="7052469" y="2841625"/>
            <a:ext cx="1600200" cy="2628900"/>
          </a:xfrm>
        </p:spPr>
      </p:pic>
    </p:spTree>
    <p:extLst>
      <p:ext uri="{BB962C8B-B14F-4D97-AF65-F5344CB8AC3E}">
        <p14:creationId xmlns:p14="http://schemas.microsoft.com/office/powerpoint/2010/main" val="546102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Race and civilising mission</a:t>
            </a:r>
          </a:p>
        </p:txBody>
      </p:sp>
      <p:sp>
        <p:nvSpPr>
          <p:cNvPr id="3" name="Content Placeholder 2"/>
          <p:cNvSpPr>
            <a:spLocks noGrp="1"/>
          </p:cNvSpPr>
          <p:nvPr>
            <p:ph sz="half" idx="1"/>
          </p:nvPr>
        </p:nvSpPr>
        <p:spPr/>
        <p:txBody>
          <a:bodyPr>
            <a:normAutofit fontScale="85000" lnSpcReduction="10000"/>
          </a:bodyPr>
          <a:lstStyle/>
          <a:p>
            <a:r>
              <a:rPr lang="en-GB" dirty="0"/>
              <a:t>From 18</a:t>
            </a:r>
            <a:r>
              <a:rPr lang="en-GB" baseline="30000" dirty="0"/>
              <a:t>th</a:t>
            </a:r>
            <a:r>
              <a:rPr lang="en-GB" dirty="0"/>
              <a:t> C to WW2: France = Enlightenment </a:t>
            </a:r>
          </a:p>
          <a:p>
            <a:r>
              <a:rPr lang="en-GB" dirty="0"/>
              <a:t>Races and science: see Blumenbach’s craniology and </a:t>
            </a:r>
            <a:r>
              <a:rPr lang="en-GB" dirty="0" err="1"/>
              <a:t>Césaire</a:t>
            </a:r>
            <a:r>
              <a:rPr lang="en-GB" dirty="0"/>
              <a:t> refutation of this ideology: ‘homo sum’ and ‘</a:t>
            </a:r>
            <a:r>
              <a:rPr lang="en-GB" dirty="0" err="1"/>
              <a:t>je</a:t>
            </a:r>
            <a:r>
              <a:rPr lang="en-GB" dirty="0"/>
              <a:t> </a:t>
            </a:r>
            <a:r>
              <a:rPr lang="en-GB" dirty="0" err="1"/>
              <a:t>défie</a:t>
            </a:r>
            <a:r>
              <a:rPr lang="en-GB" dirty="0"/>
              <a:t> le </a:t>
            </a:r>
            <a:r>
              <a:rPr lang="en-GB" dirty="0" err="1"/>
              <a:t>craniomètre</a:t>
            </a:r>
            <a:r>
              <a:rPr lang="en-GB" dirty="0"/>
              <a:t>’ (p. 106) </a:t>
            </a:r>
          </a:p>
          <a:p>
            <a:r>
              <a:rPr lang="en-GB" dirty="0"/>
              <a:t>Evolutionist thinking and Count Arthur de </a:t>
            </a:r>
            <a:r>
              <a:rPr lang="en-GB" dirty="0" err="1"/>
              <a:t>Gobineau’s</a:t>
            </a:r>
            <a:r>
              <a:rPr lang="en-GB" dirty="0"/>
              <a:t> </a:t>
            </a:r>
            <a:r>
              <a:rPr lang="en-GB" i="1" dirty="0" err="1"/>
              <a:t>Essai</a:t>
            </a:r>
            <a:r>
              <a:rPr lang="en-GB" i="1" dirty="0"/>
              <a:t> sur </a:t>
            </a:r>
            <a:r>
              <a:rPr lang="en-GB" i="1" dirty="0" err="1"/>
              <a:t>l’inégalité</a:t>
            </a:r>
            <a:r>
              <a:rPr lang="en-GB" i="1" dirty="0"/>
              <a:t> des races </a:t>
            </a:r>
            <a:r>
              <a:rPr lang="en-GB" i="1" dirty="0" err="1"/>
              <a:t>humaines</a:t>
            </a:r>
            <a:r>
              <a:rPr lang="en-GB" i="1" dirty="0"/>
              <a:t> </a:t>
            </a:r>
            <a:r>
              <a:rPr lang="en-GB" dirty="0"/>
              <a:t>(1853-55)</a:t>
            </a:r>
          </a:p>
          <a:p>
            <a:r>
              <a:rPr lang="en-GB" dirty="0"/>
              <a:t>See reference to Alan </a:t>
            </a:r>
            <a:r>
              <a:rPr lang="en-GB" dirty="0" err="1"/>
              <a:t>Burns’</a:t>
            </a:r>
            <a:r>
              <a:rPr lang="en-GB" i="1" dirty="0" err="1"/>
              <a:t>Le</a:t>
            </a:r>
            <a:r>
              <a:rPr lang="en-GB" i="1" dirty="0"/>
              <a:t> </a:t>
            </a:r>
            <a:r>
              <a:rPr lang="en-GB" i="1" dirty="0" err="1"/>
              <a:t>Préjugé</a:t>
            </a:r>
            <a:r>
              <a:rPr lang="en-GB" i="1" dirty="0"/>
              <a:t> de race et de </a:t>
            </a:r>
            <a:r>
              <a:rPr lang="en-GB" i="1" dirty="0" err="1"/>
              <a:t>couleur</a:t>
            </a:r>
            <a:r>
              <a:rPr lang="en-GB" dirty="0"/>
              <a:t>, in </a:t>
            </a:r>
            <a:r>
              <a:rPr lang="en-GB" i="1" dirty="0" err="1"/>
              <a:t>Peau</a:t>
            </a:r>
            <a:r>
              <a:rPr lang="en-GB" i="1" dirty="0"/>
              <a:t> noire</a:t>
            </a:r>
            <a:r>
              <a:rPr lang="en-GB" dirty="0"/>
              <a:t>, pp. 23-24</a:t>
            </a:r>
          </a:p>
          <a:p>
            <a:r>
              <a:rPr lang="en-GB" dirty="0"/>
              <a:t>And ref to the ‘microtome’: ‘</a:t>
            </a:r>
            <a:r>
              <a:rPr lang="en-GB" dirty="0" err="1"/>
              <a:t>Je</a:t>
            </a:r>
            <a:r>
              <a:rPr lang="en-GB" dirty="0"/>
              <a:t> </a:t>
            </a:r>
            <a:r>
              <a:rPr lang="en-GB" dirty="0" err="1"/>
              <a:t>vois</a:t>
            </a:r>
            <a:r>
              <a:rPr lang="en-GB" dirty="0"/>
              <a:t> </a:t>
            </a:r>
            <a:r>
              <a:rPr lang="en-GB" dirty="0" err="1"/>
              <a:t>dans</a:t>
            </a:r>
            <a:r>
              <a:rPr lang="en-GB" dirty="0"/>
              <a:t> </a:t>
            </a:r>
            <a:r>
              <a:rPr lang="en-GB" dirty="0" err="1"/>
              <a:t>ces</a:t>
            </a:r>
            <a:r>
              <a:rPr lang="en-GB" dirty="0"/>
              <a:t> regards </a:t>
            </a:r>
            <a:r>
              <a:rPr lang="en-GB" dirty="0" err="1"/>
              <a:t>blancs</a:t>
            </a:r>
            <a:r>
              <a:rPr lang="en-GB" dirty="0"/>
              <a:t> que </a:t>
            </a:r>
            <a:r>
              <a:rPr lang="en-GB" dirty="0" err="1"/>
              <a:t>ce</a:t>
            </a:r>
            <a:r>
              <a:rPr lang="en-GB" dirty="0"/>
              <a:t> </a:t>
            </a:r>
            <a:r>
              <a:rPr lang="en-GB" dirty="0" err="1"/>
              <a:t>n’est</a:t>
            </a:r>
            <a:r>
              <a:rPr lang="en-GB" dirty="0"/>
              <a:t> pas un </a:t>
            </a:r>
            <a:r>
              <a:rPr lang="en-GB" dirty="0" err="1"/>
              <a:t>nouvel</a:t>
            </a:r>
            <a:r>
              <a:rPr lang="en-GB" dirty="0"/>
              <a:t> homme qui entre, </a:t>
            </a:r>
            <a:r>
              <a:rPr lang="en-GB" dirty="0" err="1"/>
              <a:t>mais</a:t>
            </a:r>
            <a:r>
              <a:rPr lang="en-GB" dirty="0"/>
              <a:t> un nouveau type </a:t>
            </a:r>
            <a:r>
              <a:rPr lang="en-GB" dirty="0" err="1"/>
              <a:t>d’homme</a:t>
            </a:r>
            <a:r>
              <a:rPr lang="en-GB" dirty="0"/>
              <a:t>, un nouveau genre. Un </a:t>
            </a:r>
            <a:r>
              <a:rPr lang="en-GB" dirty="0" err="1"/>
              <a:t>nègre</a:t>
            </a:r>
            <a:r>
              <a:rPr lang="en-GB" dirty="0"/>
              <a:t>, quoi! (p. 93)</a:t>
            </a:r>
          </a:p>
          <a:p>
            <a:pPr marL="0" indent="0">
              <a:buNone/>
            </a:pPr>
            <a:endParaRPr lang="en-GB" dirty="0"/>
          </a:p>
        </p:txBody>
      </p:sp>
      <p:pic>
        <p:nvPicPr>
          <p:cNvPr id="5" name="Content Placeholder 4"/>
          <p:cNvPicPr>
            <a:picLocks noGrp="1" noChangeAspect="1"/>
          </p:cNvPicPr>
          <p:nvPr>
            <p:ph sz="half" idx="2"/>
          </p:nvPr>
        </p:nvPicPr>
        <p:blipFill>
          <a:blip r:embed="rId2"/>
          <a:stretch>
            <a:fillRect/>
          </a:stretch>
        </p:blipFill>
        <p:spPr>
          <a:xfrm>
            <a:off x="5654675" y="2751612"/>
            <a:ext cx="4395788" cy="2808926"/>
          </a:xfrm>
        </p:spPr>
      </p:pic>
    </p:spTree>
    <p:extLst>
      <p:ext uri="{BB962C8B-B14F-4D97-AF65-F5344CB8AC3E}">
        <p14:creationId xmlns:p14="http://schemas.microsoft.com/office/powerpoint/2010/main" val="2021892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Fanon’s aim…</a:t>
            </a:r>
          </a:p>
        </p:txBody>
      </p:sp>
      <p:sp>
        <p:nvSpPr>
          <p:cNvPr id="3" name="Content Placeholder 2"/>
          <p:cNvSpPr>
            <a:spLocks noGrp="1"/>
          </p:cNvSpPr>
          <p:nvPr>
            <p:ph sz="half" idx="1"/>
          </p:nvPr>
        </p:nvSpPr>
        <p:spPr/>
        <p:txBody>
          <a:bodyPr>
            <a:normAutofit fontScale="92500"/>
          </a:bodyPr>
          <a:lstStyle/>
          <a:p>
            <a:r>
              <a:rPr lang="en-GB" dirty="0"/>
              <a:t>Liberate people (white, black) from ‘</a:t>
            </a:r>
            <a:r>
              <a:rPr lang="en-GB" dirty="0" err="1"/>
              <a:t>l’arsenal</a:t>
            </a:r>
            <a:r>
              <a:rPr lang="en-GB" dirty="0"/>
              <a:t> </a:t>
            </a:r>
            <a:r>
              <a:rPr lang="en-GB" dirty="0" err="1"/>
              <a:t>complexuel</a:t>
            </a:r>
            <a:r>
              <a:rPr lang="en-GB" dirty="0"/>
              <a:t> qui a </a:t>
            </a:r>
            <a:r>
              <a:rPr lang="en-GB" dirty="0" err="1"/>
              <a:t>germé</a:t>
            </a:r>
            <a:r>
              <a:rPr lang="en-GB" dirty="0"/>
              <a:t> au sein de la situation </a:t>
            </a:r>
            <a:r>
              <a:rPr lang="en-GB" dirty="0" err="1"/>
              <a:t>coloniale</a:t>
            </a:r>
            <a:r>
              <a:rPr lang="en-GB" dirty="0"/>
              <a:t>’ (p. 24) + ‘</a:t>
            </a:r>
            <a:r>
              <a:rPr lang="en-GB" dirty="0" err="1"/>
              <a:t>désaliénation</a:t>
            </a:r>
            <a:r>
              <a:rPr lang="en-GB" dirty="0"/>
              <a:t> des Noirs’ (p. 30) </a:t>
            </a:r>
          </a:p>
          <a:p>
            <a:r>
              <a:rPr lang="en-GB" dirty="0"/>
              <a:t>Universalist conception of humanity: </a:t>
            </a:r>
            <a:r>
              <a:rPr lang="fr-FR" dirty="0"/>
              <a:t>Nous travaillons à une lyse [=destruction] totale de cet univers morbide. Nous estimons qu’un individu doit tendre à assumer l’universalisme inhérent à la condition humaine. Et quand nous avançons ceci, nous pensons indifféremment à des hommes comme Gobineau ou à des femmes comme Mayotte </a:t>
            </a:r>
            <a:r>
              <a:rPr lang="fr-FR" dirty="0" err="1"/>
              <a:t>Capécia</a:t>
            </a:r>
            <a:r>
              <a:rPr lang="fr-FR" dirty="0"/>
              <a:t> (p. 8). </a:t>
            </a:r>
          </a:p>
          <a:p>
            <a:endParaRPr lang="en-GB" dirty="0"/>
          </a:p>
          <a:p>
            <a:endParaRPr lang="en-GB" dirty="0"/>
          </a:p>
          <a:p>
            <a:endParaRPr lang="en-GB" dirty="0"/>
          </a:p>
        </p:txBody>
      </p:sp>
      <p:pic>
        <p:nvPicPr>
          <p:cNvPr id="5" name="Content Placeholder 4"/>
          <p:cNvPicPr>
            <a:picLocks noGrp="1" noChangeAspect="1"/>
          </p:cNvPicPr>
          <p:nvPr>
            <p:ph sz="half" idx="2"/>
          </p:nvPr>
        </p:nvPicPr>
        <p:blipFill>
          <a:blip r:embed="rId2"/>
          <a:stretch>
            <a:fillRect/>
          </a:stretch>
        </p:blipFill>
        <p:spPr>
          <a:xfrm>
            <a:off x="6424940" y="2055813"/>
            <a:ext cx="2855258" cy="4200525"/>
          </a:xfrm>
        </p:spPr>
      </p:pic>
    </p:spTree>
    <p:extLst>
      <p:ext uri="{BB962C8B-B14F-4D97-AF65-F5344CB8AC3E}">
        <p14:creationId xmlns:p14="http://schemas.microsoft.com/office/powerpoint/2010/main" val="3368322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Decolonisation and the Universal Declaration of Human Rights (1948)</a:t>
            </a:r>
          </a:p>
        </p:txBody>
      </p:sp>
      <p:sp>
        <p:nvSpPr>
          <p:cNvPr id="3" name="Content Placeholder 2"/>
          <p:cNvSpPr>
            <a:spLocks noGrp="1"/>
          </p:cNvSpPr>
          <p:nvPr>
            <p:ph sz="half" idx="1"/>
          </p:nvPr>
        </p:nvSpPr>
        <p:spPr/>
        <p:txBody>
          <a:bodyPr/>
          <a:lstStyle/>
          <a:p>
            <a:r>
              <a:rPr lang="en-GB" dirty="0"/>
              <a:t>‘[…] the inherent dignity and […] the equal and inalienable rights of all members of the human family is the foundation of freedom, justice and peace in the world […]’ (Preamble)</a:t>
            </a:r>
          </a:p>
          <a:p>
            <a:endParaRPr lang="en-GB" dirty="0"/>
          </a:p>
        </p:txBody>
      </p:sp>
      <p:pic>
        <p:nvPicPr>
          <p:cNvPr id="6" name="Content Placeholder 5"/>
          <p:cNvPicPr>
            <a:picLocks noGrp="1" noChangeAspect="1"/>
          </p:cNvPicPr>
          <p:nvPr>
            <p:ph sz="half" idx="2"/>
          </p:nvPr>
        </p:nvPicPr>
        <p:blipFill>
          <a:blip r:embed="rId2"/>
          <a:stretch>
            <a:fillRect/>
          </a:stretch>
        </p:blipFill>
        <p:spPr>
          <a:xfrm>
            <a:off x="6229491" y="2055813"/>
            <a:ext cx="3246155" cy="4200525"/>
          </a:xfrm>
        </p:spPr>
      </p:pic>
    </p:spTree>
    <p:extLst>
      <p:ext uri="{BB962C8B-B14F-4D97-AF65-F5344CB8AC3E}">
        <p14:creationId xmlns:p14="http://schemas.microsoft.com/office/powerpoint/2010/main" val="414777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Alienation</a:t>
            </a:r>
          </a:p>
        </p:txBody>
      </p:sp>
      <p:sp>
        <p:nvSpPr>
          <p:cNvPr id="3" name="Content Placeholder 2"/>
          <p:cNvSpPr>
            <a:spLocks noGrp="1"/>
          </p:cNvSpPr>
          <p:nvPr>
            <p:ph sz="half" idx="1"/>
          </p:nvPr>
        </p:nvSpPr>
        <p:spPr/>
        <p:txBody>
          <a:bodyPr>
            <a:normAutofit fontScale="85000" lnSpcReduction="10000"/>
          </a:bodyPr>
          <a:lstStyle/>
          <a:p>
            <a:r>
              <a:rPr lang="en-GB" dirty="0"/>
              <a:t>German word ‘</a:t>
            </a:r>
            <a:r>
              <a:rPr lang="en-GB" dirty="0" err="1"/>
              <a:t>Entfremdung</a:t>
            </a:r>
            <a:r>
              <a:rPr lang="en-GB" dirty="0"/>
              <a:t>’ (estrangement) - (Hegelian and) Marxist tradition: working class under the capitalist system = partly alienated from the fruit of their labour; do not own the means of production (factories, tools, and capitals); alienated (or estranged) from the production process which is determined by the rules of a profit-driven economy (=capitalist mode of production)</a:t>
            </a:r>
          </a:p>
          <a:p>
            <a:r>
              <a:rPr lang="en-GB" dirty="0"/>
              <a:t>According to Marx: Strict class system: one is alienated from one’s humanity (‘</a:t>
            </a:r>
            <a:r>
              <a:rPr lang="en-GB" dirty="0" err="1"/>
              <a:t>Gattungswesen</a:t>
            </a:r>
            <a:r>
              <a:rPr lang="en-GB" dirty="0"/>
              <a:t>’) = dehumanisation is a source of unhappiness. Solution: classless society. For </a:t>
            </a:r>
            <a:r>
              <a:rPr lang="en-GB" b="1" dirty="0"/>
              <a:t>Fanon: </a:t>
            </a:r>
            <a:r>
              <a:rPr lang="en-GB" dirty="0"/>
              <a:t>colonial situation = cause of suffering and unhappiness (neuroses)</a:t>
            </a:r>
          </a:p>
          <a:p>
            <a:endParaRPr lang="en-GB" dirty="0"/>
          </a:p>
        </p:txBody>
      </p:sp>
      <p:pic>
        <p:nvPicPr>
          <p:cNvPr id="7" name="Content Placeholder 6"/>
          <p:cNvPicPr>
            <a:picLocks noGrp="1" noChangeAspect="1"/>
          </p:cNvPicPr>
          <p:nvPr>
            <p:ph sz="half" idx="2"/>
          </p:nvPr>
        </p:nvPicPr>
        <p:blipFill>
          <a:blip r:embed="rId2"/>
          <a:stretch>
            <a:fillRect/>
          </a:stretch>
        </p:blipFill>
        <p:spPr>
          <a:xfrm>
            <a:off x="5654675" y="2886485"/>
            <a:ext cx="4395788" cy="2539181"/>
          </a:xfrm>
        </p:spPr>
      </p:pic>
    </p:spTree>
    <p:extLst>
      <p:ext uri="{BB962C8B-B14F-4D97-AF65-F5344CB8AC3E}">
        <p14:creationId xmlns:p14="http://schemas.microsoft.com/office/powerpoint/2010/main" val="6538700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Fanon and Jean-Paul Sartre’s understanding of alienation</a:t>
            </a:r>
          </a:p>
        </p:txBody>
      </p:sp>
      <p:sp>
        <p:nvSpPr>
          <p:cNvPr id="3" name="Content Placeholder 2"/>
          <p:cNvSpPr>
            <a:spLocks noGrp="1"/>
          </p:cNvSpPr>
          <p:nvPr>
            <p:ph sz="half" idx="1"/>
          </p:nvPr>
        </p:nvSpPr>
        <p:spPr/>
        <p:txBody>
          <a:bodyPr>
            <a:normAutofit fontScale="92500" lnSpcReduction="20000"/>
          </a:bodyPr>
          <a:lstStyle/>
          <a:p>
            <a:r>
              <a:rPr lang="en-GB" dirty="0"/>
              <a:t>Alienation (for Sartre and Fanon): process whereby colonial subjects have lost their </a:t>
            </a:r>
            <a:r>
              <a:rPr lang="en-GB" i="1" dirty="0"/>
              <a:t>authentic</a:t>
            </a:r>
            <a:r>
              <a:rPr lang="en-GB" dirty="0"/>
              <a:t> sense of selfhood and have been transformed beyond recognition – see Sartre’s </a:t>
            </a:r>
            <a:r>
              <a:rPr lang="en-GB" i="1" dirty="0" err="1"/>
              <a:t>L’Être</a:t>
            </a:r>
            <a:r>
              <a:rPr lang="en-GB" i="1" dirty="0"/>
              <a:t> et le </a:t>
            </a:r>
            <a:r>
              <a:rPr lang="en-GB" i="1" dirty="0" err="1"/>
              <a:t>néant</a:t>
            </a:r>
            <a:r>
              <a:rPr lang="en-GB" dirty="0"/>
              <a:t> (1943) in ‘Le Regard’ (‘The Look’)</a:t>
            </a:r>
          </a:p>
          <a:p>
            <a:r>
              <a:rPr lang="en-GB" dirty="0"/>
              <a:t>‘</a:t>
            </a:r>
            <a:r>
              <a:rPr lang="fr-FR" dirty="0"/>
              <a:t>[…] au noir on demande d’être un bon négro. […] Le faire parler petit-nègre, c’est l’attacher à son image, l’engluer, l’emprisonner, victime éternelle d’une essence, d’un </a:t>
            </a:r>
            <a:r>
              <a:rPr lang="fr-FR" i="1" dirty="0"/>
              <a:t>apparaître </a:t>
            </a:r>
            <a:r>
              <a:rPr lang="fr-FR" dirty="0"/>
              <a:t>dont il n’est pas responsable. Et naturellement, de même qu’un Juif qui dépense de l’argent sans compter est suspect, le Noir qui cite Montesquieu doit être surveillé(</a:t>
            </a:r>
            <a:r>
              <a:rPr lang="fr-FR" i="1" dirty="0"/>
              <a:t>Peau noire</a:t>
            </a:r>
            <a:r>
              <a:rPr lang="fr-FR" dirty="0"/>
              <a:t>, p. 27). </a:t>
            </a:r>
            <a:r>
              <a:rPr lang="fr-FR" dirty="0" err="1"/>
              <a:t>See</a:t>
            </a:r>
            <a:r>
              <a:rPr lang="fr-FR" dirty="0"/>
              <a:t> </a:t>
            </a:r>
            <a:r>
              <a:rPr lang="fr-FR" dirty="0" err="1"/>
              <a:t>Césaire’s</a:t>
            </a:r>
            <a:r>
              <a:rPr lang="fr-FR" dirty="0"/>
              <a:t> 'C’ était un très bon nègre’</a:t>
            </a:r>
            <a:endParaRPr lang="en-GB" dirty="0"/>
          </a:p>
        </p:txBody>
      </p:sp>
      <p:pic>
        <p:nvPicPr>
          <p:cNvPr id="5" name="Content Placeholder 4"/>
          <p:cNvPicPr>
            <a:picLocks noGrp="1" noChangeAspect="1"/>
          </p:cNvPicPr>
          <p:nvPr>
            <p:ph sz="half" idx="2"/>
          </p:nvPr>
        </p:nvPicPr>
        <p:blipFill>
          <a:blip r:embed="rId2"/>
          <a:stretch>
            <a:fillRect/>
          </a:stretch>
        </p:blipFill>
        <p:spPr>
          <a:xfrm>
            <a:off x="7019131" y="2784475"/>
            <a:ext cx="1666875" cy="2743200"/>
          </a:xfrm>
        </p:spPr>
      </p:pic>
    </p:spTree>
    <p:extLst>
      <p:ext uri="{BB962C8B-B14F-4D97-AF65-F5344CB8AC3E}">
        <p14:creationId xmlns:p14="http://schemas.microsoft.com/office/powerpoint/2010/main" val="483260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Fanon and Jean-Paul Sartre’s understanding of alienation</a:t>
            </a:r>
          </a:p>
        </p:txBody>
      </p:sp>
      <p:sp>
        <p:nvSpPr>
          <p:cNvPr id="3" name="Content Placeholder 2"/>
          <p:cNvSpPr>
            <a:spLocks noGrp="1"/>
          </p:cNvSpPr>
          <p:nvPr>
            <p:ph sz="half" idx="1"/>
          </p:nvPr>
        </p:nvSpPr>
        <p:spPr/>
        <p:txBody>
          <a:bodyPr>
            <a:normAutofit fontScale="92500" lnSpcReduction="10000"/>
          </a:bodyPr>
          <a:lstStyle/>
          <a:p>
            <a:r>
              <a:rPr lang="en-GB" dirty="0"/>
              <a:t>Encounter with the Other = alienating (see the ‘look’/’gaze’): objectification - ‘being-for-others’ (</a:t>
            </a:r>
            <a:r>
              <a:rPr lang="en-GB" dirty="0" err="1"/>
              <a:t>être</a:t>
            </a:r>
            <a:r>
              <a:rPr lang="en-GB" dirty="0"/>
              <a:t>-pour </a:t>
            </a:r>
            <a:r>
              <a:rPr lang="en-GB" dirty="0" err="1"/>
              <a:t>autrui</a:t>
            </a:r>
            <a:r>
              <a:rPr lang="en-GB" dirty="0"/>
              <a:t>; shortened as ‘pour-</a:t>
            </a:r>
            <a:r>
              <a:rPr lang="en-GB" dirty="0" err="1"/>
              <a:t>autrui</a:t>
            </a:r>
            <a:r>
              <a:rPr lang="en-GB" dirty="0"/>
              <a:t>’) – see Fanon’s ‘Le Noir et le </a:t>
            </a:r>
            <a:r>
              <a:rPr lang="en-GB" dirty="0" err="1"/>
              <a:t>langage</a:t>
            </a:r>
            <a:r>
              <a:rPr lang="en-GB" dirty="0"/>
              <a:t>’, on the ‘dimension </a:t>
            </a:r>
            <a:r>
              <a:rPr lang="en-GB" i="1" dirty="0"/>
              <a:t>pour-</a:t>
            </a:r>
            <a:r>
              <a:rPr lang="en-GB" i="1" dirty="0" err="1"/>
              <a:t>autrui</a:t>
            </a:r>
            <a:r>
              <a:rPr lang="en-GB" dirty="0"/>
              <a:t> de </a:t>
            </a:r>
            <a:r>
              <a:rPr lang="en-GB" dirty="0" err="1"/>
              <a:t>l’homme</a:t>
            </a:r>
            <a:r>
              <a:rPr lang="en-GB" dirty="0"/>
              <a:t> de </a:t>
            </a:r>
            <a:r>
              <a:rPr lang="en-GB" dirty="0" err="1"/>
              <a:t>couleur</a:t>
            </a:r>
            <a:r>
              <a:rPr lang="en-GB" dirty="0"/>
              <a:t>’ (p. 13).</a:t>
            </a:r>
          </a:p>
          <a:p>
            <a:r>
              <a:rPr lang="en-GB" dirty="0"/>
              <a:t>Reification/objectification/</a:t>
            </a:r>
            <a:r>
              <a:rPr lang="en-GB" dirty="0" err="1"/>
              <a:t>thingification</a:t>
            </a:r>
            <a:r>
              <a:rPr lang="en-GB" dirty="0"/>
              <a:t>: amplified by the colonial situation – locals maintained in a subservient position by the colonialist’s gaze and internalise these fabrications, these </a:t>
            </a:r>
            <a:r>
              <a:rPr lang="en-GB" i="1" dirty="0"/>
              <a:t>inauthentic</a:t>
            </a:r>
            <a:r>
              <a:rPr lang="en-GB" dirty="0"/>
              <a:t> representations, and are therefore reduced to wearing ‘white masks’.</a:t>
            </a:r>
          </a:p>
          <a:p>
            <a:endParaRPr lang="en-GB" dirty="0"/>
          </a:p>
        </p:txBody>
      </p:sp>
      <p:pic>
        <p:nvPicPr>
          <p:cNvPr id="6" name="Content Placeholder 5"/>
          <p:cNvPicPr>
            <a:picLocks noGrp="1" noChangeAspect="1"/>
          </p:cNvPicPr>
          <p:nvPr>
            <p:ph sz="half" idx="2"/>
          </p:nvPr>
        </p:nvPicPr>
        <p:blipFill>
          <a:blip r:embed="rId2"/>
          <a:stretch>
            <a:fillRect/>
          </a:stretch>
        </p:blipFill>
        <p:spPr>
          <a:xfrm>
            <a:off x="6480969" y="3322638"/>
            <a:ext cx="2743200" cy="1666875"/>
          </a:xfrm>
        </p:spPr>
      </p:pic>
    </p:spTree>
    <p:extLst>
      <p:ext uri="{BB962C8B-B14F-4D97-AF65-F5344CB8AC3E}">
        <p14:creationId xmlns:p14="http://schemas.microsoft.com/office/powerpoint/2010/main" val="885668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Fanon’s diagnosis and cure</a:t>
            </a:r>
          </a:p>
        </p:txBody>
      </p:sp>
      <p:sp>
        <p:nvSpPr>
          <p:cNvPr id="3" name="Content Placeholder 2"/>
          <p:cNvSpPr>
            <a:spLocks noGrp="1"/>
          </p:cNvSpPr>
          <p:nvPr>
            <p:ph sz="half" idx="1"/>
          </p:nvPr>
        </p:nvSpPr>
        <p:spPr/>
        <p:txBody>
          <a:bodyPr>
            <a:normAutofit fontScale="92500"/>
          </a:bodyPr>
          <a:lstStyle/>
          <a:p>
            <a:r>
              <a:rPr lang="en-GB" dirty="0"/>
              <a:t>Fanon: highlight the pathological and irrational behaviour of white supremacists and their victims in the Antilles (and by extension in all colonies): ‘[N]</a:t>
            </a:r>
            <a:r>
              <a:rPr lang="en-GB" dirty="0" err="1"/>
              <a:t>ous</a:t>
            </a:r>
            <a:r>
              <a:rPr lang="en-GB" dirty="0"/>
              <a:t> </a:t>
            </a:r>
            <a:r>
              <a:rPr lang="en-GB" dirty="0" err="1"/>
              <a:t>faisons</a:t>
            </a:r>
            <a:r>
              <a:rPr lang="en-GB" dirty="0"/>
              <a:t> </a:t>
            </a:r>
            <a:r>
              <a:rPr lang="en-GB" dirty="0" err="1"/>
              <a:t>ici</a:t>
            </a:r>
            <a:r>
              <a:rPr lang="en-GB" dirty="0"/>
              <a:t> le </a:t>
            </a:r>
            <a:r>
              <a:rPr lang="en-GB" dirty="0" err="1"/>
              <a:t>procès</a:t>
            </a:r>
            <a:r>
              <a:rPr lang="en-GB" dirty="0"/>
              <a:t> des </a:t>
            </a:r>
            <a:r>
              <a:rPr lang="en-GB" dirty="0" err="1"/>
              <a:t>mystifiés</a:t>
            </a:r>
            <a:r>
              <a:rPr lang="en-GB" dirty="0"/>
              <a:t> et des </a:t>
            </a:r>
            <a:r>
              <a:rPr lang="en-GB" dirty="0" err="1"/>
              <a:t>mystificateurs</a:t>
            </a:r>
            <a:r>
              <a:rPr lang="en-GB" dirty="0"/>
              <a:t>, des </a:t>
            </a:r>
            <a:r>
              <a:rPr lang="en-GB" dirty="0" err="1"/>
              <a:t>aliénés</a:t>
            </a:r>
            <a:r>
              <a:rPr lang="en-GB" dirty="0"/>
              <a:t>’ (p. 25). = </a:t>
            </a:r>
            <a:r>
              <a:rPr lang="en-GB" b="1" dirty="0"/>
              <a:t>diagnosis</a:t>
            </a:r>
            <a:r>
              <a:rPr lang="en-GB" dirty="0"/>
              <a:t> in the name of humanity (see </a:t>
            </a:r>
            <a:r>
              <a:rPr lang="en-GB" dirty="0" err="1"/>
              <a:t>Césaire’s</a:t>
            </a:r>
            <a:r>
              <a:rPr lang="en-GB" dirty="0"/>
              <a:t> ‘homo sum’)</a:t>
            </a:r>
          </a:p>
          <a:p>
            <a:r>
              <a:rPr lang="en-GB" b="1" dirty="0"/>
              <a:t>Cure</a:t>
            </a:r>
            <a:r>
              <a:rPr lang="en-GB" dirty="0"/>
              <a:t>: Sartre’s philosophical system and return to </a:t>
            </a:r>
            <a:r>
              <a:rPr lang="en-GB" i="1" dirty="0"/>
              <a:t>authenticity </a:t>
            </a:r>
            <a:r>
              <a:rPr lang="en-GB" dirty="0"/>
              <a:t>(freedom, agency and the real selfhood which have been obliterated by colonial control and dictatorship) </a:t>
            </a:r>
            <a:r>
              <a:rPr lang="en-GB" dirty="0">
                <a:sym typeface="Wingdings" panose="05000000000000000000" pitchFamily="2" charset="2"/>
              </a:rPr>
              <a:t></a:t>
            </a:r>
            <a:r>
              <a:rPr lang="en-GB" dirty="0"/>
              <a:t> revolutionary </a:t>
            </a:r>
            <a:r>
              <a:rPr lang="en-GB" i="1" dirty="0"/>
              <a:t>praxis</a:t>
            </a:r>
            <a:endParaRPr lang="en-GB" dirty="0"/>
          </a:p>
          <a:p>
            <a:endParaRPr lang="en-GB" dirty="0"/>
          </a:p>
          <a:p>
            <a:endParaRPr lang="en-GB" dirty="0"/>
          </a:p>
        </p:txBody>
      </p:sp>
      <p:pic>
        <p:nvPicPr>
          <p:cNvPr id="5" name="Content Placeholder 4"/>
          <p:cNvPicPr>
            <a:picLocks noGrp="1" noChangeAspect="1"/>
          </p:cNvPicPr>
          <p:nvPr>
            <p:ph sz="half" idx="2"/>
          </p:nvPr>
        </p:nvPicPr>
        <p:blipFill>
          <a:blip r:embed="rId2"/>
          <a:stretch>
            <a:fillRect/>
          </a:stretch>
        </p:blipFill>
        <p:spPr>
          <a:xfrm>
            <a:off x="6452394" y="2055813"/>
            <a:ext cx="2800350" cy="4200525"/>
          </a:xfrm>
        </p:spPr>
      </p:pic>
    </p:spTree>
    <p:extLst>
      <p:ext uri="{BB962C8B-B14F-4D97-AF65-F5344CB8AC3E}">
        <p14:creationId xmlns:p14="http://schemas.microsoft.com/office/powerpoint/2010/main" val="25997306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278</TotalTime>
  <Words>826</Words>
  <Application>Microsoft Office PowerPoint</Application>
  <PresentationFormat>Widescreen</PresentationFormat>
  <Paragraphs>39</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Century Gothic</vt:lpstr>
      <vt:lpstr>Wingdings</vt:lpstr>
      <vt:lpstr>Wingdings 3</vt:lpstr>
      <vt:lpstr>Ion</vt:lpstr>
      <vt:lpstr>FR329 Slavery and After: Writing the Francophone Caribbean </vt:lpstr>
      <vt:lpstr>Peau noire, masques blancs</vt:lpstr>
      <vt:lpstr>Race and civilising mission</vt:lpstr>
      <vt:lpstr>Fanon’s aim…</vt:lpstr>
      <vt:lpstr>Decolonisation and the Universal Declaration of Human Rights (1948)</vt:lpstr>
      <vt:lpstr>Alienation</vt:lpstr>
      <vt:lpstr>Fanon and Jean-Paul Sartre’s understanding of alienation</vt:lpstr>
      <vt:lpstr>Fanon and Jean-Paul Sartre’s understanding of alienation</vt:lpstr>
      <vt:lpstr>Fanon’s diagnosis and cure</vt:lpstr>
      <vt:lpstr>Négritude… for Fanon</vt:lpstr>
      <vt:lpstr>Négritude… for Fanon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FR329 Slavery and After: Writing the Francophone Caribbean</dc:title>
  <dc:creator>Piw</dc:creator>
  <cp:lastModifiedBy>Fraiture, Pierre-Philippe</cp:lastModifiedBy>
  <cp:revision>15</cp:revision>
  <dcterms:created xsi:type="dcterms:W3CDTF">2017-01-22T13:51:57Z</dcterms:created>
  <dcterms:modified xsi:type="dcterms:W3CDTF">2017-01-24T11:50:57Z</dcterms:modified>
</cp:coreProperties>
</file>