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1" r:id="rId5"/>
    <p:sldId id="259" r:id="rId6"/>
    <p:sldId id="260"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8" d="100"/>
          <a:sy n="68" d="100"/>
        </p:scale>
        <p:origin x="61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3/6/2017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3/6/2017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3/6/2017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3/6/2017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3/6/2017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3/6/2017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3/6/2017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3/6/2017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3/6/2017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3/6/2017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3/6/2017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4800" dirty="0"/>
              <a:t>FR329 Slavery and After: Writing the Francophone Caribbean </a:t>
            </a:r>
          </a:p>
        </p:txBody>
      </p:sp>
      <p:sp>
        <p:nvSpPr>
          <p:cNvPr id="3" name="Subtitle 2"/>
          <p:cNvSpPr>
            <a:spLocks noGrp="1"/>
          </p:cNvSpPr>
          <p:nvPr>
            <p:ph type="subTitle" idx="1"/>
          </p:nvPr>
        </p:nvSpPr>
        <p:spPr/>
        <p:txBody>
          <a:bodyPr/>
          <a:lstStyle/>
          <a:p>
            <a:r>
              <a:rPr lang="en-GB" dirty="0"/>
              <a:t>Lecture 8</a:t>
            </a:r>
          </a:p>
        </p:txBody>
      </p:sp>
    </p:spTree>
    <p:extLst>
      <p:ext uri="{BB962C8B-B14F-4D97-AF65-F5344CB8AC3E}">
        <p14:creationId xmlns:p14="http://schemas.microsoft.com/office/powerpoint/2010/main" val="3406435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Maryse</a:t>
            </a:r>
            <a:r>
              <a:rPr lang="en-GB" dirty="0"/>
              <a:t> Condé and </a:t>
            </a:r>
            <a:r>
              <a:rPr lang="en-GB" i="1" dirty="0" err="1"/>
              <a:t>Cr</a:t>
            </a:r>
            <a:r>
              <a:rPr lang="en-GB" dirty="0" err="1"/>
              <a:t>éolité</a:t>
            </a:r>
            <a:endParaRPr lang="en-GB" dirty="0"/>
          </a:p>
        </p:txBody>
      </p:sp>
      <p:sp>
        <p:nvSpPr>
          <p:cNvPr id="3" name="Content Placeholder 2"/>
          <p:cNvSpPr>
            <a:spLocks noGrp="1"/>
          </p:cNvSpPr>
          <p:nvPr>
            <p:ph idx="1"/>
          </p:nvPr>
        </p:nvSpPr>
        <p:spPr/>
        <p:txBody>
          <a:bodyPr>
            <a:normAutofit fontScale="85000" lnSpcReduction="10000"/>
          </a:bodyPr>
          <a:lstStyle/>
          <a:p>
            <a:r>
              <a:rPr lang="en-GB" dirty="0"/>
              <a:t>The Martinican school of </a:t>
            </a:r>
            <a:r>
              <a:rPr lang="en-GB" dirty="0" err="1"/>
              <a:t>Créolité</a:t>
            </a:r>
            <a:r>
              <a:rPr lang="en-GB" dirty="0"/>
              <a:t> is singular because it presumes to impose law and order. </a:t>
            </a:r>
            <a:r>
              <a:rPr lang="en-GB" dirty="0" err="1"/>
              <a:t>Créolité</a:t>
            </a:r>
            <a:r>
              <a:rPr lang="en-GB" dirty="0"/>
              <a:t> is alone in reducing the overall expression of </a:t>
            </a:r>
            <a:r>
              <a:rPr lang="en-GB" dirty="0" err="1"/>
              <a:t>creolness</a:t>
            </a:r>
            <a:r>
              <a:rPr lang="en-GB" dirty="0"/>
              <a:t> to the use of the Creole language. </a:t>
            </a:r>
            <a:r>
              <a:rPr lang="en-GB" i="1" dirty="0" err="1"/>
              <a:t>Eloge</a:t>
            </a:r>
            <a:r>
              <a:rPr lang="en-GB" i="1" dirty="0"/>
              <a:t> de la </a:t>
            </a:r>
            <a:r>
              <a:rPr lang="en-GB" i="1" dirty="0" err="1"/>
              <a:t>créolité</a:t>
            </a:r>
            <a:r>
              <a:rPr lang="en-GB" dirty="0"/>
              <a:t> dictates that literature must be founded on the acquisition of the creole language “in its grammar, its </a:t>
            </a:r>
            <a:r>
              <a:rPr lang="en-GB" dirty="0" err="1"/>
              <a:t>basilectal</a:t>
            </a:r>
            <a:r>
              <a:rPr lang="en-GB" dirty="0"/>
              <a:t> lexicon, its orthography, its intonation, its rhythm, is soul… its poetics”. This implies a notion of “authenticity,” which inevitably engenders exclusion, as “authenticity” is based on the very normative ideology that for so long consigned us to the world’s periphery. Worse yet, the </a:t>
            </a:r>
            <a:r>
              <a:rPr lang="en-GB" dirty="0" err="1"/>
              <a:t>Créolité</a:t>
            </a:r>
            <a:r>
              <a:rPr lang="en-GB" dirty="0"/>
              <a:t> school is terrorizing in its detailed catalogue of acceptable literary themes. Were the stakes less high, we might smile at the attempt to dictate to the imagination of the writers the quasi-folkloric subjects worthy of inspiration: </a:t>
            </a:r>
            <a:r>
              <a:rPr lang="en-GB" i="1" dirty="0" err="1"/>
              <a:t>djobeur</a:t>
            </a:r>
            <a:r>
              <a:rPr lang="en-GB" i="1" dirty="0"/>
              <a:t>, </a:t>
            </a:r>
            <a:r>
              <a:rPr lang="en-GB" i="1" dirty="0" err="1"/>
              <a:t>dorlis</a:t>
            </a:r>
            <a:r>
              <a:rPr lang="en-GB" i="1" dirty="0"/>
              <a:t>, </a:t>
            </a:r>
            <a:r>
              <a:rPr lang="en-GB" i="1" dirty="0" err="1"/>
              <a:t>zombis</a:t>
            </a:r>
            <a:r>
              <a:rPr lang="en-GB" i="1" dirty="0"/>
              <a:t>, chouval-</a:t>
            </a:r>
            <a:r>
              <a:rPr lang="en-GB" i="1" dirty="0" err="1"/>
              <a:t>twapat</a:t>
            </a:r>
            <a:r>
              <a:rPr lang="en-GB" i="1" dirty="0"/>
              <a:t>, </a:t>
            </a:r>
            <a:r>
              <a:rPr lang="en-GB" i="1" dirty="0" err="1"/>
              <a:t>soukliyan</a:t>
            </a:r>
            <a:r>
              <a:rPr lang="en-GB" i="1" dirty="0"/>
              <a:t>, </a:t>
            </a:r>
            <a:r>
              <a:rPr lang="en-GB" i="1" dirty="0" err="1"/>
              <a:t>majo</a:t>
            </a:r>
            <a:r>
              <a:rPr lang="en-GB" i="1" dirty="0"/>
              <a:t>, </a:t>
            </a:r>
            <a:r>
              <a:rPr lang="en-GB" i="1" dirty="0" err="1"/>
              <a:t>ladja</a:t>
            </a:r>
            <a:r>
              <a:rPr lang="en-GB" i="1" dirty="0"/>
              <a:t>, </a:t>
            </a:r>
            <a:r>
              <a:rPr lang="en-GB" i="1" dirty="0" err="1"/>
              <a:t>koudmen</a:t>
            </a:r>
            <a:r>
              <a:rPr lang="en-GB" dirty="0"/>
              <a:t>, as if creativity were an inventory summoned at will. </a:t>
            </a:r>
            <a:r>
              <a:rPr lang="en-GB" dirty="0" err="1"/>
              <a:t>Maryse</a:t>
            </a:r>
            <a:r>
              <a:rPr lang="en-GB" dirty="0"/>
              <a:t> Condé, ‘</a:t>
            </a:r>
            <a:r>
              <a:rPr lang="en-GB" dirty="0" err="1"/>
              <a:t>Créolité</a:t>
            </a:r>
            <a:r>
              <a:rPr lang="en-GB" dirty="0"/>
              <a:t> without the Creole Language’, in </a:t>
            </a:r>
            <a:r>
              <a:rPr lang="en-GB" i="1" dirty="0"/>
              <a:t>Caribbean Creolization: Reflections on the Cultural Dynamics of Language, Literature, and Identity</a:t>
            </a:r>
            <a:r>
              <a:rPr lang="en-GB" dirty="0"/>
              <a:t>, ed. By Kathleen M. </a:t>
            </a:r>
            <a:r>
              <a:rPr lang="en-GB" dirty="0" err="1"/>
              <a:t>Balutansky</a:t>
            </a:r>
            <a:r>
              <a:rPr lang="en-GB" dirty="0"/>
              <a:t> and Marie-Agnès </a:t>
            </a:r>
            <a:r>
              <a:rPr lang="en-GB" dirty="0" err="1"/>
              <a:t>Sourieau</a:t>
            </a:r>
            <a:r>
              <a:rPr lang="en-GB" dirty="0"/>
              <a:t> (UP of Florida, 1998), pp. 101-109 (106-107). </a:t>
            </a:r>
          </a:p>
          <a:p>
            <a:endParaRPr lang="en-GB" dirty="0"/>
          </a:p>
        </p:txBody>
      </p:sp>
    </p:spTree>
    <p:extLst>
      <p:ext uri="{BB962C8B-B14F-4D97-AF65-F5344CB8AC3E}">
        <p14:creationId xmlns:p14="http://schemas.microsoft.com/office/powerpoint/2010/main" val="2150389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en-GB"/>
          </a:p>
        </p:txBody>
      </p:sp>
      <p:sp>
        <p:nvSpPr>
          <p:cNvPr id="5" name="Content Placeholder 4"/>
          <p:cNvSpPr>
            <a:spLocks noGrp="1"/>
          </p:cNvSpPr>
          <p:nvPr>
            <p:ph sz="half" idx="1"/>
          </p:nvPr>
        </p:nvSpPr>
        <p:spPr/>
        <p:txBody>
          <a:bodyPr>
            <a:normAutofit/>
          </a:bodyPr>
          <a:lstStyle/>
          <a:p>
            <a:r>
              <a:rPr lang="en-GB" i="1" dirty="0" err="1"/>
              <a:t>Traversée</a:t>
            </a:r>
            <a:r>
              <a:rPr lang="en-GB" i="1" dirty="0"/>
              <a:t> de la mangrove</a:t>
            </a:r>
            <a:r>
              <a:rPr lang="en-GB" dirty="0"/>
              <a:t> (1986) - </a:t>
            </a:r>
            <a:r>
              <a:rPr lang="en-GB" dirty="0" err="1"/>
              <a:t>Guadeloupean</a:t>
            </a:r>
            <a:r>
              <a:rPr lang="en-GB" dirty="0"/>
              <a:t> community : </a:t>
            </a:r>
            <a:r>
              <a:rPr lang="en-GB" dirty="0" err="1"/>
              <a:t>Békés</a:t>
            </a:r>
            <a:r>
              <a:rPr lang="en-GB" dirty="0"/>
              <a:t>, descendants of slaves, white metropolitans, Haitians, Mulattoes, and </a:t>
            </a:r>
            <a:r>
              <a:rPr lang="en-GB" dirty="0" err="1"/>
              <a:t>Koulis</a:t>
            </a:r>
            <a:r>
              <a:rPr lang="en-GB" dirty="0"/>
              <a:t>; polyphonic narration ; diverse but segregated community Vs. </a:t>
            </a:r>
            <a:r>
              <a:rPr lang="en-GB" dirty="0" err="1"/>
              <a:t>Sancher</a:t>
            </a:r>
            <a:r>
              <a:rPr lang="en-GB" dirty="0"/>
              <a:t>/Sanchez = enigma – vehicle to reassess ethnic prejudices, </a:t>
            </a:r>
            <a:r>
              <a:rPr lang="en-GB" dirty="0" err="1"/>
              <a:t>creolness</a:t>
            </a:r>
            <a:r>
              <a:rPr lang="en-GB" dirty="0"/>
              <a:t>, and envision a different future; </a:t>
            </a:r>
            <a:r>
              <a:rPr lang="en-GB" dirty="0" err="1"/>
              <a:t>Sancher</a:t>
            </a:r>
            <a:r>
              <a:rPr lang="en-GB" dirty="0"/>
              <a:t>/Sanchez: </a:t>
            </a:r>
            <a:r>
              <a:rPr lang="en-GB" i="1" dirty="0" err="1"/>
              <a:t>Traversée</a:t>
            </a:r>
            <a:r>
              <a:rPr lang="en-GB" i="1" dirty="0"/>
              <a:t> de la mangrove</a:t>
            </a:r>
            <a:r>
              <a:rPr lang="en-GB" dirty="0"/>
              <a:t> (=rhizome): </a:t>
            </a:r>
          </a:p>
          <a:p>
            <a:endParaRPr lang="en-GB" dirty="0"/>
          </a:p>
        </p:txBody>
      </p:sp>
      <p:pic>
        <p:nvPicPr>
          <p:cNvPr id="9" name="Content Placeholder 8"/>
          <p:cNvPicPr>
            <a:picLocks noGrp="1" noChangeAspect="1"/>
          </p:cNvPicPr>
          <p:nvPr>
            <p:ph sz="half" idx="2"/>
          </p:nvPr>
        </p:nvPicPr>
        <p:blipFill>
          <a:blip r:embed="rId2"/>
          <a:stretch>
            <a:fillRect/>
          </a:stretch>
        </p:blipFill>
        <p:spPr>
          <a:xfrm>
            <a:off x="6579909" y="2366129"/>
            <a:ext cx="2507530" cy="3327662"/>
          </a:xfrm>
        </p:spPr>
      </p:pic>
    </p:spTree>
    <p:extLst>
      <p:ext uri="{BB962C8B-B14F-4D97-AF65-F5344CB8AC3E}">
        <p14:creationId xmlns:p14="http://schemas.microsoft.com/office/powerpoint/2010/main" val="1153294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Mangrove…</a:t>
            </a:r>
          </a:p>
        </p:txBody>
      </p:sp>
      <p:sp>
        <p:nvSpPr>
          <p:cNvPr id="3" name="Content Placeholder 2"/>
          <p:cNvSpPr>
            <a:spLocks noGrp="1"/>
          </p:cNvSpPr>
          <p:nvPr>
            <p:ph sz="half" idx="1"/>
          </p:nvPr>
        </p:nvSpPr>
        <p:spPr/>
        <p:txBody>
          <a:bodyPr>
            <a:normAutofit lnSpcReduction="10000"/>
          </a:bodyPr>
          <a:lstStyle/>
          <a:p>
            <a:r>
              <a:rPr lang="en-GB" dirty="0"/>
              <a:t>The mangrove forest is a mesh of both land and water, and in that sense it is fluid, borderless, open to influence and change? and might it not be called a </a:t>
            </a:r>
            <a:r>
              <a:rPr lang="en-GB" dirty="0" err="1"/>
              <a:t>metissage</a:t>
            </a:r>
            <a:r>
              <a:rPr lang="en-GB" dirty="0"/>
              <a:t>! Yet because of its rhizomatic lateral growth patterns, which prominently feature prop roots and pneumatophores, it can also contain, entangle, strangle, bind, thus acting much like a border. </a:t>
            </a:r>
            <a:r>
              <a:rPr lang="en-GB" dirty="0" err="1"/>
              <a:t>Ruthmarie</a:t>
            </a:r>
            <a:r>
              <a:rPr lang="en-GB" dirty="0"/>
              <a:t> H. </a:t>
            </a:r>
            <a:r>
              <a:rPr lang="en-GB" dirty="0" err="1"/>
              <a:t>Mitsch</a:t>
            </a:r>
            <a:r>
              <a:rPr lang="en-GB" dirty="0"/>
              <a:t>, ‘</a:t>
            </a:r>
            <a:r>
              <a:rPr lang="en-GB" dirty="0" err="1"/>
              <a:t>Maryse</a:t>
            </a:r>
            <a:r>
              <a:rPr lang="en-GB" dirty="0"/>
              <a:t> Condé's Mangroves’, </a:t>
            </a:r>
            <a:r>
              <a:rPr lang="en-GB" i="1" dirty="0"/>
              <a:t>Research in African Literatures</a:t>
            </a:r>
            <a:r>
              <a:rPr lang="en-GB" dirty="0"/>
              <a:t>, Vol. 28, No. 4, Multiculturalism (Winter, 1997), pp. 54-70 (55).</a:t>
            </a:r>
          </a:p>
          <a:p>
            <a:endParaRPr lang="en-GB" dirty="0"/>
          </a:p>
        </p:txBody>
      </p:sp>
      <p:pic>
        <p:nvPicPr>
          <p:cNvPr id="5" name="Content Placeholder 4"/>
          <p:cNvPicPr>
            <a:picLocks noGrp="1" noChangeAspect="1"/>
          </p:cNvPicPr>
          <p:nvPr>
            <p:ph sz="half" idx="2"/>
          </p:nvPr>
        </p:nvPicPr>
        <p:blipFill>
          <a:blip r:embed="rId2"/>
          <a:stretch>
            <a:fillRect/>
          </a:stretch>
        </p:blipFill>
        <p:spPr>
          <a:xfrm>
            <a:off x="6117996" y="2696067"/>
            <a:ext cx="3657599" cy="2658358"/>
          </a:xfrm>
        </p:spPr>
      </p:pic>
    </p:spTree>
    <p:extLst>
      <p:ext uri="{BB962C8B-B14F-4D97-AF65-F5344CB8AC3E}">
        <p14:creationId xmlns:p14="http://schemas.microsoft.com/office/powerpoint/2010/main" val="2841300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i="1" dirty="0"/>
              <a:t>Victoire</a:t>
            </a:r>
            <a:r>
              <a:rPr lang="fr-FR" dirty="0"/>
              <a:t>,</a:t>
            </a:r>
            <a:r>
              <a:rPr lang="fr-FR" i="1" dirty="0"/>
              <a:t> les saveurs et le mots</a:t>
            </a:r>
            <a:r>
              <a:rPr lang="fr-FR" dirty="0"/>
              <a:t> –</a:t>
            </a:r>
            <a:endParaRPr lang="en-GB" dirty="0"/>
          </a:p>
        </p:txBody>
      </p:sp>
      <p:sp>
        <p:nvSpPr>
          <p:cNvPr id="3" name="Content Placeholder 2"/>
          <p:cNvSpPr>
            <a:spLocks noGrp="1"/>
          </p:cNvSpPr>
          <p:nvPr>
            <p:ph idx="1"/>
          </p:nvPr>
        </p:nvSpPr>
        <p:spPr/>
        <p:txBody>
          <a:bodyPr>
            <a:normAutofit lnSpcReduction="10000"/>
          </a:bodyPr>
          <a:lstStyle/>
          <a:p>
            <a:pPr lvl="0"/>
            <a:r>
              <a:rPr lang="fr-FR" dirty="0" err="1"/>
              <a:t>Ambiguity</a:t>
            </a:r>
            <a:r>
              <a:rPr lang="fr-FR" dirty="0"/>
              <a:t> of the </a:t>
            </a:r>
            <a:r>
              <a:rPr lang="fr-FR" dirty="0" err="1"/>
              <a:t>title</a:t>
            </a:r>
            <a:r>
              <a:rPr lang="fr-FR" dirty="0"/>
              <a:t> : Victoire : </a:t>
            </a:r>
            <a:r>
              <a:rPr lang="fr-FR" dirty="0" err="1"/>
              <a:t>victorious</a:t>
            </a:r>
            <a:r>
              <a:rPr lang="fr-FR" dirty="0"/>
              <a:t> ? Saveur/savoir ? Mots/maux ?</a:t>
            </a:r>
          </a:p>
          <a:p>
            <a:pPr lvl="0"/>
            <a:r>
              <a:rPr lang="en-GB" dirty="0"/>
              <a:t>History of Caribbean assimilation and the emergence of a Black middle-class</a:t>
            </a:r>
          </a:p>
          <a:p>
            <a:pPr lvl="0"/>
            <a:r>
              <a:rPr lang="en-GB" dirty="0" err="1"/>
              <a:t>Victoire</a:t>
            </a:r>
            <a:r>
              <a:rPr lang="en-GB" dirty="0"/>
              <a:t> = white: class vs. race? Third Republic: ‘</a:t>
            </a:r>
            <a:r>
              <a:rPr lang="en-GB" dirty="0" err="1"/>
              <a:t>négraille</a:t>
            </a:r>
            <a:r>
              <a:rPr lang="en-GB" dirty="0"/>
              <a:t>’ (see </a:t>
            </a:r>
            <a:r>
              <a:rPr lang="en-GB" dirty="0" err="1"/>
              <a:t>Césaire</a:t>
            </a:r>
            <a:r>
              <a:rPr lang="en-GB" dirty="0"/>
              <a:t>) vs. ‘Grands Noirs’</a:t>
            </a:r>
          </a:p>
          <a:p>
            <a:pPr lvl="0"/>
            <a:r>
              <a:rPr lang="en-GB" dirty="0"/>
              <a:t>autobiographical dimension</a:t>
            </a:r>
          </a:p>
          <a:p>
            <a:pPr lvl="0"/>
            <a:r>
              <a:rPr lang="en-GB" dirty="0"/>
              <a:t>no teleology of progress</a:t>
            </a:r>
          </a:p>
          <a:p>
            <a:pPr lvl="0"/>
            <a:r>
              <a:rPr lang="en-GB" dirty="0"/>
              <a:t>low vs. high culture</a:t>
            </a:r>
          </a:p>
          <a:p>
            <a:pPr lvl="0"/>
            <a:r>
              <a:rPr lang="en-GB" dirty="0" err="1"/>
              <a:t>Victoire</a:t>
            </a:r>
            <a:r>
              <a:rPr lang="en-GB" dirty="0"/>
              <a:t> = artist // Condé</a:t>
            </a:r>
          </a:p>
          <a:p>
            <a:pPr lvl="0"/>
            <a:r>
              <a:rPr lang="fr-FR" dirty="0" err="1"/>
              <a:t>Victoire’s</a:t>
            </a:r>
            <a:r>
              <a:rPr lang="fr-FR" dirty="0"/>
              <a:t> ‘</a:t>
            </a:r>
            <a:r>
              <a:rPr lang="fr-FR" dirty="0" err="1"/>
              <a:t>misery</a:t>
            </a:r>
            <a:r>
              <a:rPr lang="fr-FR" dirty="0"/>
              <a:t>’ vs. parents’ ‘</a:t>
            </a:r>
            <a:r>
              <a:rPr lang="fr-FR" dirty="0" err="1"/>
              <a:t>progress</a:t>
            </a:r>
            <a:r>
              <a:rPr lang="fr-FR" dirty="0"/>
              <a:t>’:</a:t>
            </a:r>
            <a:endParaRPr lang="en-GB" dirty="0"/>
          </a:p>
          <a:p>
            <a:endParaRPr lang="en-GB" dirty="0"/>
          </a:p>
        </p:txBody>
      </p:sp>
    </p:spTree>
    <p:extLst>
      <p:ext uri="{BB962C8B-B14F-4D97-AF65-F5344CB8AC3E}">
        <p14:creationId xmlns:p14="http://schemas.microsoft.com/office/powerpoint/2010/main" val="4228809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en-GB"/>
          </a:p>
        </p:txBody>
      </p:sp>
      <p:sp>
        <p:nvSpPr>
          <p:cNvPr id="5" name="Content Placeholder 4"/>
          <p:cNvSpPr>
            <a:spLocks noGrp="1"/>
          </p:cNvSpPr>
          <p:nvPr>
            <p:ph sz="half" idx="1"/>
          </p:nvPr>
        </p:nvSpPr>
        <p:spPr/>
        <p:txBody>
          <a:bodyPr>
            <a:normAutofit fontScale="85000" lnSpcReduction="20000"/>
          </a:bodyPr>
          <a:lstStyle/>
          <a:p>
            <a:r>
              <a:rPr lang="fr-FR" dirty="0"/>
              <a:t>[…] l’entrée de Jeanne et Auguste dans le cercle des Grands Nègres. Ils devinrent un des couples les plus en vue de La Pointe. […]. J’avoue que je ne comprends guère les raisons de cette prééminence. Car je ne les vois exceller dans aucun domaine particulier, manifester aucun don spécifique. Les Grands Nègres fondèrent une association culturelle, ‘Alizés’, qui publiait une feuille de chou assez prétentieuse, </a:t>
            </a:r>
            <a:r>
              <a:rPr lang="fr-FR" i="1" dirty="0"/>
              <a:t>Trait d’union</a:t>
            </a:r>
            <a:r>
              <a:rPr lang="fr-FR" dirty="0"/>
              <a:t>. Je n’y vois nulle part la signature de mon père. Celle de ma mère figure sous deux articles sans grand intérêt, assez platement rédigés. L’un défend la nécessité d’une éducation démocratique et laïque, son dada ; l’autre est l’</a:t>
            </a:r>
            <a:r>
              <a:rPr lang="fr-FR" i="1" dirty="0" err="1"/>
              <a:t>obituary</a:t>
            </a:r>
            <a:r>
              <a:rPr lang="fr-FR" i="1" dirty="0"/>
              <a:t> </a:t>
            </a:r>
            <a:r>
              <a:rPr lang="fr-FR" dirty="0"/>
              <a:t>d’une de ses collègues […]. A part cela, ils n’exprimèrent jamais aucune opinion politique, ne prirent part à aucun grand combat, pp. 259-260.</a:t>
            </a:r>
            <a:endParaRPr lang="en-GB" dirty="0"/>
          </a:p>
          <a:p>
            <a:endParaRPr lang="en-GB" dirty="0"/>
          </a:p>
        </p:txBody>
      </p:sp>
      <p:sp>
        <p:nvSpPr>
          <p:cNvPr id="9" name="Content Placeholder 8"/>
          <p:cNvSpPr>
            <a:spLocks noGrp="1"/>
          </p:cNvSpPr>
          <p:nvPr>
            <p:ph sz="half" idx="2"/>
          </p:nvPr>
        </p:nvSpPr>
        <p:spPr/>
        <p:txBody>
          <a:bodyPr>
            <a:normAutofit fontScale="85000" lnSpcReduction="20000"/>
          </a:bodyPr>
          <a:lstStyle/>
          <a:p>
            <a:r>
              <a:rPr lang="en-GB" dirty="0"/>
              <a:t>Emancipation, assimilation and conformism vs. </a:t>
            </a:r>
            <a:r>
              <a:rPr lang="en-GB" dirty="0" err="1"/>
              <a:t>Victoire’s</a:t>
            </a:r>
            <a:r>
              <a:rPr lang="en-GB" dirty="0"/>
              <a:t> Creole sensuality and </a:t>
            </a:r>
            <a:r>
              <a:rPr lang="en-GB" b="1" dirty="0"/>
              <a:t>inventiveness</a:t>
            </a:r>
            <a:r>
              <a:rPr lang="en-GB" dirty="0"/>
              <a:t> </a:t>
            </a:r>
          </a:p>
          <a:p>
            <a:endParaRPr lang="en-GB" dirty="0"/>
          </a:p>
        </p:txBody>
      </p:sp>
    </p:spTree>
    <p:extLst>
      <p:ext uri="{BB962C8B-B14F-4D97-AF65-F5344CB8AC3E}">
        <p14:creationId xmlns:p14="http://schemas.microsoft.com/office/powerpoint/2010/main" val="3326858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GB"/>
          </a:p>
        </p:txBody>
      </p:sp>
      <p:sp>
        <p:nvSpPr>
          <p:cNvPr id="5" name="Content Placeholder 4"/>
          <p:cNvSpPr>
            <a:spLocks noGrp="1"/>
          </p:cNvSpPr>
          <p:nvPr>
            <p:ph sz="half" idx="1"/>
          </p:nvPr>
        </p:nvSpPr>
        <p:spPr/>
        <p:txBody>
          <a:bodyPr>
            <a:normAutofit fontScale="92500" lnSpcReduction="10000"/>
          </a:bodyPr>
          <a:lstStyle/>
          <a:p>
            <a:r>
              <a:rPr lang="en-GB" dirty="0"/>
              <a:t>Condé’s novel: realist but fictional – see epigraph – see Dernier </a:t>
            </a:r>
            <a:r>
              <a:rPr lang="en-GB" dirty="0" err="1"/>
              <a:t>Argilius</a:t>
            </a:r>
            <a:r>
              <a:rPr lang="en-GB" dirty="0"/>
              <a:t> (</a:t>
            </a:r>
            <a:r>
              <a:rPr lang="en-GB" i="1" dirty="0"/>
              <a:t>not </a:t>
            </a:r>
            <a:r>
              <a:rPr lang="en-GB" dirty="0"/>
              <a:t>mentioned by Jean-Pierre </a:t>
            </a:r>
            <a:r>
              <a:rPr lang="en-GB" dirty="0" err="1"/>
              <a:t>Sainton</a:t>
            </a:r>
            <a:r>
              <a:rPr lang="en-GB" dirty="0"/>
              <a:t>; close to </a:t>
            </a:r>
            <a:r>
              <a:rPr lang="en-GB" dirty="0" err="1"/>
              <a:t>Hégésippe</a:t>
            </a:r>
            <a:r>
              <a:rPr lang="en-GB" dirty="0"/>
              <a:t> Jean </a:t>
            </a:r>
            <a:r>
              <a:rPr lang="en-GB" dirty="0" err="1"/>
              <a:t>Légétimus</a:t>
            </a:r>
            <a:r>
              <a:rPr lang="en-GB" dirty="0"/>
              <a:t>?). Why invention?</a:t>
            </a:r>
          </a:p>
          <a:p>
            <a:endParaRPr lang="en-GB" dirty="0"/>
          </a:p>
        </p:txBody>
      </p:sp>
      <p:sp>
        <p:nvSpPr>
          <p:cNvPr id="6" name="Content Placeholder 5"/>
          <p:cNvSpPr>
            <a:spLocks noGrp="1"/>
          </p:cNvSpPr>
          <p:nvPr>
            <p:ph sz="half" idx="2"/>
          </p:nvPr>
        </p:nvSpPr>
        <p:spPr/>
        <p:txBody>
          <a:bodyPr>
            <a:normAutofit fontScale="92500" lnSpcReduction="10000"/>
          </a:bodyPr>
          <a:lstStyle/>
          <a:p>
            <a:r>
              <a:rPr lang="en-GB" dirty="0"/>
              <a:t>Both </a:t>
            </a:r>
            <a:r>
              <a:rPr lang="en-GB" i="1" dirty="0" err="1"/>
              <a:t>Victoire</a:t>
            </a:r>
            <a:r>
              <a:rPr lang="en-GB" i="1" dirty="0"/>
              <a:t>, les </a:t>
            </a:r>
            <a:r>
              <a:rPr lang="en-GB" i="1" dirty="0" err="1"/>
              <a:t>saveurs</a:t>
            </a:r>
            <a:r>
              <a:rPr lang="en-GB" i="1" dirty="0"/>
              <a:t> et les mots </a:t>
            </a:r>
            <a:r>
              <a:rPr lang="en-GB" dirty="0"/>
              <a:t>and </a:t>
            </a:r>
            <a:r>
              <a:rPr lang="en-GB" i="1" dirty="0" err="1"/>
              <a:t>Elmire</a:t>
            </a:r>
            <a:r>
              <a:rPr lang="en-GB" i="1" dirty="0"/>
              <a:t> des sept </a:t>
            </a:r>
            <a:r>
              <a:rPr lang="en-GB" i="1" dirty="0" err="1"/>
              <a:t>bonheurs</a:t>
            </a:r>
            <a:r>
              <a:rPr lang="en-GB" i="1" dirty="0"/>
              <a:t> </a:t>
            </a:r>
            <a:r>
              <a:rPr lang="en-GB" dirty="0"/>
              <a:t>[by </a:t>
            </a:r>
            <a:r>
              <a:rPr lang="en-GB" dirty="0" err="1"/>
              <a:t>Chamoiseau</a:t>
            </a:r>
            <a:r>
              <a:rPr lang="en-GB" dirty="0"/>
              <a:t>] return to a neglected period in Antillean history, the ‘siècle </a:t>
            </a:r>
            <a:r>
              <a:rPr lang="en-GB" dirty="0" err="1"/>
              <a:t>oublié</a:t>
            </a:r>
            <a:r>
              <a:rPr lang="en-GB" dirty="0"/>
              <a:t>’ or forgotten century between the abolition of slavery in 1848 and the advent of departmentalization in 1946, emphasizing present memory’s gaps and silences with respect to this past moment. Condé’s text confronts a wilful family silence about her grandmother’s life and origins […]. N. </a:t>
            </a:r>
            <a:r>
              <a:rPr lang="en-GB" dirty="0" err="1"/>
              <a:t>Simek</a:t>
            </a:r>
            <a:r>
              <a:rPr lang="en-GB" dirty="0"/>
              <a:t>, </a:t>
            </a:r>
            <a:r>
              <a:rPr lang="en-GB" i="1" dirty="0"/>
              <a:t>Hunger and Irony in the French Caribbean: Literature, Theory, and Public Life</a:t>
            </a:r>
            <a:r>
              <a:rPr lang="en-GB" dirty="0"/>
              <a:t> (2016), p. 150.</a:t>
            </a:r>
          </a:p>
          <a:p>
            <a:endParaRPr lang="en-GB" dirty="0"/>
          </a:p>
        </p:txBody>
      </p:sp>
    </p:spTree>
    <p:extLst>
      <p:ext uri="{BB962C8B-B14F-4D97-AF65-F5344CB8AC3E}">
        <p14:creationId xmlns:p14="http://schemas.microsoft.com/office/powerpoint/2010/main" val="1054341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Condé’s ‘guerrilla history’</a:t>
            </a:r>
            <a:br>
              <a:rPr lang="en-GB" dirty="0"/>
            </a:br>
            <a:endParaRPr lang="en-GB" dirty="0"/>
          </a:p>
        </p:txBody>
      </p:sp>
      <p:sp>
        <p:nvSpPr>
          <p:cNvPr id="6" name="Content Placeholder 5"/>
          <p:cNvSpPr>
            <a:spLocks noGrp="1"/>
          </p:cNvSpPr>
          <p:nvPr>
            <p:ph idx="1"/>
          </p:nvPr>
        </p:nvSpPr>
        <p:spPr/>
        <p:txBody>
          <a:bodyPr/>
          <a:lstStyle/>
          <a:p>
            <a:r>
              <a:rPr lang="en-GB" dirty="0"/>
              <a:t>In proposing a menu of near certainties, plausible accounts, and clear and ambiguous inventions, Condé offers a story of what might have been, of what probably was, but also of what might have been otherwise. Attempting to confirm the ‘truth’ or ‘fiction’ of her references […] produces an ironic doubling, a juxtaposition of textual representation against (real or imagined) extra-textual confirmation that leads not to a single truth about what happened, but to a new critical question about the interpretation of existing sources and their gaps: how does it matter that this is what happened, and how might it have happened differently? N. </a:t>
            </a:r>
            <a:r>
              <a:rPr lang="en-GB" dirty="0" err="1"/>
              <a:t>Simek</a:t>
            </a:r>
            <a:r>
              <a:rPr lang="en-GB" dirty="0"/>
              <a:t>, </a:t>
            </a:r>
            <a:r>
              <a:rPr lang="en-GB" i="1" dirty="0"/>
              <a:t>Hunger and Irony in the French Caribbean: Literature</a:t>
            </a:r>
            <a:r>
              <a:rPr lang="en-GB" dirty="0"/>
              <a:t>, pp. 162-163.</a:t>
            </a:r>
          </a:p>
          <a:p>
            <a:endParaRPr lang="en-GB" dirty="0"/>
          </a:p>
        </p:txBody>
      </p:sp>
    </p:spTree>
    <p:extLst>
      <p:ext uri="{BB962C8B-B14F-4D97-AF65-F5344CB8AC3E}">
        <p14:creationId xmlns:p14="http://schemas.microsoft.com/office/powerpoint/2010/main" val="5543286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GB"/>
          </a:p>
        </p:txBody>
      </p:sp>
      <p:sp>
        <p:nvSpPr>
          <p:cNvPr id="5" name="Content Placeholder 4"/>
          <p:cNvSpPr>
            <a:spLocks noGrp="1"/>
          </p:cNvSpPr>
          <p:nvPr>
            <p:ph sz="half" idx="1"/>
          </p:nvPr>
        </p:nvSpPr>
        <p:spPr/>
        <p:txBody>
          <a:bodyPr/>
          <a:lstStyle/>
          <a:p>
            <a:r>
              <a:rPr lang="en-GB" dirty="0"/>
              <a:t>Condé and the limit of scholarship and historical research? See colonial scholars: tendency to fabricate facts, falsify reality, and manipulate the truth // past and present epistemological violence – see VY </a:t>
            </a:r>
            <a:r>
              <a:rPr lang="en-GB" dirty="0" err="1"/>
              <a:t>Mudimbe’s</a:t>
            </a:r>
            <a:r>
              <a:rPr lang="en-GB" dirty="0"/>
              <a:t> </a:t>
            </a:r>
            <a:r>
              <a:rPr lang="en-GB" i="1" dirty="0"/>
              <a:t>The Invention of Africa</a:t>
            </a:r>
            <a:r>
              <a:rPr lang="en-GB" dirty="0"/>
              <a:t> (1988) </a:t>
            </a:r>
            <a:r>
              <a:rPr lang="en-GB" dirty="0">
                <a:sym typeface="Wingdings" panose="05000000000000000000" pitchFamily="2" charset="2"/>
              </a:rPr>
              <a:t></a:t>
            </a:r>
            <a:r>
              <a:rPr lang="en-GB" dirty="0"/>
              <a:t> Caribbean also invented by the Western gaze;</a:t>
            </a:r>
          </a:p>
          <a:p>
            <a:r>
              <a:rPr lang="en-GB" dirty="0"/>
              <a:t>However no ambition to recreate an ‘authentic’ past (Vs Damas) = inventiveness is cathartic/therapeutic </a:t>
            </a:r>
          </a:p>
          <a:p>
            <a:endParaRPr lang="en-GB" dirty="0"/>
          </a:p>
        </p:txBody>
      </p:sp>
      <p:sp>
        <p:nvSpPr>
          <p:cNvPr id="6" name="Content Placeholder 5"/>
          <p:cNvSpPr>
            <a:spLocks noGrp="1"/>
          </p:cNvSpPr>
          <p:nvPr>
            <p:ph sz="half" idx="2"/>
          </p:nvPr>
        </p:nvSpPr>
        <p:spPr/>
        <p:txBody>
          <a:bodyPr/>
          <a:lstStyle/>
          <a:p>
            <a:pPr marL="0" indent="0">
              <a:buNone/>
            </a:pPr>
            <a:r>
              <a:rPr lang="fr-FR" dirty="0"/>
              <a:t>‘Ceux qui n’ont inventé ni la poudre ni la boussole </a:t>
            </a:r>
            <a:endParaRPr lang="en-GB" dirty="0"/>
          </a:p>
          <a:p>
            <a:pPr marL="0" indent="0">
              <a:buNone/>
            </a:pPr>
            <a:r>
              <a:rPr lang="fr-FR" dirty="0"/>
              <a:t>ceux qui n’ont jamais su dompter la vapeur ni</a:t>
            </a:r>
            <a:endParaRPr lang="en-GB" dirty="0"/>
          </a:p>
          <a:p>
            <a:pPr marL="0" indent="0">
              <a:buNone/>
            </a:pPr>
            <a:r>
              <a:rPr lang="fr-FR" dirty="0"/>
              <a:t>l’électricité</a:t>
            </a:r>
            <a:endParaRPr lang="en-GB" dirty="0"/>
          </a:p>
          <a:p>
            <a:pPr marL="0" indent="0">
              <a:buNone/>
            </a:pPr>
            <a:r>
              <a:rPr lang="fr-FR" dirty="0"/>
              <a:t>ceux qui n’ont exploré ni les mers ni le ciel</a:t>
            </a:r>
            <a:endParaRPr lang="en-GB" dirty="0"/>
          </a:p>
          <a:p>
            <a:pPr marL="0" indent="0">
              <a:buNone/>
            </a:pPr>
            <a:r>
              <a:rPr lang="fr-FR" dirty="0"/>
              <a:t>mais ils savent en ses moindres recoins les pays de souffrance’, Césaire, </a:t>
            </a:r>
            <a:r>
              <a:rPr lang="fr-FR" i="1" dirty="0"/>
              <a:t>Cahier d’un retour au pays natal</a:t>
            </a:r>
            <a:r>
              <a:rPr lang="fr-FR" dirty="0"/>
              <a:t>, p. 44 (Editions Présence Africaine)</a:t>
            </a:r>
            <a:endParaRPr lang="en-GB"/>
          </a:p>
          <a:p>
            <a:pPr marL="0" indent="0">
              <a:buNone/>
            </a:pPr>
            <a:endParaRPr lang="en-GB" dirty="0"/>
          </a:p>
        </p:txBody>
      </p:sp>
    </p:spTree>
    <p:extLst>
      <p:ext uri="{BB962C8B-B14F-4D97-AF65-F5344CB8AC3E}">
        <p14:creationId xmlns:p14="http://schemas.microsoft.com/office/powerpoint/2010/main" val="7058861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41</TotalTime>
  <Words>910</Words>
  <Application>Microsoft Office PowerPoint</Application>
  <PresentationFormat>Widescreen</PresentationFormat>
  <Paragraphs>29</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Century Gothic</vt:lpstr>
      <vt:lpstr>Wingdings</vt:lpstr>
      <vt:lpstr>Wingdings 3</vt:lpstr>
      <vt:lpstr>Ion</vt:lpstr>
      <vt:lpstr>FR329 Slavery and After: Writing the Francophone Caribbean </vt:lpstr>
      <vt:lpstr>Maryse Condé and Créolité</vt:lpstr>
      <vt:lpstr>PowerPoint Presentation</vt:lpstr>
      <vt:lpstr>Mangrove…</vt:lpstr>
      <vt:lpstr>Victoire, les saveurs et le mots –</vt:lpstr>
      <vt:lpstr>PowerPoint Presentation</vt:lpstr>
      <vt:lpstr>PowerPoint Presentation</vt:lpstr>
      <vt:lpstr>Condé’s ‘guerrilla history’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FR329 Slavery and After: Writing the Francophone Caribbean</dc:title>
  <dc:creator>Piw</dc:creator>
  <cp:lastModifiedBy>Piw</cp:lastModifiedBy>
  <cp:revision>5</cp:revision>
  <dcterms:created xsi:type="dcterms:W3CDTF">2017-02-27T21:22:34Z</dcterms:created>
  <dcterms:modified xsi:type="dcterms:W3CDTF">2017-03-06T12:49:09Z</dcterms:modified>
</cp:coreProperties>
</file>