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FR329 Slavery and After: Writing the Francophone Caribbean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Lecture 2</a:t>
            </a:r>
          </a:p>
        </p:txBody>
      </p:sp>
    </p:spTree>
    <p:extLst>
      <p:ext uri="{BB962C8B-B14F-4D97-AF65-F5344CB8AC3E}">
        <p14:creationId xmlns:p14="http://schemas.microsoft.com/office/powerpoint/2010/main" val="3920335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Beyond poetry…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Theatre</a:t>
            </a:r>
            <a:r>
              <a:rPr lang="fr-FR" dirty="0"/>
              <a:t>: </a:t>
            </a:r>
            <a:r>
              <a:rPr lang="fr-FR" dirty="0" err="1"/>
              <a:t>tragic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political</a:t>
            </a:r>
            <a:r>
              <a:rPr lang="fr-FR" dirty="0" smtClean="0"/>
              <a:t> </a:t>
            </a:r>
            <a:r>
              <a:rPr lang="fr-FR" dirty="0" err="1" smtClean="0"/>
              <a:t>heroes</a:t>
            </a:r>
            <a:r>
              <a:rPr lang="fr-FR" dirty="0"/>
              <a:t>, </a:t>
            </a:r>
            <a:r>
              <a:rPr lang="fr-FR" i="1" dirty="0"/>
              <a:t>La Tragédie du roi Christophe</a:t>
            </a:r>
            <a:r>
              <a:rPr lang="fr-FR" dirty="0"/>
              <a:t> (1963), </a:t>
            </a:r>
            <a:r>
              <a:rPr lang="fr-FR" i="1" dirty="0"/>
              <a:t>Une Saison au Congo</a:t>
            </a:r>
            <a:r>
              <a:rPr lang="fr-FR" dirty="0"/>
              <a:t> (1966) and </a:t>
            </a:r>
            <a:r>
              <a:rPr lang="fr-FR" i="1" dirty="0"/>
              <a:t>Une Tempête</a:t>
            </a:r>
            <a:r>
              <a:rPr lang="fr-FR" dirty="0"/>
              <a:t> (1968)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625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Aimé</a:t>
            </a:r>
            <a:r>
              <a:rPr lang="en-GB" dirty="0"/>
              <a:t> </a:t>
            </a:r>
            <a:r>
              <a:rPr lang="en-GB" dirty="0" err="1"/>
              <a:t>Césaire</a:t>
            </a:r>
            <a:r>
              <a:rPr lang="en-GB" dirty="0"/>
              <a:t>: </a:t>
            </a:r>
            <a:r>
              <a:rPr lang="en-GB" i="1" dirty="0"/>
              <a:t>Cahier d’un retour au pays natal </a:t>
            </a:r>
            <a:r>
              <a:rPr lang="en-GB" dirty="0"/>
              <a:t>(1939)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03313" y="2705649"/>
            <a:ext cx="4395787" cy="2905615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14369" y="2789238"/>
            <a:ext cx="1676400" cy="2733675"/>
          </a:xfrm>
        </p:spPr>
      </p:pic>
    </p:spTree>
    <p:extLst>
      <p:ext uri="{BB962C8B-B14F-4D97-AF65-F5344CB8AC3E}">
        <p14:creationId xmlns:p14="http://schemas.microsoft.com/office/powerpoint/2010/main" val="3968137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interwar period and the colonial question…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err="1"/>
              <a:t>Césaire</a:t>
            </a:r>
            <a:r>
              <a:rPr lang="en-GB" sz="2800" dirty="0"/>
              <a:t> at Ecole </a:t>
            </a:r>
            <a:r>
              <a:rPr lang="en-GB" sz="2800" dirty="0" err="1"/>
              <a:t>Normale</a:t>
            </a:r>
            <a:r>
              <a:rPr lang="en-GB" sz="2800" dirty="0"/>
              <a:t> </a:t>
            </a:r>
            <a:r>
              <a:rPr lang="en-GB" sz="2800" dirty="0" err="1"/>
              <a:t>Supérieure</a:t>
            </a:r>
            <a:r>
              <a:rPr lang="en-GB" sz="2800" dirty="0"/>
              <a:t> – ‘double consciousness’ (see Paul Gilroy)</a:t>
            </a:r>
          </a:p>
          <a:p>
            <a:r>
              <a:rPr lang="en-GB" sz="2800" dirty="0"/>
              <a:t>Colonial exhibition of Vincennes, 1931</a:t>
            </a:r>
          </a:p>
          <a:p>
            <a:r>
              <a:rPr lang="en-GB" sz="2800" dirty="0"/>
              <a:t>Anticolonial movements: Indo-China, </a:t>
            </a:r>
            <a:r>
              <a:rPr lang="en-GB" sz="2800" dirty="0" err="1"/>
              <a:t>Dahomey</a:t>
            </a:r>
            <a:r>
              <a:rPr lang="en-GB" sz="2800" dirty="0"/>
              <a:t> etc.</a:t>
            </a:r>
          </a:p>
          <a:p>
            <a:r>
              <a:rPr lang="en-GB" sz="2800" dirty="0"/>
              <a:t>Emergence of literature form the colonies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0302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</a:t>
            </a:r>
            <a:r>
              <a:rPr lang="en-GB" sz="4400" dirty="0"/>
              <a:t>é Maran (1887-1960)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i="1" dirty="0" err="1"/>
              <a:t>Batouala</a:t>
            </a:r>
            <a:r>
              <a:rPr lang="en-GB" i="1" dirty="0"/>
              <a:t>, </a:t>
            </a:r>
            <a:r>
              <a:rPr lang="en-GB" i="1" dirty="0" err="1"/>
              <a:t>véritable</a:t>
            </a:r>
            <a:r>
              <a:rPr lang="en-GB" i="1" dirty="0"/>
              <a:t> roman </a:t>
            </a:r>
            <a:r>
              <a:rPr lang="en-GB" i="1" dirty="0" err="1"/>
              <a:t>nègre</a:t>
            </a:r>
            <a:r>
              <a:rPr lang="en-GB" i="1" dirty="0"/>
              <a:t> </a:t>
            </a:r>
            <a:r>
              <a:rPr lang="en-GB" dirty="0"/>
              <a:t>(1921)</a:t>
            </a:r>
          </a:p>
          <a:p>
            <a:r>
              <a:rPr lang="en-GB" dirty="0"/>
              <a:t>Colonial administrator in </a:t>
            </a:r>
            <a:r>
              <a:rPr lang="en-GB" dirty="0" err="1"/>
              <a:t>Ubangui</a:t>
            </a:r>
            <a:r>
              <a:rPr lang="en-GB" dirty="0"/>
              <a:t>-Chari</a:t>
            </a:r>
          </a:p>
          <a:p>
            <a:r>
              <a:rPr lang="en-GB" dirty="0"/>
              <a:t>Extraction of raw materials (rubber): abuses of French colonialism </a:t>
            </a:r>
          </a:p>
          <a:p>
            <a:r>
              <a:rPr lang="en-GB" dirty="0"/>
              <a:t>See preface: Declaration of the Rights of Man</a:t>
            </a:r>
          </a:p>
          <a:p>
            <a:r>
              <a:rPr lang="en-GB" dirty="0"/>
              <a:t>A francophone novel: decentres the French language - </a:t>
            </a:r>
            <a:r>
              <a:rPr lang="en-GB" i="1" dirty="0" err="1"/>
              <a:t>véritable</a:t>
            </a:r>
            <a:r>
              <a:rPr lang="en-GB" i="1" dirty="0"/>
              <a:t> roman </a:t>
            </a:r>
            <a:r>
              <a:rPr lang="en-GB" i="1" dirty="0" err="1"/>
              <a:t>nègre</a:t>
            </a:r>
            <a:r>
              <a:rPr lang="en-GB" i="1" dirty="0"/>
              <a:t> – </a:t>
            </a:r>
            <a:r>
              <a:rPr lang="en-GB" dirty="0"/>
              <a:t>emergence of a new language challenging the centrality of French norms and canons. 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633369" y="3447256"/>
            <a:ext cx="2438400" cy="1876425"/>
          </a:xfrm>
        </p:spPr>
      </p:pic>
    </p:spTree>
    <p:extLst>
      <p:ext uri="{BB962C8B-B14F-4D97-AF65-F5344CB8AC3E}">
        <p14:creationId xmlns:p14="http://schemas.microsoft.com/office/powerpoint/2010/main" val="4087664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Negritude…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Sense of alienation</a:t>
            </a:r>
          </a:p>
          <a:p>
            <a:r>
              <a:rPr lang="en-GB" i="1" dirty="0" err="1"/>
              <a:t>L’Étudiant</a:t>
            </a:r>
            <a:r>
              <a:rPr lang="en-GB" i="1" dirty="0"/>
              <a:t> noir </a:t>
            </a:r>
            <a:r>
              <a:rPr lang="en-GB" dirty="0"/>
              <a:t>and </a:t>
            </a:r>
            <a:r>
              <a:rPr lang="en-GB" i="1" dirty="0" err="1"/>
              <a:t>Légitime</a:t>
            </a:r>
            <a:r>
              <a:rPr lang="en-GB" i="1" dirty="0"/>
              <a:t> defence</a:t>
            </a:r>
          </a:p>
          <a:p>
            <a:r>
              <a:rPr lang="en-GB" dirty="0"/>
              <a:t>Léopold </a:t>
            </a:r>
            <a:r>
              <a:rPr lang="en-GB" dirty="0" err="1"/>
              <a:t>Sédar</a:t>
            </a:r>
            <a:r>
              <a:rPr lang="en-GB" dirty="0"/>
              <a:t> Senghor (Senegal): ‘civilisation de </a:t>
            </a:r>
            <a:r>
              <a:rPr lang="en-GB" dirty="0" err="1"/>
              <a:t>l’Universel</a:t>
            </a:r>
            <a:r>
              <a:rPr lang="en-GB" dirty="0"/>
              <a:t>’</a:t>
            </a:r>
          </a:p>
          <a:p>
            <a:r>
              <a:rPr lang="en-GB" dirty="0"/>
              <a:t>Léon </a:t>
            </a:r>
            <a:r>
              <a:rPr lang="en-GB" dirty="0" err="1"/>
              <a:t>Gontran</a:t>
            </a:r>
            <a:r>
              <a:rPr lang="en-GB" dirty="0"/>
              <a:t> Damas (French Guiana)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z="2000" dirty="0"/>
              <a:t>Damas, ‘</a:t>
            </a:r>
            <a:r>
              <a:rPr lang="en-GB" sz="2000" dirty="0" err="1"/>
              <a:t>Solde</a:t>
            </a:r>
            <a:r>
              <a:rPr lang="en-GB" sz="2000" dirty="0"/>
              <a:t>’, from </a:t>
            </a:r>
            <a:r>
              <a:rPr lang="en-GB" sz="2000" i="1" dirty="0" smtClean="0"/>
              <a:t>Pigments</a:t>
            </a:r>
            <a:r>
              <a:rPr lang="en-GB" sz="2000" dirty="0" smtClean="0"/>
              <a:t>, </a:t>
            </a:r>
            <a:r>
              <a:rPr lang="en-GB" sz="2000" dirty="0"/>
              <a:t>1937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fr-FR" b="1" dirty="0"/>
              <a:t>Rendez-les moi mes poupées noires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que je joue avec elles </a:t>
            </a:r>
            <a:br>
              <a:rPr lang="fr-FR" dirty="0"/>
            </a:br>
            <a:r>
              <a:rPr lang="fr-FR" dirty="0"/>
              <a:t>les jeux naïfs de mon instinct </a:t>
            </a:r>
            <a:br>
              <a:rPr lang="fr-FR" dirty="0"/>
            </a:br>
            <a:r>
              <a:rPr lang="fr-FR" dirty="0"/>
              <a:t>resté à l'ombre de ses lois </a:t>
            </a:r>
            <a:br>
              <a:rPr lang="fr-FR" dirty="0"/>
            </a:br>
            <a:r>
              <a:rPr lang="fr-FR" dirty="0"/>
              <a:t>recouvrés mon courage </a:t>
            </a:r>
            <a:br>
              <a:rPr lang="fr-FR" dirty="0"/>
            </a:br>
            <a:r>
              <a:rPr lang="fr-FR" dirty="0"/>
              <a:t>mon audace </a:t>
            </a:r>
            <a:br>
              <a:rPr lang="fr-FR" dirty="0"/>
            </a:br>
            <a:r>
              <a:rPr lang="fr-FR" dirty="0"/>
              <a:t>redevenu moi-même </a:t>
            </a:r>
            <a:br>
              <a:rPr lang="fr-FR" dirty="0"/>
            </a:br>
            <a:r>
              <a:rPr lang="fr-FR" dirty="0"/>
              <a:t>nouveau moi-même </a:t>
            </a:r>
            <a:br>
              <a:rPr lang="fr-FR" dirty="0"/>
            </a:br>
            <a:r>
              <a:rPr lang="fr-FR" dirty="0"/>
              <a:t>de ce que Hier j’étais </a:t>
            </a:r>
            <a:br>
              <a:rPr lang="fr-FR" dirty="0"/>
            </a:br>
            <a:r>
              <a:rPr lang="fr-FR" dirty="0"/>
              <a:t>hier </a:t>
            </a:r>
            <a:br>
              <a:rPr lang="fr-FR" dirty="0"/>
            </a:br>
            <a:r>
              <a:rPr lang="fr-FR" dirty="0"/>
              <a:t>sans complexité </a:t>
            </a:r>
            <a:br>
              <a:rPr lang="fr-FR" dirty="0"/>
            </a:br>
            <a:r>
              <a:rPr lang="fr-FR" dirty="0"/>
              <a:t>hier </a:t>
            </a:r>
            <a:br>
              <a:rPr lang="fr-FR" dirty="0"/>
            </a:br>
            <a:r>
              <a:rPr lang="fr-FR" dirty="0"/>
              <a:t>quand est venue l’heure du déracinement […]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541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Negritude and Africanism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See works by Maurice </a:t>
            </a:r>
            <a:r>
              <a:rPr lang="en-GB" dirty="0" err="1"/>
              <a:t>Delafosse</a:t>
            </a:r>
            <a:r>
              <a:rPr lang="en-GB" dirty="0"/>
              <a:t> and Leo </a:t>
            </a:r>
            <a:r>
              <a:rPr lang="en-GB" dirty="0" err="1"/>
              <a:t>Frobenius</a:t>
            </a:r>
            <a:r>
              <a:rPr lang="en-GB" dirty="0"/>
              <a:t> and partial rehabilitation of Africa, its history and aesthetic sense</a:t>
            </a:r>
          </a:p>
          <a:p>
            <a:r>
              <a:rPr lang="en-GB" dirty="0" err="1"/>
              <a:t>Césaire</a:t>
            </a:r>
            <a:r>
              <a:rPr lang="en-GB" dirty="0"/>
              <a:t> and Senghor would later reject Africanism (see collusion with colonialism) </a:t>
            </a:r>
          </a:p>
          <a:p>
            <a:r>
              <a:rPr lang="en-GB" dirty="0"/>
              <a:t>Main claim: African origins of black culture </a:t>
            </a:r>
          </a:p>
          <a:p>
            <a:r>
              <a:rPr lang="en-GB" dirty="0" err="1"/>
              <a:t>Césaire</a:t>
            </a:r>
            <a:r>
              <a:rPr lang="en-GB" dirty="0"/>
              <a:t>: political </a:t>
            </a:r>
            <a:r>
              <a:rPr lang="en-GB" i="1" dirty="0"/>
              <a:t>and </a:t>
            </a:r>
            <a:r>
              <a:rPr lang="en-GB" dirty="0"/>
              <a:t>cultural activism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957219" y="3109119"/>
            <a:ext cx="1790700" cy="2552700"/>
          </a:xfrm>
        </p:spPr>
      </p:pic>
    </p:spTree>
    <p:extLst>
      <p:ext uri="{BB962C8B-B14F-4D97-AF65-F5344CB8AC3E}">
        <p14:creationId xmlns:p14="http://schemas.microsoft.com/office/powerpoint/2010/main" val="43480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Césaire</a:t>
            </a:r>
            <a:r>
              <a:rPr lang="en-GB" dirty="0"/>
              <a:t> and politics…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Communism but </a:t>
            </a:r>
            <a:r>
              <a:rPr lang="en-GB" i="1" dirty="0" err="1"/>
              <a:t>Lettre</a:t>
            </a:r>
            <a:r>
              <a:rPr lang="en-GB" i="1" dirty="0"/>
              <a:t> à Maurice Thorez </a:t>
            </a:r>
            <a:r>
              <a:rPr lang="en-GB" dirty="0"/>
              <a:t>(1956)</a:t>
            </a:r>
          </a:p>
          <a:p>
            <a:r>
              <a:rPr lang="en-GB" i="1" dirty="0" err="1"/>
              <a:t>Discours</a:t>
            </a:r>
            <a:r>
              <a:rPr lang="en-GB" i="1" dirty="0"/>
              <a:t> sur le </a:t>
            </a:r>
            <a:r>
              <a:rPr lang="en-GB" i="1" dirty="0" err="1"/>
              <a:t>colonialisme</a:t>
            </a:r>
            <a:r>
              <a:rPr lang="en-GB" i="1" dirty="0"/>
              <a:t> </a:t>
            </a:r>
            <a:r>
              <a:rPr lang="en-GB" dirty="0"/>
              <a:t>(1950)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/>
              <a:t>Une civilisation qui ruse avec ses principes est une civilisation moribonde. Le fait est que la civilisation dite « européenne », la civilisation « occidentale », telle que l’on façonnée deux siècles de régime bourgeois, est incapable de résoudre les deux problèmes majeurs auxquels son existence a donné naissance : le problème du prolétariat et le problème colonial ; que, déférée à la barre de la « raison » comme à la barre de la « conscience », cette Europe-là est impuissante à se justifier ; et que, de plus en plus, elle se réfugie dans une hypocrisie d’autant plus odieuse qu’elle a de moins en moins chance de tromper. </a:t>
            </a:r>
            <a:r>
              <a:rPr lang="fr-FR" i="1" dirty="0"/>
              <a:t>L’Europe est indéfendable.</a:t>
            </a:r>
            <a:r>
              <a:rPr lang="fr-FR" dirty="0"/>
              <a:t> […] On peut tuer en Indochine, torturer à Madagascar, emprisonner en Afrique Noire, sévir aux </a:t>
            </a:r>
            <a:r>
              <a:rPr lang="fr-FR" dirty="0" err="1"/>
              <a:t>Antillles</a:t>
            </a:r>
            <a:r>
              <a:rPr lang="fr-FR" dirty="0"/>
              <a:t>. Les colonisés savent désormais qu’ils ont sur les colonialistes un avantage. </a:t>
            </a:r>
            <a:r>
              <a:rPr lang="en-GB" dirty="0" err="1"/>
              <a:t>Ils</a:t>
            </a:r>
            <a:r>
              <a:rPr lang="en-GB" dirty="0"/>
              <a:t> </a:t>
            </a:r>
            <a:r>
              <a:rPr lang="en-GB" dirty="0" err="1"/>
              <a:t>savent</a:t>
            </a:r>
            <a:r>
              <a:rPr lang="en-GB" dirty="0"/>
              <a:t> que </a:t>
            </a:r>
            <a:r>
              <a:rPr lang="en-GB" dirty="0" err="1"/>
              <a:t>leurs</a:t>
            </a:r>
            <a:r>
              <a:rPr lang="en-GB" dirty="0"/>
              <a:t> « maîtres » </a:t>
            </a:r>
            <a:r>
              <a:rPr lang="en-GB" dirty="0" err="1"/>
              <a:t>provisoires</a:t>
            </a:r>
            <a:r>
              <a:rPr lang="en-GB" dirty="0"/>
              <a:t> </a:t>
            </a:r>
            <a:r>
              <a:rPr lang="en-GB" dirty="0" err="1"/>
              <a:t>mentent</a:t>
            </a:r>
            <a:r>
              <a:rPr lang="en-GB" dirty="0"/>
              <a:t>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21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Cahier – see </a:t>
            </a:r>
            <a:r>
              <a:rPr lang="en-GB" dirty="0"/>
              <a:t>from</a:t>
            </a:r>
            <a:r>
              <a:rPr lang="en-GB" i="1" dirty="0"/>
              <a:t> ‘</a:t>
            </a:r>
            <a:r>
              <a:rPr lang="fr-FR" dirty="0"/>
              <a:t>Noël n’était pas comme toutes les fêtes…’, p. 80.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Improbable revolution</a:t>
            </a:r>
          </a:p>
          <a:p>
            <a:r>
              <a:rPr lang="en-GB" dirty="0"/>
              <a:t>French culture is incongruous – see Noël’s ‘</a:t>
            </a:r>
            <a:r>
              <a:rPr lang="en-GB" dirty="0" err="1"/>
              <a:t>agoraphobie</a:t>
            </a:r>
            <a:r>
              <a:rPr lang="en-GB" dirty="0"/>
              <a:t>’ </a:t>
            </a:r>
          </a:p>
          <a:p>
            <a:r>
              <a:rPr lang="en-GB" dirty="0"/>
              <a:t>Sense of fear/anxiety: ‘de-</a:t>
            </a:r>
            <a:r>
              <a:rPr lang="en-GB" dirty="0" err="1"/>
              <a:t>peur</a:t>
            </a:r>
            <a:r>
              <a:rPr lang="en-GB" dirty="0"/>
              <a:t>-que-</a:t>
            </a:r>
            <a:r>
              <a:rPr lang="en-GB" dirty="0" err="1"/>
              <a:t>ça</a:t>
            </a:r>
            <a:r>
              <a:rPr lang="en-GB" dirty="0"/>
              <a:t>-ne-</a:t>
            </a:r>
            <a:r>
              <a:rPr lang="en-GB" dirty="0" err="1"/>
              <a:t>suffise</a:t>
            </a:r>
            <a:r>
              <a:rPr lang="en-GB" dirty="0"/>
              <a:t>-pas […]’ // Damas</a:t>
            </a:r>
          </a:p>
          <a:p>
            <a:r>
              <a:rPr lang="en-GB" dirty="0"/>
              <a:t>However, old negritude is threatened – see later in poem : ‘La </a:t>
            </a:r>
            <a:r>
              <a:rPr lang="en-GB" dirty="0" err="1"/>
              <a:t>vieille</a:t>
            </a:r>
            <a:r>
              <a:rPr lang="en-GB" dirty="0"/>
              <a:t> </a:t>
            </a:r>
            <a:r>
              <a:rPr lang="en-GB" dirty="0" err="1"/>
              <a:t>négritude</a:t>
            </a:r>
            <a:r>
              <a:rPr lang="en-GB" dirty="0"/>
              <a:t> </a:t>
            </a:r>
            <a:r>
              <a:rPr lang="en-GB" dirty="0" err="1"/>
              <a:t>progressivement</a:t>
            </a:r>
            <a:r>
              <a:rPr lang="en-GB" dirty="0"/>
              <a:t> se </a:t>
            </a:r>
            <a:r>
              <a:rPr lang="en-GB" dirty="0" err="1"/>
              <a:t>cadavérise</a:t>
            </a:r>
            <a:r>
              <a:rPr lang="en-GB" dirty="0"/>
              <a:t>’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	</a:t>
            </a:r>
            <a:r>
              <a:rPr lang="en-GB" dirty="0"/>
              <a:t> ‘petite </a:t>
            </a:r>
            <a:r>
              <a:rPr lang="en-GB" dirty="0" err="1"/>
              <a:t>église</a:t>
            </a:r>
            <a:r>
              <a:rPr lang="en-GB" dirty="0"/>
              <a:t> pas </a:t>
            </a:r>
            <a:r>
              <a:rPr lang="en-GB" dirty="0" err="1"/>
              <a:t>intimidante</a:t>
            </a:r>
            <a:r>
              <a:rPr lang="en-GB" dirty="0"/>
              <a:t>’: Christmas reinvented away from 	western norms? See dance, music and the sensuality of bodies in  	movement; intrusion of the popular and the profane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	</a:t>
            </a:r>
            <a:r>
              <a:rPr lang="en-GB" dirty="0"/>
              <a:t> Language: ‘Et </a:t>
            </a:r>
            <a:r>
              <a:rPr lang="en-GB" dirty="0" err="1"/>
              <a:t>chacun</a:t>
            </a:r>
            <a:r>
              <a:rPr lang="en-GB" dirty="0"/>
              <a:t> se met à </a:t>
            </a:r>
            <a:r>
              <a:rPr lang="en-GB" dirty="0" err="1"/>
              <a:t>tirer</a:t>
            </a:r>
            <a:r>
              <a:rPr lang="en-GB" dirty="0"/>
              <a:t> par la queue le </a:t>
            </a:r>
            <a:r>
              <a:rPr lang="en-GB" dirty="0" err="1"/>
              <a:t>diable</a:t>
            </a:r>
            <a:r>
              <a:rPr lang="en-GB" dirty="0"/>
              <a:t> le 	plus </a:t>
            </a:r>
            <a:r>
              <a:rPr lang="en-GB" dirty="0" err="1"/>
              <a:t>proche</a:t>
            </a:r>
            <a:r>
              <a:rPr lang="en-GB" dirty="0"/>
              <a:t>’ (different from ‘</a:t>
            </a:r>
            <a:r>
              <a:rPr lang="en-GB" dirty="0" err="1"/>
              <a:t>tirer</a:t>
            </a:r>
            <a:r>
              <a:rPr lang="en-GB"/>
              <a:t> le </a:t>
            </a:r>
            <a:r>
              <a:rPr lang="en-GB" dirty="0" err="1"/>
              <a:t>diable</a:t>
            </a:r>
            <a:r>
              <a:rPr lang="en-GB" dirty="0"/>
              <a:t> par la queue)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57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Cahier…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Long poem and not </a:t>
            </a:r>
            <a:r>
              <a:rPr lang="en-GB" dirty="0" smtClean="0"/>
              <a:t>travel log </a:t>
            </a:r>
            <a:r>
              <a:rPr lang="en-GB" dirty="0"/>
              <a:t>– rejection of literary categories – but also homage to French poets (Victor Hugo, Arthur Rimbaud)</a:t>
            </a:r>
          </a:p>
          <a:p>
            <a:r>
              <a:rPr lang="en-GB" dirty="0"/>
              <a:t>Praise by André Breton and Jean-Paul Sartre</a:t>
            </a:r>
          </a:p>
          <a:p>
            <a:r>
              <a:rPr lang="en-GB" dirty="0"/>
              <a:t>See his article ‘</a:t>
            </a:r>
            <a:r>
              <a:rPr lang="en-GB" dirty="0" err="1"/>
              <a:t>Poésie</a:t>
            </a:r>
            <a:r>
              <a:rPr lang="en-GB" dirty="0"/>
              <a:t> et </a:t>
            </a:r>
            <a:r>
              <a:rPr lang="en-GB" dirty="0" err="1"/>
              <a:t>connaissance</a:t>
            </a:r>
            <a:r>
              <a:rPr lang="en-GB" dirty="0"/>
              <a:t>’: poetry is defined as ‘</a:t>
            </a:r>
            <a:r>
              <a:rPr lang="en-GB" dirty="0" err="1"/>
              <a:t>voyance</a:t>
            </a:r>
            <a:r>
              <a:rPr lang="en-GB" dirty="0"/>
              <a:t> et </a:t>
            </a:r>
            <a:r>
              <a:rPr lang="en-GB" dirty="0" err="1"/>
              <a:t>connaissance</a:t>
            </a:r>
            <a:r>
              <a:rPr lang="en-GB" dirty="0"/>
              <a:t>’; revives the revolutionary potential that lies dormant in people</a:t>
            </a:r>
          </a:p>
          <a:p>
            <a:r>
              <a:rPr lang="en-GB" dirty="0"/>
              <a:t>Poet: Promethean figure – see Rimbaud’s ‘</a:t>
            </a:r>
            <a:r>
              <a:rPr lang="en-GB" dirty="0" err="1"/>
              <a:t>là</a:t>
            </a:r>
            <a:r>
              <a:rPr lang="en-GB" dirty="0"/>
              <a:t>-bas’; </a:t>
            </a:r>
            <a:r>
              <a:rPr lang="en-GB" dirty="0" err="1"/>
              <a:t>Césaire</a:t>
            </a:r>
            <a:r>
              <a:rPr lang="en-GB" dirty="0"/>
              <a:t>: ‘</a:t>
            </a:r>
            <a:r>
              <a:rPr lang="en-GB" dirty="0" err="1"/>
              <a:t>fonds</a:t>
            </a:r>
            <a:r>
              <a:rPr lang="en-GB" dirty="0"/>
              <a:t> ancestral’ (see p. 114: ‘</a:t>
            </a:r>
            <a:r>
              <a:rPr lang="fr-FR" dirty="0"/>
              <a:t>Tiède petit matin de vertus ancestrales’)</a:t>
            </a:r>
          </a:p>
          <a:p>
            <a:r>
              <a:rPr lang="en-GB" dirty="0"/>
              <a:t>André Breton (leading figure of French surrealism): ‘point </a:t>
            </a:r>
            <a:r>
              <a:rPr lang="en-GB" dirty="0" err="1"/>
              <a:t>suprême</a:t>
            </a:r>
            <a:r>
              <a:rPr lang="en-GB" dirty="0"/>
              <a:t>’ – where opposites are reconciled (//Kabala but secularised by Breton and </a:t>
            </a:r>
            <a:r>
              <a:rPr lang="en-GB" dirty="0" err="1"/>
              <a:t>Césaire</a:t>
            </a:r>
            <a:r>
              <a:rPr lang="en-GB" dirty="0"/>
              <a:t>); poet replaces the priest </a:t>
            </a:r>
            <a:endParaRPr lang="fr-FR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319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181</TotalTime>
  <Words>471</Words>
  <Application>Microsoft Office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Wingdings</vt:lpstr>
      <vt:lpstr>Wingdings 3</vt:lpstr>
      <vt:lpstr>Ion</vt:lpstr>
      <vt:lpstr>FR329 Slavery and After: Writing the Francophone Caribbean </vt:lpstr>
      <vt:lpstr>Aimé Césaire: Cahier d’un retour au pays natal (1939)</vt:lpstr>
      <vt:lpstr>The interwar period and the colonial question…</vt:lpstr>
      <vt:lpstr>René Maran (1887-1960)</vt:lpstr>
      <vt:lpstr>Negritude…</vt:lpstr>
      <vt:lpstr>Negritude and Africanism </vt:lpstr>
      <vt:lpstr>Césaire and politics…</vt:lpstr>
      <vt:lpstr>Cahier – see from ‘Noël n’était pas comme toutes les fêtes…’, p. 80. </vt:lpstr>
      <vt:lpstr>Cahier…</vt:lpstr>
      <vt:lpstr>Beyond poetry…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FR329 Slavery and After: Writing the Francophone Caribbean</dc:title>
  <dc:creator>Piw</dc:creator>
  <cp:lastModifiedBy>Fraiture, Pierre-Philippe</cp:lastModifiedBy>
  <cp:revision>18</cp:revision>
  <dcterms:created xsi:type="dcterms:W3CDTF">2017-01-14T17:42:45Z</dcterms:created>
  <dcterms:modified xsi:type="dcterms:W3CDTF">2017-01-17T11:30:21Z</dcterms:modified>
</cp:coreProperties>
</file>