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74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71" r:id="rId11"/>
    <p:sldId id="265" r:id="rId12"/>
    <p:sldId id="267" r:id="rId13"/>
    <p:sldId id="270" r:id="rId14"/>
    <p:sldId id="266" r:id="rId15"/>
    <p:sldId id="272" r:id="rId16"/>
    <p:sldId id="273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1" autoAdjust="0"/>
    <p:restoredTop sz="94660"/>
  </p:normalViewPr>
  <p:slideViewPr>
    <p:cSldViewPr>
      <p:cViewPr varScale="1">
        <p:scale>
          <a:sx n="73" d="100"/>
          <a:sy n="73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AFE6A-6BFC-400F-ADEA-79672BC84EB4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A099F-2B07-4C52-A074-FB22924DEE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4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5741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231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532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3936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2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80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622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1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391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177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2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0A631-6F2B-47DF-A107-AB099CB0D613}" type="datetimeFigureOut">
              <a:rPr lang="fr-FR" smtClean="0"/>
              <a:t>12/10/2015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70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microsoft.com/office/2007/relationships/hdphoto" Target="../media/hdphoto2.wdp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0"/>
            <a:ext cx="856895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4400" b="1" dirty="0"/>
          </a:p>
          <a:p>
            <a:pPr algn="ctr"/>
            <a:endParaRPr lang="en-GB" sz="4400" b="1" dirty="0" smtClean="0"/>
          </a:p>
          <a:p>
            <a:pPr algn="ctr"/>
            <a:r>
              <a:rPr lang="en-GB" sz="4400" b="1" dirty="0" smtClean="0"/>
              <a:t>GENDER AND REPRESENTATION IN FRENCH MEDIA SINCE 1970</a:t>
            </a:r>
          </a:p>
          <a:p>
            <a:pPr algn="ctr"/>
            <a:endParaRPr lang="en-GB" sz="4000" dirty="0" smtClean="0"/>
          </a:p>
          <a:p>
            <a:pPr algn="ctr"/>
            <a:r>
              <a:rPr lang="en-GB" sz="4000" dirty="0" smtClean="0"/>
              <a:t>Welcome to the course!</a:t>
            </a:r>
          </a:p>
          <a:p>
            <a:pPr algn="ctr"/>
            <a:endParaRPr lang="en-GB" sz="2800" dirty="0"/>
          </a:p>
          <a:p>
            <a:pPr algn="ctr"/>
            <a:r>
              <a:rPr lang="en-GB" sz="2800" dirty="0" smtClean="0"/>
              <a:t>Week 1: Introduction/The Buddy Film </a:t>
            </a:r>
            <a:r>
              <a:rPr lang="en-GB" sz="2800" i="1" dirty="0"/>
              <a:t>à la</a:t>
            </a:r>
          </a:p>
          <a:p>
            <a:pPr algn="ctr"/>
            <a:r>
              <a:rPr lang="fr-FR" sz="2800" i="1" dirty="0" smtClean="0"/>
              <a:t>française</a:t>
            </a:r>
            <a:endParaRPr lang="fr-FR" sz="2800" i="1" dirty="0"/>
          </a:p>
        </p:txBody>
      </p:sp>
    </p:spTree>
    <p:extLst>
      <p:ext uri="{BB962C8B-B14F-4D97-AF65-F5344CB8AC3E}">
        <p14:creationId xmlns:p14="http://schemas.microsoft.com/office/powerpoint/2010/main" val="261080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180089" cy="537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5733256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Jules et Jim </a:t>
            </a:r>
            <a:r>
              <a:rPr lang="en-GB" dirty="0" smtClean="0"/>
              <a:t>(François Truffaut, 1962): an ambivalent </a:t>
            </a:r>
            <a:r>
              <a:rPr lang="en-GB" dirty="0" err="1" smtClean="0"/>
              <a:t>intertext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36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u="sng" dirty="0" smtClean="0"/>
              <a:t>Les </a:t>
            </a:r>
            <a:r>
              <a:rPr lang="en-GB" sz="2400" i="1" u="sng" dirty="0" err="1" smtClean="0"/>
              <a:t>Valseuses</a:t>
            </a:r>
            <a:r>
              <a:rPr lang="en-GB" sz="2400" i="1" u="sng" dirty="0" smtClean="0"/>
              <a:t> </a:t>
            </a:r>
            <a:r>
              <a:rPr lang="en-GB" sz="2400" u="sng" dirty="0" smtClean="0"/>
              <a:t>(1974)</a:t>
            </a:r>
          </a:p>
          <a:p>
            <a:pPr algn="ctr"/>
            <a:endParaRPr lang="en-GB" sz="2400" i="1" u="sng" dirty="0"/>
          </a:p>
          <a:p>
            <a:pPr algn="ctr"/>
            <a:endParaRPr lang="fr-FR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3429000"/>
            <a:ext cx="72728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09" y="1024165"/>
            <a:ext cx="2790624" cy="205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6374" y="3105834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5.7 million entries at French box office - </a:t>
            </a:r>
            <a:r>
              <a:rPr lang="en-GB" i="1" dirty="0" err="1"/>
              <a:t>succès</a:t>
            </a:r>
            <a:r>
              <a:rPr lang="en-GB" i="1" dirty="0"/>
              <a:t> de </a:t>
            </a:r>
            <a:r>
              <a:rPr lang="en-GB" i="1" dirty="0" err="1"/>
              <a:t>scandale</a:t>
            </a:r>
            <a:endParaRPr lang="fr-FR" i="1" dirty="0"/>
          </a:p>
          <a:p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336374" y="3212976"/>
            <a:ext cx="86409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 smtClean="0"/>
          </a:p>
          <a:p>
            <a:endParaRPr lang="en-GB" b="1" dirty="0"/>
          </a:p>
          <a:p>
            <a:r>
              <a:rPr lang="en-GB" b="1" dirty="0" smtClean="0"/>
              <a:t>Context</a:t>
            </a:r>
          </a:p>
          <a:p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Disaffection among youth cut off from the </a:t>
            </a:r>
            <a:r>
              <a:rPr lang="en-GB" i="1" dirty="0" err="1" smtClean="0"/>
              <a:t>Trente</a:t>
            </a:r>
            <a:r>
              <a:rPr lang="en-GB" i="1" dirty="0" smtClean="0"/>
              <a:t> </a:t>
            </a:r>
            <a:r>
              <a:rPr lang="en-GB" i="1" dirty="0" err="1" smtClean="0"/>
              <a:t>glorieuses</a:t>
            </a:r>
            <a:r>
              <a:rPr lang="en-GB" i="1" dirty="0" smtClean="0"/>
              <a:t> </a:t>
            </a:r>
            <a:r>
              <a:rPr lang="en-GB" dirty="0" smtClean="0"/>
              <a:t>(1945-75), in which France underwent unprecedented economic expansion and modernization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Economic dislocation and social strife following 1973 oil crisis (high oil prices due to embargo by many producing nations)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Global liberationist politics and movements in 1960s and 1970s; the rise of ‘counter-culture’….</a:t>
            </a:r>
          </a:p>
        </p:txBody>
      </p:sp>
    </p:spTree>
    <p:extLst>
      <p:ext uri="{BB962C8B-B14F-4D97-AF65-F5344CB8AC3E}">
        <p14:creationId xmlns:p14="http://schemas.microsoft.com/office/powerpoint/2010/main" val="280171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France’s answer to </a:t>
            </a:r>
            <a:r>
              <a:rPr lang="en-GB" sz="2800" i="1" dirty="0" smtClean="0"/>
              <a:t>Easy Rider </a:t>
            </a:r>
            <a:r>
              <a:rPr lang="en-GB" sz="2800" dirty="0" smtClean="0"/>
              <a:t>(1969)?</a:t>
            </a:r>
            <a:endParaRPr lang="fr-FR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861048"/>
            <a:ext cx="4608512" cy="286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4512545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Compare </a:t>
            </a:r>
            <a:r>
              <a:rPr lang="en-GB" i="1" dirty="0" err="1" smtClean="0"/>
              <a:t>Mammuth</a:t>
            </a:r>
            <a:r>
              <a:rPr lang="en-GB" i="1" dirty="0" smtClean="0"/>
              <a:t> </a:t>
            </a:r>
            <a:r>
              <a:rPr lang="en-GB" dirty="0" smtClean="0"/>
              <a:t>(</a:t>
            </a:r>
            <a:r>
              <a:rPr lang="fr-FR" dirty="0" smtClean="0"/>
              <a:t>Benoît </a:t>
            </a:r>
            <a:r>
              <a:rPr lang="fr-FR" dirty="0" err="1" smtClean="0"/>
              <a:t>Delépine</a:t>
            </a:r>
            <a:r>
              <a:rPr lang="fr-FR" dirty="0" smtClean="0"/>
              <a:t> and Gustave de </a:t>
            </a:r>
            <a:r>
              <a:rPr lang="fr-FR" dirty="0" err="1" smtClean="0"/>
              <a:t>Kervern</a:t>
            </a:r>
            <a:r>
              <a:rPr lang="fr-FR" dirty="0" smtClean="0"/>
              <a:t>, 2010)</a:t>
            </a:r>
            <a:endParaRPr lang="fr-FR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63479"/>
            <a:ext cx="4248472" cy="2820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38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9874"/>
            <a:ext cx="1944216" cy="310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2273059" cy="354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639" y="1991122"/>
            <a:ext cx="4050764" cy="257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1049"/>
            <a:ext cx="2123728" cy="2852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682523"/>
            <a:ext cx="2098175" cy="3175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16987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Comic Buddy </a:t>
            </a:r>
            <a:r>
              <a:rPr lang="en-GB" b="1" dirty="0"/>
              <a:t>D</a:t>
            </a:r>
            <a:r>
              <a:rPr lang="en-GB" b="1" dirty="0" smtClean="0"/>
              <a:t>uos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95736" y="112474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transnational, </a:t>
            </a:r>
            <a:r>
              <a:rPr lang="en-GB" dirty="0" err="1" smtClean="0"/>
              <a:t>transhistorical</a:t>
            </a:r>
            <a:r>
              <a:rPr lang="en-GB" dirty="0" smtClean="0"/>
              <a:t> phenomenon.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4653136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La Commedia </a:t>
            </a:r>
            <a:r>
              <a:rPr lang="en-GB" sz="1400" i="1" dirty="0" err="1" smtClean="0"/>
              <a:t>dell’Arte</a:t>
            </a:r>
            <a:endParaRPr lang="en-GB" sz="1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5229200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But particularly common in French cinema? See </a:t>
            </a:r>
            <a:r>
              <a:rPr lang="en-GB" sz="1600" dirty="0" err="1" smtClean="0"/>
              <a:t>Raphaëlle</a:t>
            </a:r>
            <a:r>
              <a:rPr lang="en-GB" sz="1600" dirty="0" smtClean="0"/>
              <a:t> </a:t>
            </a:r>
            <a:r>
              <a:rPr lang="en-GB" sz="1600" dirty="0" err="1" smtClean="0"/>
              <a:t>Moine</a:t>
            </a:r>
            <a:r>
              <a:rPr lang="en-GB" sz="1600" dirty="0" smtClean="0"/>
              <a:t>, </a:t>
            </a:r>
            <a:r>
              <a:rPr lang="en-GB" sz="1600" i="1" dirty="0" smtClean="0"/>
              <a:t>Remakes</a:t>
            </a:r>
            <a:r>
              <a:rPr lang="en-GB" sz="1600" i="1" dirty="0"/>
              <a:t>: les films </a:t>
            </a:r>
            <a:r>
              <a:rPr lang="en-GB" sz="1600" i="1" dirty="0" err="1" smtClean="0"/>
              <a:t>français</a:t>
            </a:r>
            <a:r>
              <a:rPr lang="en-GB" sz="1600" i="1" dirty="0" smtClean="0"/>
              <a:t> à Hollywood </a:t>
            </a:r>
            <a:r>
              <a:rPr lang="en-GB" sz="1600" dirty="0" smtClean="0"/>
              <a:t>(Paris</a:t>
            </a:r>
            <a:r>
              <a:rPr lang="en-GB" sz="1600" dirty="0"/>
              <a:t>: CNRS </a:t>
            </a:r>
            <a:r>
              <a:rPr lang="en-GB" sz="1600" dirty="0" smtClean="0"/>
              <a:t>Editions, 2007), 165-7.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1290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188640"/>
            <a:ext cx="54498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F</a:t>
            </a:r>
            <a:r>
              <a:rPr lang="en-GB" dirty="0" smtClean="0"/>
              <a:t>ilmography includes: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4" y="1196752"/>
            <a:ext cx="2442860" cy="331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984" y="3837176"/>
            <a:ext cx="2162881" cy="3020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052736"/>
            <a:ext cx="2276049" cy="3215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246571"/>
            <a:ext cx="2602338" cy="3563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7784" y="188640"/>
            <a:ext cx="4148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The Problem of Gender in Bertrand </a:t>
            </a:r>
            <a:r>
              <a:rPr lang="en-GB" b="1" dirty="0" err="1" smtClean="0"/>
              <a:t>Blier’s</a:t>
            </a:r>
            <a:r>
              <a:rPr lang="en-GB" b="1" dirty="0" smtClean="0"/>
              <a:t> Films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6303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220" y="620688"/>
            <a:ext cx="2378730" cy="388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39623"/>
            <a:ext cx="2403925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294" y="3861048"/>
            <a:ext cx="4608512" cy="2937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 smtClean="0"/>
              <a:t>Brigitte </a:t>
            </a:r>
            <a:r>
              <a:rPr lang="en-GB" sz="1600" b="1" u="sng" dirty="0" err="1" smtClean="0"/>
              <a:t>Rollet</a:t>
            </a:r>
            <a:r>
              <a:rPr lang="en-GB" sz="1600" b="1" u="sng" dirty="0" smtClean="0"/>
              <a:t>, ‘“The Man Who Disliked Women: </a:t>
            </a:r>
            <a:r>
              <a:rPr lang="en-GB" sz="1600" b="1" u="sng" dirty="0" err="1" smtClean="0"/>
              <a:t>Blier</a:t>
            </a:r>
            <a:r>
              <a:rPr lang="en-GB" sz="1600" b="1" u="sng" dirty="0" smtClean="0"/>
              <a:t> – Misogynist or “</a:t>
            </a:r>
            <a:r>
              <a:rPr lang="en-GB" sz="1600" b="1" u="sng" dirty="0" err="1" smtClean="0"/>
              <a:t>Gynophobe</a:t>
            </a:r>
            <a:r>
              <a:rPr lang="en-GB" sz="1600" b="1" u="sng" dirty="0" smtClean="0"/>
              <a:t>”?’, </a:t>
            </a:r>
          </a:p>
          <a:p>
            <a:pPr algn="ctr"/>
            <a:r>
              <a:rPr lang="en-GB" sz="1200" dirty="0" smtClean="0"/>
              <a:t>in R. Gunther and J. </a:t>
            </a:r>
            <a:r>
              <a:rPr lang="en-GB" sz="1200" dirty="0" err="1" smtClean="0"/>
              <a:t>Windebak</a:t>
            </a:r>
            <a:r>
              <a:rPr lang="en-GB" sz="1200" dirty="0" smtClean="0"/>
              <a:t> (eds.), </a:t>
            </a:r>
            <a:r>
              <a:rPr lang="en-GB" sz="1200" i="1" dirty="0" smtClean="0"/>
              <a:t>Violence and Conflict in Modern French Culture </a:t>
            </a:r>
            <a:r>
              <a:rPr lang="en-GB" sz="1200" dirty="0" smtClean="0"/>
              <a:t>(Sheffield Academic Press, 1994).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764704"/>
            <a:ext cx="417646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400" dirty="0" smtClean="0"/>
          </a:p>
          <a:p>
            <a:pPr algn="just"/>
            <a:endParaRPr lang="en-GB" sz="1600" dirty="0"/>
          </a:p>
          <a:p>
            <a:pPr algn="just"/>
            <a:r>
              <a:rPr lang="en-GB" sz="1600" dirty="0" err="1" smtClean="0"/>
              <a:t>Rollet</a:t>
            </a:r>
            <a:r>
              <a:rPr lang="en-GB" sz="1600" dirty="0" smtClean="0"/>
              <a:t> describes a ‘reduction of women to their genitals. </a:t>
            </a:r>
            <a:r>
              <a:rPr lang="en-GB" sz="1600" dirty="0" err="1" smtClean="0"/>
              <a:t>Blier’s</a:t>
            </a:r>
            <a:r>
              <a:rPr lang="en-GB" sz="1600" dirty="0" smtClean="0"/>
              <a:t> characters are defined solely in terms of their sexual organs and hence their sexual activity’ (p. 241).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9767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792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 smtClean="0"/>
              <a:t>Sue Harris, ‘Bending Gender,’ [see extra reading]</a:t>
            </a:r>
            <a:endParaRPr lang="en-GB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639623"/>
            <a:ext cx="5184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‘</a:t>
            </a:r>
            <a:r>
              <a:rPr lang="en-GB" dirty="0" err="1" smtClean="0"/>
              <a:t>Blier’s</a:t>
            </a:r>
            <a:r>
              <a:rPr lang="en-GB" dirty="0" smtClean="0"/>
              <a:t> ambiguous construction of female representation mounts a series of explicit challenges to cinematic conventions […] Codes of attractiveness, emotional response, and female corporeality are all explored and subverted in </a:t>
            </a:r>
            <a:r>
              <a:rPr lang="en-GB" dirty="0" err="1" smtClean="0"/>
              <a:t>Blier’s</a:t>
            </a:r>
            <a:r>
              <a:rPr lang="en-GB" dirty="0" smtClean="0"/>
              <a:t> construction, and […] the comic potential of the female body in relation to the male body, and the wider community is highlighted.’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3789040"/>
            <a:ext cx="40324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‘She is constructed not as the object of travesty […] but rather as the vehicle for travesty, the one who undoes the “specific codes of coherence” [described by Judith Butler] […] her consistently ambiguous narrative function and unconventional image also pose a threat to the established gender hierarchy with which spectators are familiar.’ (p.115) 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39623"/>
            <a:ext cx="2592288" cy="24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228" y="3284984"/>
            <a:ext cx="3648228" cy="340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92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Structure of the First </a:t>
            </a:r>
            <a:r>
              <a:rPr lang="en-GB" sz="2800" b="1" dirty="0"/>
              <a:t>S</a:t>
            </a:r>
            <a:r>
              <a:rPr lang="en-GB" sz="2800" b="1" dirty="0" smtClean="0"/>
              <a:t>ession</a:t>
            </a:r>
            <a:endParaRPr lang="en-GB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96752"/>
            <a:ext cx="856895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Rationale of the course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General background; why gender matters (cf. Stuart Hall).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History of theorisations of gender roles in academia (French and Anglophone) and the organisation of the course in relation to this.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 smtClean="0"/>
              <a:t>Introduction to the history of gender roles and their representation in 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Gender and feminis</a:t>
            </a:r>
            <a:r>
              <a:rPr lang="en-GB" dirty="0"/>
              <a:t>m</a:t>
            </a:r>
            <a:r>
              <a:rPr lang="en-GB" dirty="0" smtClean="0"/>
              <a:t> in French society since the 1970s (Christine Bard)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Introduction to the representation of gender historically in French film and visual culture</a:t>
            </a:r>
          </a:p>
          <a:p>
            <a:endParaRPr lang="en-GB" dirty="0"/>
          </a:p>
          <a:p>
            <a:r>
              <a:rPr lang="en-GB" b="1" dirty="0" err="1" smtClean="0"/>
              <a:t>Blier</a:t>
            </a:r>
            <a:r>
              <a:rPr lang="en-GB" b="1" dirty="0" smtClean="0"/>
              <a:t> and </a:t>
            </a:r>
            <a:r>
              <a:rPr lang="en-GB" b="1" i="1" dirty="0" smtClean="0"/>
              <a:t>Les </a:t>
            </a:r>
            <a:r>
              <a:rPr lang="en-GB" b="1" i="1" dirty="0" err="1" smtClean="0"/>
              <a:t>Valseuses</a:t>
            </a:r>
            <a:endParaRPr lang="en-GB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Context of the film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Sequence analysis (opening)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Discussion of gender issues in </a:t>
            </a:r>
            <a:r>
              <a:rPr lang="en-GB" dirty="0" err="1" smtClean="0"/>
              <a:t>Blier’s</a:t>
            </a:r>
            <a:r>
              <a:rPr lang="en-GB" dirty="0" smtClean="0"/>
              <a:t> oeuvre and the film as a whole </a:t>
            </a:r>
          </a:p>
        </p:txBody>
      </p:sp>
    </p:spTree>
    <p:extLst>
      <p:ext uri="{BB962C8B-B14F-4D97-AF65-F5344CB8AC3E}">
        <p14:creationId xmlns:p14="http://schemas.microsoft.com/office/powerpoint/2010/main" val="133358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20688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400" u="sng" dirty="0" smtClean="0"/>
          </a:p>
          <a:p>
            <a:pPr algn="ctr"/>
            <a:r>
              <a:rPr lang="en-GB" sz="2400" u="sng" dirty="0" smtClean="0"/>
              <a:t>(Late) Landmarks in Legislation Around Women’s Rights in France</a:t>
            </a:r>
            <a:endParaRPr lang="fr-FR" sz="24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348880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Early 1900s: women allowed to manage property and income – around a century later than women in the US and Britain.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1944:  women’s suffrage  (1918 in Britain, 1920 in the US).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1969-72: legislation grouped together under the heading of the </a:t>
            </a:r>
            <a:r>
              <a:rPr lang="en-GB" i="1" dirty="0" err="1" smtClean="0"/>
              <a:t>Loi</a:t>
            </a:r>
            <a:r>
              <a:rPr lang="en-GB" i="1" dirty="0" smtClean="0"/>
              <a:t> </a:t>
            </a:r>
            <a:r>
              <a:rPr lang="en-GB" i="1" dirty="0" err="1" smtClean="0"/>
              <a:t>Neuwirth</a:t>
            </a:r>
            <a:r>
              <a:rPr lang="en-GB" i="1" dirty="0" smtClean="0"/>
              <a:t> </a:t>
            </a:r>
            <a:r>
              <a:rPr lang="en-GB" dirty="0" smtClean="0"/>
              <a:t>legalising contraception, notably the pill (1961 in Britain, for married women).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1975: </a:t>
            </a:r>
            <a:r>
              <a:rPr lang="en-GB" i="1" dirty="0" err="1" smtClean="0"/>
              <a:t>Loi</a:t>
            </a:r>
            <a:r>
              <a:rPr lang="en-GB" i="1" dirty="0" smtClean="0"/>
              <a:t> Veil</a:t>
            </a:r>
            <a:r>
              <a:rPr lang="en-GB" dirty="0" smtClean="0"/>
              <a:t>, decriminalising abortion (1967 in Britain); also divorce legal by </a:t>
            </a:r>
            <a:r>
              <a:rPr lang="en-GB" smtClean="0"/>
              <a:t>mutual consent.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025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may68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70114"/>
            <a:ext cx="3744416" cy="251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May_68_poster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317" y="581623"/>
            <a:ext cx="2450571" cy="274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188639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u="sng" dirty="0" smtClean="0"/>
              <a:t>May ‘68</a:t>
            </a:r>
            <a:endParaRPr lang="fr-FR" sz="3600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" y="3405202"/>
            <a:ext cx="4662819" cy="331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3750644"/>
            <a:ext cx="3714517" cy="2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86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5011" y="620688"/>
            <a:ext cx="806489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/>
              <a:t>Christine Bard, ‘Les </a:t>
            </a:r>
            <a:r>
              <a:rPr lang="en-GB" sz="2400" u="sng" dirty="0" err="1"/>
              <a:t>Antiféminismes</a:t>
            </a:r>
            <a:r>
              <a:rPr lang="en-GB" sz="2400" u="sng" dirty="0"/>
              <a:t> de la </a:t>
            </a:r>
            <a:r>
              <a:rPr lang="en-GB" sz="2400" u="sng" dirty="0" err="1"/>
              <a:t>deuxième</a:t>
            </a:r>
            <a:r>
              <a:rPr lang="en-GB" sz="2400" u="sng" dirty="0"/>
              <a:t> vague</a:t>
            </a:r>
            <a:r>
              <a:rPr lang="en-GB" sz="2400" u="sng" dirty="0" smtClean="0"/>
              <a:t>’</a:t>
            </a:r>
          </a:p>
          <a:p>
            <a:pPr algn="ctr"/>
            <a:endParaRPr lang="en-GB" sz="2400" u="sng" dirty="0" smtClean="0"/>
          </a:p>
          <a:p>
            <a:pPr algn="ctr"/>
            <a:endParaRPr lang="en-GB" sz="2400" u="sng" dirty="0"/>
          </a:p>
          <a:p>
            <a:pPr algn="just"/>
            <a:r>
              <a:rPr lang="en-GB" sz="2000" dirty="0" smtClean="0"/>
              <a:t>Her thesis throughout her book </a:t>
            </a:r>
            <a:r>
              <a:rPr lang="en-GB" sz="2000" i="1" dirty="0"/>
              <a:t>Un siècle </a:t>
            </a:r>
            <a:r>
              <a:rPr lang="en-GB" sz="2000" i="1" dirty="0" err="1" smtClean="0"/>
              <a:t>d’antiféminisme</a:t>
            </a:r>
            <a:r>
              <a:rPr lang="en-GB" sz="2000" i="1" dirty="0" smtClean="0"/>
              <a:t> </a:t>
            </a:r>
            <a:r>
              <a:rPr lang="en-GB" sz="2000" dirty="0" smtClean="0"/>
              <a:t>is that feminist movements are always shadowed by anti-feminist backlashes (cf. Susan </a:t>
            </a:r>
            <a:r>
              <a:rPr lang="en-GB" sz="2000" dirty="0" err="1" smtClean="0"/>
              <a:t>Faludi</a:t>
            </a:r>
            <a:r>
              <a:rPr lang="en-GB" sz="2000" dirty="0" smtClean="0"/>
              <a:t>, </a:t>
            </a:r>
            <a:r>
              <a:rPr lang="en-GB" sz="2000" i="1" dirty="0" smtClean="0"/>
              <a:t>Backlash: the Undeclared War Against American Women</a:t>
            </a:r>
            <a:r>
              <a:rPr lang="en-GB" sz="2000" dirty="0" smtClean="0"/>
              <a:t>, 1991, Susan J. Douglas, </a:t>
            </a:r>
            <a:r>
              <a:rPr lang="en-GB" sz="2000" i="1" dirty="0" smtClean="0"/>
              <a:t>The Mommy Myth</a:t>
            </a:r>
            <a:r>
              <a:rPr lang="en-GB" sz="2000" dirty="0" smtClean="0"/>
              <a:t>, 2004, or in France Elisabeth </a:t>
            </a:r>
            <a:r>
              <a:rPr lang="en-GB" sz="2000" dirty="0" err="1" smtClean="0"/>
              <a:t>Badinter</a:t>
            </a:r>
            <a:r>
              <a:rPr lang="en-GB" sz="2000" dirty="0" smtClean="0"/>
              <a:t>, </a:t>
            </a:r>
            <a:r>
              <a:rPr lang="en-GB" sz="2000" i="1" dirty="0" smtClean="0"/>
              <a:t>Le </a:t>
            </a:r>
            <a:r>
              <a:rPr lang="en-GB" sz="2000" i="1" dirty="0" err="1" smtClean="0"/>
              <a:t>conflit</a:t>
            </a:r>
            <a:r>
              <a:rPr lang="en-GB" sz="2000" i="1" dirty="0" smtClean="0"/>
              <a:t>: la femme et la </a:t>
            </a:r>
            <a:r>
              <a:rPr lang="en-GB" sz="2000" i="1" dirty="0" err="1" smtClean="0"/>
              <a:t>mère</a:t>
            </a:r>
            <a:r>
              <a:rPr lang="en-GB" sz="2000" dirty="0" smtClean="0"/>
              <a:t>, 2010, and others). </a:t>
            </a:r>
          </a:p>
          <a:p>
            <a:pPr algn="just"/>
            <a:endParaRPr lang="en-GB" sz="2000" dirty="0" smtClean="0"/>
          </a:p>
          <a:p>
            <a:pPr algn="just"/>
            <a:endParaRPr lang="en-GB" sz="2000" i="1" dirty="0" smtClean="0"/>
          </a:p>
          <a:p>
            <a:pPr algn="just"/>
            <a:r>
              <a:rPr lang="en-GB" sz="2000" dirty="0" smtClean="0"/>
              <a:t>A key feature of 1970s French feminism:</a:t>
            </a:r>
          </a:p>
          <a:p>
            <a:pPr algn="just"/>
            <a:endParaRPr lang="en-GB" sz="2000" dirty="0"/>
          </a:p>
          <a:p>
            <a:pPr algn="just"/>
            <a:r>
              <a:rPr lang="en-GB" sz="2000" dirty="0" smtClean="0"/>
              <a:t>Two strands: the previously dominant ‘courant </a:t>
            </a:r>
            <a:r>
              <a:rPr lang="en-GB" sz="2000" dirty="0" err="1" smtClean="0"/>
              <a:t>différentialiste</a:t>
            </a:r>
            <a:r>
              <a:rPr lang="en-GB" sz="2000" dirty="0" smtClean="0"/>
              <a:t>’ versus the new more globally-influenced, equality-focused movements spearheaded by the </a:t>
            </a:r>
            <a:r>
              <a:rPr lang="en-GB" sz="2000" i="1" dirty="0" err="1"/>
              <a:t>Mouvement</a:t>
            </a:r>
            <a:r>
              <a:rPr lang="en-GB" sz="2000" i="1" dirty="0"/>
              <a:t> de </a:t>
            </a:r>
            <a:r>
              <a:rPr lang="en-GB" sz="2000" i="1" dirty="0" err="1"/>
              <a:t>libération</a:t>
            </a:r>
            <a:r>
              <a:rPr lang="en-GB" sz="2000" i="1" dirty="0"/>
              <a:t> des </a:t>
            </a:r>
            <a:r>
              <a:rPr lang="en-GB" sz="2000" i="1" dirty="0" smtClean="0"/>
              <a:t>femmes </a:t>
            </a:r>
            <a:r>
              <a:rPr lang="en-GB" sz="2000" dirty="0" smtClean="0"/>
              <a:t>(MLF).</a:t>
            </a:r>
            <a:endParaRPr lang="fr-FR" sz="2000" dirty="0"/>
          </a:p>
          <a:p>
            <a:pPr algn="just"/>
            <a:endParaRPr lang="fr-FR" sz="2000" dirty="0"/>
          </a:p>
          <a:p>
            <a:pPr algn="just"/>
            <a:endParaRPr lang="fr-FR" sz="2400" dirty="0"/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722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pp. 309-10 ‘</a:t>
            </a:r>
            <a:r>
              <a:rPr lang="en-GB" sz="2400" dirty="0" err="1" smtClean="0"/>
              <a:t>L’enjeu</a:t>
            </a:r>
            <a:r>
              <a:rPr lang="en-GB" sz="2400" dirty="0" smtClean="0"/>
              <a:t> de la </a:t>
            </a:r>
            <a:r>
              <a:rPr lang="en-GB" sz="2400" i="1" dirty="0" err="1" smtClean="0"/>
              <a:t>libération</a:t>
            </a:r>
            <a:r>
              <a:rPr lang="en-GB" sz="2400" dirty="0" smtClean="0"/>
              <a:t> </a:t>
            </a:r>
            <a:r>
              <a:rPr lang="en-GB" sz="2400" dirty="0" err="1" smtClean="0"/>
              <a:t>sexuelle</a:t>
            </a:r>
            <a:r>
              <a:rPr lang="en-GB" sz="2400" dirty="0" smtClean="0"/>
              <a:t>’: a problem area for feminism</a:t>
            </a:r>
            <a:endParaRPr lang="fr-FR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dirty="0" smtClean="0"/>
          </a:p>
          <a:p>
            <a:pPr algn="just"/>
            <a:r>
              <a:rPr lang="en-GB" dirty="0" smtClean="0"/>
              <a:t>‘</a:t>
            </a:r>
            <a:r>
              <a:rPr lang="en-GB" dirty="0" err="1" smtClean="0"/>
              <a:t>Avoir</a:t>
            </a:r>
            <a:r>
              <a:rPr lang="en-GB" dirty="0" smtClean="0"/>
              <a:t>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sexualité</a:t>
            </a:r>
            <a:r>
              <a:rPr lang="en-GB" dirty="0"/>
              <a:t> “</a:t>
            </a:r>
            <a:r>
              <a:rPr lang="en-GB" dirty="0" err="1"/>
              <a:t>épanouie</a:t>
            </a:r>
            <a:r>
              <a:rPr lang="en-GB" dirty="0"/>
              <a:t>”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désormais</a:t>
            </a:r>
            <a:r>
              <a:rPr lang="en-GB" dirty="0"/>
              <a:t> </a:t>
            </a:r>
            <a:r>
              <a:rPr lang="en-GB" dirty="0" err="1"/>
              <a:t>reconnu</a:t>
            </a:r>
            <a:r>
              <a:rPr lang="en-GB" dirty="0"/>
              <a:t> </a:t>
            </a:r>
            <a:r>
              <a:rPr lang="en-GB" dirty="0" err="1"/>
              <a:t>comme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condition </a:t>
            </a:r>
            <a:r>
              <a:rPr lang="en-GB" dirty="0" err="1"/>
              <a:t>nécessaire</a:t>
            </a:r>
            <a:r>
              <a:rPr lang="en-GB" dirty="0"/>
              <a:t> à </a:t>
            </a:r>
            <a:r>
              <a:rPr lang="en-GB" dirty="0" err="1"/>
              <a:t>l’équilibre</a:t>
            </a:r>
            <a:r>
              <a:rPr lang="en-GB" dirty="0"/>
              <a:t> </a:t>
            </a:r>
            <a:r>
              <a:rPr lang="en-GB" dirty="0" err="1"/>
              <a:t>psychique</a:t>
            </a:r>
            <a:r>
              <a:rPr lang="en-GB" dirty="0"/>
              <a:t>. Les </a:t>
            </a:r>
            <a:r>
              <a:rPr lang="en-GB" dirty="0" err="1"/>
              <a:t>années</a:t>
            </a:r>
            <a:r>
              <a:rPr lang="en-GB" dirty="0"/>
              <a:t> 1970 </a:t>
            </a:r>
            <a:r>
              <a:rPr lang="en-GB" dirty="0" err="1"/>
              <a:t>célèbrent</a:t>
            </a:r>
            <a:r>
              <a:rPr lang="en-GB" dirty="0"/>
              <a:t> la fin d’un long siècle </a:t>
            </a:r>
            <a:r>
              <a:rPr lang="en-GB" dirty="0" err="1"/>
              <a:t>victorien</a:t>
            </a:r>
            <a:r>
              <a:rPr lang="en-GB" dirty="0"/>
              <a:t>. Les </a:t>
            </a:r>
            <a:r>
              <a:rPr lang="en-GB" dirty="0" err="1"/>
              <a:t>féministe</a:t>
            </a:r>
            <a:r>
              <a:rPr lang="en-GB" dirty="0" err="1" smtClean="0"/>
              <a:t>s</a:t>
            </a:r>
            <a:r>
              <a:rPr lang="en-GB" dirty="0" smtClean="0"/>
              <a:t> </a:t>
            </a:r>
            <a:r>
              <a:rPr lang="en-GB" dirty="0" err="1"/>
              <a:t>ont</a:t>
            </a:r>
            <a:r>
              <a:rPr lang="en-GB" dirty="0"/>
              <a:t> </a:t>
            </a:r>
            <a:r>
              <a:rPr lang="en-GB" dirty="0" err="1"/>
              <a:t>participé</a:t>
            </a:r>
            <a:r>
              <a:rPr lang="en-GB" dirty="0"/>
              <a:t> à </a:t>
            </a:r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évolution</a:t>
            </a:r>
            <a:r>
              <a:rPr lang="en-GB" dirty="0"/>
              <a:t>, </a:t>
            </a:r>
            <a:r>
              <a:rPr lang="en-GB" dirty="0" err="1"/>
              <a:t>mais</a:t>
            </a:r>
            <a:r>
              <a:rPr lang="en-GB" dirty="0"/>
              <a:t> </a:t>
            </a:r>
            <a:r>
              <a:rPr lang="en-GB" dirty="0" err="1"/>
              <a:t>elles</a:t>
            </a:r>
            <a:r>
              <a:rPr lang="en-GB" dirty="0"/>
              <a:t> </a:t>
            </a:r>
            <a:r>
              <a:rPr lang="en-GB" dirty="0" err="1"/>
              <a:t>jouent</a:t>
            </a:r>
            <a:r>
              <a:rPr lang="en-GB" dirty="0"/>
              <a:t> </a:t>
            </a:r>
            <a:r>
              <a:rPr lang="en-GB" dirty="0" err="1"/>
              <a:t>aussi</a:t>
            </a:r>
            <a:r>
              <a:rPr lang="en-GB" dirty="0"/>
              <a:t> les trouble-fête, car </a:t>
            </a:r>
            <a:r>
              <a:rPr lang="en-GB" dirty="0" err="1"/>
              <a:t>nombreux</a:t>
            </a:r>
            <a:r>
              <a:rPr lang="en-GB" dirty="0"/>
              <a:t> </a:t>
            </a:r>
            <a:r>
              <a:rPr lang="en-GB" dirty="0" err="1"/>
              <a:t>sont</a:t>
            </a:r>
            <a:r>
              <a:rPr lang="en-GB" dirty="0"/>
              <a:t> </a:t>
            </a:r>
            <a:r>
              <a:rPr lang="en-GB" dirty="0" err="1"/>
              <a:t>ceux</a:t>
            </a:r>
            <a:r>
              <a:rPr lang="en-GB" dirty="0"/>
              <a:t> qui </a:t>
            </a:r>
            <a:r>
              <a:rPr lang="en-GB" dirty="0" err="1"/>
              <a:t>pensent</a:t>
            </a:r>
            <a:r>
              <a:rPr lang="en-GB" dirty="0"/>
              <a:t> </a:t>
            </a:r>
            <a:r>
              <a:rPr lang="en-GB" dirty="0" err="1"/>
              <a:t>qu’une</a:t>
            </a:r>
            <a:r>
              <a:rPr lang="en-GB" dirty="0"/>
              <a:t> femme “</a:t>
            </a:r>
            <a:r>
              <a:rPr lang="en-GB" dirty="0" err="1"/>
              <a:t>libérée</a:t>
            </a:r>
            <a:r>
              <a:rPr lang="en-GB" dirty="0"/>
              <a:t>”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femme </a:t>
            </a:r>
            <a:r>
              <a:rPr lang="en-GB" dirty="0" err="1"/>
              <a:t>disponible</a:t>
            </a:r>
            <a:r>
              <a:rPr lang="en-GB" dirty="0"/>
              <a:t>, </a:t>
            </a:r>
            <a:r>
              <a:rPr lang="en-GB" dirty="0" err="1"/>
              <a:t>sexuellement</a:t>
            </a:r>
            <a:r>
              <a:rPr lang="en-GB" dirty="0"/>
              <a:t>, pour </a:t>
            </a:r>
            <a:r>
              <a:rPr lang="en-GB" dirty="0" err="1"/>
              <a:t>eux</a:t>
            </a:r>
            <a:r>
              <a:rPr lang="en-GB" dirty="0"/>
              <a:t>.’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355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78187"/>
            <a:ext cx="2736304" cy="420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47667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u="sng" dirty="0" smtClean="0"/>
              <a:t>La Marianne</a:t>
            </a:r>
            <a:endParaRPr lang="fr-FR" sz="3600" u="sng" dirty="0"/>
          </a:p>
        </p:txBody>
      </p:sp>
    </p:spTree>
    <p:extLst>
      <p:ext uri="{BB962C8B-B14F-4D97-AF65-F5344CB8AC3E}">
        <p14:creationId xmlns:p14="http://schemas.microsoft.com/office/powerpoint/2010/main" val="309610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0"/>
            <a:ext cx="903649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Gender Representation in French Cinema</a:t>
            </a:r>
          </a:p>
          <a:p>
            <a:pPr algn="ctr"/>
            <a:endParaRPr lang="en-GB" sz="2400" u="sng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In 1988 </a:t>
            </a:r>
            <a:r>
              <a:rPr lang="en-US" sz="1600" dirty="0" err="1" smtClean="0"/>
              <a:t>Ginette</a:t>
            </a:r>
            <a:r>
              <a:rPr lang="en-US" sz="1600" dirty="0" smtClean="0"/>
              <a:t> </a:t>
            </a:r>
            <a:r>
              <a:rPr lang="en-US" sz="1600" dirty="0" err="1" smtClean="0"/>
              <a:t>Vincendeau</a:t>
            </a:r>
            <a:r>
              <a:rPr lang="en-US" sz="1600" dirty="0" smtClean="0"/>
              <a:t> has identified an ‘incestuous’ ‘father-daughter’ model of couple pairing in classical (1930s) French cinema, in </a:t>
            </a:r>
            <a:r>
              <a:rPr lang="en-US" sz="1600" dirty="0" err="1" smtClean="0"/>
              <a:t>Vincendeau</a:t>
            </a:r>
            <a:r>
              <a:rPr lang="en-US" sz="1600" dirty="0" smtClean="0"/>
              <a:t>, </a:t>
            </a:r>
            <a:r>
              <a:rPr lang="x-none" sz="1600" smtClean="0"/>
              <a:t>‘Daddy's Girls (Oedipal Narratives in 1930s French Films).’ </a:t>
            </a:r>
            <a:r>
              <a:rPr lang="x-none" sz="1600" i="1" smtClean="0"/>
              <a:t>Iris</a:t>
            </a:r>
            <a:r>
              <a:rPr lang="x-none" sz="1600" smtClean="0"/>
              <a:t> no. 8: 70-81.</a:t>
            </a:r>
            <a:endParaRPr lang="en-GB" sz="1600" dirty="0" smtClean="0"/>
          </a:p>
          <a:p>
            <a:pPr algn="just"/>
            <a:endParaRPr lang="en-GB" sz="16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Noël </a:t>
            </a:r>
            <a:r>
              <a:rPr lang="en-GB" sz="1600" dirty="0"/>
              <a:t>Burch and Geneviève </a:t>
            </a:r>
            <a:r>
              <a:rPr lang="en-GB" sz="1600" dirty="0" err="1"/>
              <a:t>Sellier</a:t>
            </a:r>
            <a:r>
              <a:rPr lang="en-GB" sz="1600" dirty="0"/>
              <a:t> </a:t>
            </a:r>
            <a:r>
              <a:rPr lang="en-GB" sz="1600" dirty="0" smtClean="0"/>
              <a:t>(</a:t>
            </a:r>
            <a:r>
              <a:rPr lang="en-GB" sz="1600" smtClean="0"/>
              <a:t>see </a:t>
            </a:r>
            <a:r>
              <a:rPr lang="en-GB" sz="1600" smtClean="0"/>
              <a:t>extra </a:t>
            </a:r>
            <a:r>
              <a:rPr lang="en-GB" sz="1600" dirty="0"/>
              <a:t>reading) identify this paradigm in 300 out of one thousand films </a:t>
            </a:r>
            <a:r>
              <a:rPr lang="en-GB" sz="1600" dirty="0" smtClean="0"/>
              <a:t>produced in </a:t>
            </a:r>
            <a:r>
              <a:rPr lang="en-GB" sz="1600" dirty="0"/>
              <a:t>that period and still frequent in decades since then</a:t>
            </a:r>
            <a:r>
              <a:rPr lang="en-GB" sz="1600" dirty="0" smtClean="0"/>
              <a:t>. They point out that the term ‘incest’ allows us to relate screen </a:t>
            </a:r>
            <a:r>
              <a:rPr lang="en-GB" sz="1600" dirty="0" err="1" smtClean="0"/>
              <a:t>thematics</a:t>
            </a:r>
            <a:r>
              <a:rPr lang="en-GB" sz="1600" dirty="0" smtClean="0"/>
              <a:t> to ‘a psychosocial paradigm in real life, where the sexual abuse of young girls by men having power over them is not merely a daydream’. (Burch and </a:t>
            </a:r>
            <a:r>
              <a:rPr lang="en-GB" sz="1600" dirty="0" err="1" smtClean="0"/>
              <a:t>Sellier</a:t>
            </a:r>
            <a:r>
              <a:rPr lang="en-GB" sz="1600" dirty="0" smtClean="0"/>
              <a:t> 2002, p.153)</a:t>
            </a:r>
            <a:endParaRPr lang="fr-FR" sz="16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000" dirty="0"/>
          </a:p>
          <a:p>
            <a:pPr algn="just"/>
            <a:endParaRPr lang="fr-FR" sz="2400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3023731"/>
            <a:ext cx="5229969" cy="3869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68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76672"/>
            <a:ext cx="878497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Burch and </a:t>
            </a:r>
            <a:r>
              <a:rPr lang="en-GB" dirty="0" err="1" smtClean="0"/>
              <a:t>Sellier</a:t>
            </a:r>
            <a:r>
              <a:rPr lang="en-GB" dirty="0" smtClean="0"/>
              <a:t> also find this model to be frequent if not dominant in the portrayal of romances in subsequent decades.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What about the New Wave?</a:t>
            </a:r>
          </a:p>
          <a:p>
            <a:endParaRPr lang="en-GB" dirty="0"/>
          </a:p>
          <a:p>
            <a:r>
              <a:rPr lang="fr-FR" sz="1600" dirty="0" err="1" smtClean="0"/>
              <a:t>See</a:t>
            </a:r>
            <a:r>
              <a:rPr lang="fr-FR" sz="1600" dirty="0" smtClean="0"/>
              <a:t> Geneviève Sellier, </a:t>
            </a:r>
            <a:r>
              <a:rPr lang="fr-FR" sz="1600" i="1" dirty="0" smtClean="0"/>
              <a:t>La Nouvelle Vague: un cinéma au masculin singulier</a:t>
            </a:r>
            <a:r>
              <a:rPr lang="fr-FR" sz="1600" dirty="0" smtClean="0"/>
              <a:t>. Paris: Broché, 2005,</a:t>
            </a:r>
          </a:p>
          <a:p>
            <a:endParaRPr lang="en-GB" sz="1600" dirty="0"/>
          </a:p>
          <a:p>
            <a:r>
              <a:rPr lang="en-GB" sz="1600" dirty="0" err="1" smtClean="0"/>
              <a:t>Vincendeau</a:t>
            </a:r>
            <a:r>
              <a:rPr lang="en-GB" sz="1600" dirty="0"/>
              <a:t> </a:t>
            </a:r>
            <a:r>
              <a:rPr lang="en-GB" sz="1600" dirty="0" smtClean="0"/>
              <a:t>(2000) in ‘New Wave, New Stars’ on </a:t>
            </a:r>
            <a:r>
              <a:rPr lang="en-GB" sz="1600" dirty="0"/>
              <a:t>‘</a:t>
            </a:r>
            <a:r>
              <a:rPr lang="en-GB" sz="1600" dirty="0" err="1"/>
              <a:t>phantasmic</a:t>
            </a:r>
            <a:r>
              <a:rPr lang="en-GB" sz="1600" dirty="0"/>
              <a:t> male projections</a:t>
            </a:r>
            <a:r>
              <a:rPr lang="en-GB" sz="1600" dirty="0" smtClean="0"/>
              <a:t>’ (p.113).</a:t>
            </a:r>
            <a:endParaRPr lang="fr-FR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961" y="4026089"/>
            <a:ext cx="1615827" cy="2359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2" y="4026089"/>
            <a:ext cx="3456384" cy="233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935" y="3359102"/>
            <a:ext cx="3159274" cy="3070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3356992"/>
            <a:ext cx="5344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Truffaut: ‘Filmmaking is pointing the camera at beautiful women.’</a:t>
            </a:r>
            <a:endParaRPr lang="fr-FR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641646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1956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7503" y="6385948"/>
            <a:ext cx="372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Á bout de </a:t>
            </a:r>
            <a:r>
              <a:rPr lang="en-GB" i="1" dirty="0" err="1" smtClean="0"/>
              <a:t>souffle</a:t>
            </a:r>
            <a:r>
              <a:rPr lang="en-GB" i="1" dirty="0" smtClean="0"/>
              <a:t> </a:t>
            </a:r>
            <a:r>
              <a:rPr lang="en-GB" dirty="0" smtClean="0"/>
              <a:t>(J.-L. Godard, 1960)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33023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2252</TotalTime>
  <Words>1021</Words>
  <Application>Microsoft Office PowerPoint</Application>
  <PresentationFormat>On-screen Show (4:3)</PresentationFormat>
  <Paragraphs>113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Mary</cp:lastModifiedBy>
  <cp:revision>50</cp:revision>
  <dcterms:created xsi:type="dcterms:W3CDTF">2014-10-03T09:09:37Z</dcterms:created>
  <dcterms:modified xsi:type="dcterms:W3CDTF">2015-10-12T10:41:37Z</dcterms:modified>
</cp:coreProperties>
</file>