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2" r:id="rId2"/>
    <p:sldId id="293" r:id="rId3"/>
    <p:sldId id="298" r:id="rId4"/>
    <p:sldId id="299" r:id="rId5"/>
    <p:sldId id="294" r:id="rId6"/>
    <p:sldId id="296" r:id="rId7"/>
    <p:sldId id="297" r:id="rId8"/>
    <p:sldId id="300" r:id="rId9"/>
    <p:sldId id="285" r:id="rId10"/>
    <p:sldId id="286" r:id="rId11"/>
    <p:sldId id="288" r:id="rId12"/>
    <p:sldId id="289" r:id="rId13"/>
    <p:sldId id="287" r:id="rId14"/>
    <p:sldId id="290" r:id="rId15"/>
    <p:sldId id="301" r:id="rId16"/>
    <p:sldId id="302"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7" autoAdjust="0"/>
    <p:restoredTop sz="94660"/>
  </p:normalViewPr>
  <p:slideViewPr>
    <p:cSldViewPr>
      <p:cViewPr varScale="1">
        <p:scale>
          <a:sx n="87" d="100"/>
          <a:sy n="87" d="100"/>
        </p:scale>
        <p:origin x="-113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6AFE6A-6BFC-400F-ADEA-79672BC84EB4}" type="datetimeFigureOut">
              <a:rPr lang="fr-FR" smtClean="0"/>
              <a:t>20/10/2015</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A099F-2B07-4C52-A074-FB22924DEE3A}" type="slidenum">
              <a:rPr lang="fr-FR" smtClean="0"/>
              <a:t>‹#›</a:t>
            </a:fld>
            <a:endParaRPr lang="fr-FR"/>
          </a:p>
        </p:txBody>
      </p:sp>
    </p:spTree>
    <p:extLst>
      <p:ext uri="{BB962C8B-B14F-4D97-AF65-F5344CB8AC3E}">
        <p14:creationId xmlns:p14="http://schemas.microsoft.com/office/powerpoint/2010/main" val="429243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5325EB8-34F5-4367-9043-F333DDCB0EA2}" type="slidenum">
              <a:rPr lang="en-US" altLang="fr-FR" smtClean="0"/>
              <a:pPr eaLnBrk="1" hangingPunct="1">
                <a:spcBef>
                  <a:spcPct val="0"/>
                </a:spcBef>
              </a:pPr>
              <a:t>3</a:t>
            </a:fld>
            <a:endParaRPr lang="en-US" altLang="fr-FR"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277257C2-3F54-43D7-8120-4A794359BF83}" type="slidenum">
              <a:rPr lang="en-US" altLang="fr-FR" b="0"/>
              <a:pPr algn="r" eaLnBrk="1" hangingPunct="1">
                <a:spcBef>
                  <a:spcPct val="0"/>
                </a:spcBef>
              </a:pPr>
              <a:t>4</a:t>
            </a:fld>
            <a:endParaRPr lang="en-US" altLang="fr-FR" b="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BDDD70D-1D6C-4323-AF9E-077634E1DA0C}" type="slidenum">
              <a:rPr lang="en-US" altLang="fr-FR" smtClean="0"/>
              <a:pPr eaLnBrk="1" hangingPunct="1">
                <a:spcBef>
                  <a:spcPct val="0"/>
                </a:spcBef>
              </a:pPr>
              <a:t>5</a:t>
            </a:fld>
            <a:endParaRPr lang="en-US" altLang="fr-FR"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fr-FR" smtClean="0">
              <a:solidFill>
                <a:schemeClr val="bg1"/>
              </a:solidFill>
            </a:endParaRPr>
          </a:p>
          <a:p>
            <a:pPr eaLnBrk="1" hangingPunct="1"/>
            <a:endParaRPr lang="en-GB" alt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A20D79A-8746-461B-BB62-75628425047B}" type="slidenum">
              <a:rPr lang="en-US" altLang="fr-FR" smtClean="0"/>
              <a:pPr eaLnBrk="1" hangingPunct="1">
                <a:spcBef>
                  <a:spcPct val="0"/>
                </a:spcBef>
              </a:pPr>
              <a:t>8</a:t>
            </a:fld>
            <a:endParaRPr lang="en-US" altLang="fr-FR"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3870A631-6F2B-47DF-A107-AB099CB0D613}" type="datetimeFigureOut">
              <a:rPr lang="fr-FR" smtClean="0"/>
              <a:t>20/10/2015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3785719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3870A631-6F2B-47DF-A107-AB099CB0D613}" type="datetimeFigureOut">
              <a:rPr lang="fr-FR" smtClean="0"/>
              <a:t>20/10/2015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3505885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3870A631-6F2B-47DF-A107-AB099CB0D613}" type="datetimeFigureOut">
              <a:rPr lang="fr-FR" smtClean="0"/>
              <a:t>20/10/2015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440896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3870A631-6F2B-47DF-A107-AB099CB0D613}" type="datetimeFigureOut">
              <a:rPr lang="fr-FR" smtClean="0"/>
              <a:t>20/10/2015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3203966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70A631-6F2B-47DF-A107-AB099CB0D613}" type="datetimeFigureOut">
              <a:rPr lang="fr-FR" smtClean="0"/>
              <a:t>20/10/2015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4071455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3870A631-6F2B-47DF-A107-AB099CB0D613}" type="datetimeFigureOut">
              <a:rPr lang="fr-FR" smtClean="0"/>
              <a:t>20/10/2015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2855738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3870A631-6F2B-47DF-A107-AB099CB0D613}" type="datetimeFigureOut">
              <a:rPr lang="fr-FR" smtClean="0"/>
              <a:t>20/10/2015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3754151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3870A631-6F2B-47DF-A107-AB099CB0D613}" type="datetimeFigureOut">
              <a:rPr lang="fr-FR" smtClean="0"/>
              <a:t>20/10/2015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1511124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70A631-6F2B-47DF-A107-AB099CB0D613}" type="datetimeFigureOut">
              <a:rPr lang="fr-FR" smtClean="0"/>
              <a:t>20/10/2015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3091331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70A631-6F2B-47DF-A107-AB099CB0D613}" type="datetimeFigureOut">
              <a:rPr lang="fr-FR" smtClean="0"/>
              <a:t>20/10/2015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527244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70A631-6F2B-47DF-A107-AB099CB0D613}" type="datetimeFigureOut">
              <a:rPr lang="fr-FR" smtClean="0"/>
              <a:t>20/10/2015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1315156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70A631-6F2B-47DF-A107-AB099CB0D613}" type="datetimeFigureOut">
              <a:rPr lang="fr-FR" smtClean="0"/>
              <a:t>20/10/2015</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148C32-C2C8-4AC3-A805-26A41FE51FAA}" type="slidenum">
              <a:rPr lang="fr-FR" smtClean="0"/>
              <a:t>‹#›</a:t>
            </a:fld>
            <a:endParaRPr lang="fr-FR"/>
          </a:p>
        </p:txBody>
      </p:sp>
    </p:spTree>
    <p:extLst>
      <p:ext uri="{BB962C8B-B14F-4D97-AF65-F5344CB8AC3E}">
        <p14:creationId xmlns:p14="http://schemas.microsoft.com/office/powerpoint/2010/main" val="2166054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836712"/>
            <a:ext cx="184731" cy="369332"/>
          </a:xfrm>
          <a:prstGeom prst="rect">
            <a:avLst/>
          </a:prstGeom>
          <a:noFill/>
        </p:spPr>
        <p:txBody>
          <a:bodyPr wrap="none" rtlCol="0">
            <a:spAutoFit/>
          </a:bodyPr>
          <a:lstStyle/>
          <a:p>
            <a:endParaRPr lang="en-GB"/>
          </a:p>
        </p:txBody>
      </p:sp>
      <p:sp>
        <p:nvSpPr>
          <p:cNvPr id="3" name="TextBox 2"/>
          <p:cNvSpPr txBox="1"/>
          <p:nvPr/>
        </p:nvSpPr>
        <p:spPr>
          <a:xfrm>
            <a:off x="611560" y="692696"/>
            <a:ext cx="7776864" cy="3323987"/>
          </a:xfrm>
          <a:prstGeom prst="rect">
            <a:avLst/>
          </a:prstGeom>
          <a:noFill/>
        </p:spPr>
        <p:txBody>
          <a:bodyPr wrap="square" rtlCol="0">
            <a:spAutoFit/>
          </a:bodyPr>
          <a:lstStyle/>
          <a:p>
            <a:pPr algn="ctr"/>
            <a:endParaRPr lang="en-GB" dirty="0" smtClean="0">
              <a:solidFill>
                <a:schemeClr val="bg1"/>
              </a:solidFill>
            </a:endParaRPr>
          </a:p>
          <a:p>
            <a:pPr algn="ctr"/>
            <a:endParaRPr lang="en-GB" dirty="0">
              <a:solidFill>
                <a:schemeClr val="bg1"/>
              </a:solidFill>
            </a:endParaRPr>
          </a:p>
          <a:p>
            <a:pPr algn="ctr"/>
            <a:endParaRPr lang="en-GB" dirty="0" smtClean="0">
              <a:solidFill>
                <a:schemeClr val="bg1"/>
              </a:solidFill>
            </a:endParaRPr>
          </a:p>
          <a:p>
            <a:pPr algn="ctr"/>
            <a:r>
              <a:rPr lang="en-GB" sz="2400" dirty="0" smtClean="0">
                <a:solidFill>
                  <a:schemeClr val="bg1"/>
                </a:solidFill>
                <a:latin typeface="Times New Roman" panose="02020603050405020304" pitchFamily="18" charset="0"/>
                <a:cs typeface="Times New Roman" panose="02020603050405020304" pitchFamily="18" charset="0"/>
              </a:rPr>
              <a:t>GENDER AND REPRESENTATION IN FRENCH MEDIA SINCE 1970</a:t>
            </a:r>
            <a:endParaRPr lang="en-GB" sz="2400" dirty="0">
              <a:solidFill>
                <a:schemeClr val="bg1"/>
              </a:solidFill>
              <a:latin typeface="Times New Roman" panose="02020603050405020304" pitchFamily="18" charset="0"/>
              <a:cs typeface="Times New Roman" panose="02020603050405020304" pitchFamily="18" charset="0"/>
            </a:endParaRPr>
          </a:p>
          <a:p>
            <a:pPr algn="ctr"/>
            <a:endParaRPr lang="en-GB" dirty="0" smtClean="0">
              <a:solidFill>
                <a:schemeClr val="bg1"/>
              </a:solidFill>
            </a:endParaRPr>
          </a:p>
          <a:p>
            <a:pPr algn="ctr"/>
            <a:endParaRPr lang="en-GB" dirty="0">
              <a:solidFill>
                <a:schemeClr val="bg1"/>
              </a:solidFill>
            </a:endParaRPr>
          </a:p>
          <a:p>
            <a:pPr algn="ctr"/>
            <a:endParaRPr lang="en-GB" dirty="0" smtClean="0">
              <a:solidFill>
                <a:schemeClr val="bg1"/>
              </a:solidFill>
            </a:endParaRPr>
          </a:p>
          <a:p>
            <a:pPr algn="ctr"/>
            <a:r>
              <a:rPr lang="en-GB" dirty="0" smtClean="0">
                <a:solidFill>
                  <a:schemeClr val="bg1"/>
                </a:solidFill>
                <a:latin typeface="Times New Roman" panose="02020603050405020304" pitchFamily="18" charset="0"/>
                <a:cs typeface="Times New Roman" panose="02020603050405020304" pitchFamily="18" charset="0"/>
              </a:rPr>
              <a:t>WEEK 3</a:t>
            </a:r>
          </a:p>
          <a:p>
            <a:pPr algn="ctr"/>
            <a:endParaRPr lang="en-GB" dirty="0" smtClean="0">
              <a:solidFill>
                <a:schemeClr val="bg1"/>
              </a:solidFill>
              <a:latin typeface="Times New Roman" panose="02020603050405020304" pitchFamily="18" charset="0"/>
              <a:cs typeface="Times New Roman" panose="02020603050405020304" pitchFamily="18" charset="0"/>
            </a:endParaRPr>
          </a:p>
          <a:p>
            <a:pPr algn="ctr"/>
            <a:r>
              <a:rPr lang="en-GB" dirty="0" smtClean="0">
                <a:solidFill>
                  <a:schemeClr val="bg1"/>
                </a:solidFill>
                <a:latin typeface="Times New Roman" panose="02020603050405020304" pitchFamily="18" charset="0"/>
                <a:cs typeface="Times New Roman" panose="02020603050405020304" pitchFamily="18" charset="0"/>
              </a:rPr>
              <a:t>Theorising the Representational Other</a:t>
            </a:r>
            <a:endParaRPr lang="en-GB"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26828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0"/>
            <a:ext cx="8496944" cy="1107996"/>
          </a:xfrm>
          <a:prstGeom prst="rect">
            <a:avLst/>
          </a:prstGeom>
          <a:noFill/>
        </p:spPr>
        <p:txBody>
          <a:bodyPr wrap="square" rtlCol="0">
            <a:spAutoFit/>
          </a:bodyPr>
          <a:lstStyle/>
          <a:p>
            <a:endParaRPr lang="en-GB" dirty="0" smtClean="0">
              <a:solidFill>
                <a:schemeClr val="bg1"/>
              </a:solidFill>
            </a:endParaRPr>
          </a:p>
          <a:p>
            <a:pPr algn="ctr"/>
            <a:r>
              <a:rPr lang="en-GB" sz="2400" u="sng" dirty="0" err="1" smtClean="0">
                <a:solidFill>
                  <a:schemeClr val="bg1"/>
                </a:solidFill>
              </a:rPr>
              <a:t>Luce</a:t>
            </a:r>
            <a:r>
              <a:rPr lang="en-GB" sz="2400" u="sng" dirty="0" smtClean="0">
                <a:solidFill>
                  <a:schemeClr val="bg1"/>
                </a:solidFill>
              </a:rPr>
              <a:t> </a:t>
            </a:r>
            <a:r>
              <a:rPr lang="en-GB" sz="2400" u="sng" dirty="0" err="1" smtClean="0">
                <a:solidFill>
                  <a:schemeClr val="bg1"/>
                </a:solidFill>
              </a:rPr>
              <a:t>Irigaray</a:t>
            </a:r>
            <a:endParaRPr lang="en-GB" sz="2400" u="sng" dirty="0" smtClean="0">
              <a:solidFill>
                <a:schemeClr val="bg1"/>
              </a:solidFill>
            </a:endParaRPr>
          </a:p>
          <a:p>
            <a:pPr algn="ctr"/>
            <a:r>
              <a:rPr lang="en-GB" sz="2400" dirty="0" smtClean="0">
                <a:solidFill>
                  <a:schemeClr val="bg1"/>
                </a:solidFill>
              </a:rPr>
              <a:t>1930 - </a:t>
            </a:r>
            <a:endParaRPr lang="fr-FR" sz="2400" dirty="0">
              <a:solidFill>
                <a:schemeClr val="bg1"/>
              </a:solidFill>
            </a:endParaRPr>
          </a:p>
        </p:txBody>
      </p:sp>
      <p:sp>
        <p:nvSpPr>
          <p:cNvPr id="4" name="TextBox 3"/>
          <p:cNvSpPr txBox="1"/>
          <p:nvPr/>
        </p:nvSpPr>
        <p:spPr>
          <a:xfrm>
            <a:off x="3635896" y="1107996"/>
            <a:ext cx="5508104" cy="4801314"/>
          </a:xfrm>
          <a:prstGeom prst="rect">
            <a:avLst/>
          </a:prstGeom>
          <a:noFill/>
        </p:spPr>
        <p:txBody>
          <a:bodyPr wrap="square" rtlCol="0">
            <a:spAutoFit/>
          </a:bodyPr>
          <a:lstStyle/>
          <a:p>
            <a:endParaRPr lang="en-GB" dirty="0" smtClean="0">
              <a:solidFill>
                <a:schemeClr val="bg1"/>
              </a:solidFill>
            </a:endParaRPr>
          </a:p>
          <a:p>
            <a:r>
              <a:rPr lang="en-GB" dirty="0" smtClean="0">
                <a:solidFill>
                  <a:schemeClr val="bg1"/>
                </a:solidFill>
              </a:rPr>
              <a:t>Belgian-born French feminist philosopher.</a:t>
            </a:r>
          </a:p>
          <a:p>
            <a:endParaRPr lang="en-GB" dirty="0">
              <a:solidFill>
                <a:schemeClr val="bg1"/>
              </a:solidFill>
            </a:endParaRPr>
          </a:p>
          <a:p>
            <a:r>
              <a:rPr lang="en-GB" dirty="0" smtClean="0">
                <a:solidFill>
                  <a:schemeClr val="bg1"/>
                </a:solidFill>
              </a:rPr>
              <a:t>Best known for her works:</a:t>
            </a:r>
          </a:p>
          <a:p>
            <a:endParaRPr lang="en-GB" dirty="0">
              <a:solidFill>
                <a:schemeClr val="bg1"/>
              </a:solidFill>
            </a:endParaRPr>
          </a:p>
          <a:p>
            <a:pPr marL="285750" indent="-285750">
              <a:buFont typeface="Arial" panose="020B0604020202020204" pitchFamily="34" charset="0"/>
              <a:buChar char="•"/>
            </a:pPr>
            <a:r>
              <a:rPr lang="en-GB" i="1" dirty="0" smtClean="0">
                <a:solidFill>
                  <a:schemeClr val="bg1"/>
                </a:solidFill>
              </a:rPr>
              <a:t>Speculum de </a:t>
            </a:r>
            <a:r>
              <a:rPr lang="en-GB" i="1" dirty="0" err="1" smtClean="0">
                <a:solidFill>
                  <a:schemeClr val="bg1"/>
                </a:solidFill>
              </a:rPr>
              <a:t>l’autre</a:t>
            </a:r>
            <a:r>
              <a:rPr lang="en-GB" i="1" dirty="0" smtClean="0">
                <a:solidFill>
                  <a:schemeClr val="bg1"/>
                </a:solidFill>
              </a:rPr>
              <a:t> femme </a:t>
            </a:r>
            <a:r>
              <a:rPr lang="en-GB" dirty="0" smtClean="0">
                <a:solidFill>
                  <a:schemeClr val="bg1"/>
                </a:solidFill>
              </a:rPr>
              <a:t>(1974)</a:t>
            </a:r>
          </a:p>
          <a:p>
            <a:endParaRPr lang="en-GB" i="1" dirty="0">
              <a:solidFill>
                <a:schemeClr val="bg1"/>
              </a:solidFill>
            </a:endParaRPr>
          </a:p>
          <a:p>
            <a:pPr marL="285750" indent="-285750">
              <a:buFont typeface="Arial" panose="020B0604020202020204" pitchFamily="34" charset="0"/>
              <a:buChar char="•"/>
            </a:pPr>
            <a:r>
              <a:rPr lang="en-GB" i="1" dirty="0" smtClean="0">
                <a:solidFill>
                  <a:schemeClr val="bg1"/>
                </a:solidFill>
              </a:rPr>
              <a:t>Ce </a:t>
            </a:r>
            <a:r>
              <a:rPr lang="en-GB" i="1" dirty="0" err="1" smtClean="0">
                <a:solidFill>
                  <a:schemeClr val="bg1"/>
                </a:solidFill>
              </a:rPr>
              <a:t>sexe</a:t>
            </a:r>
            <a:r>
              <a:rPr lang="en-GB" i="1" dirty="0" smtClean="0">
                <a:solidFill>
                  <a:schemeClr val="bg1"/>
                </a:solidFill>
              </a:rPr>
              <a:t> qui </a:t>
            </a:r>
            <a:r>
              <a:rPr lang="en-GB" i="1" dirty="0" err="1" smtClean="0">
                <a:solidFill>
                  <a:schemeClr val="bg1"/>
                </a:solidFill>
              </a:rPr>
              <a:t>n’en</a:t>
            </a:r>
            <a:r>
              <a:rPr lang="en-GB" i="1" dirty="0" smtClean="0">
                <a:solidFill>
                  <a:schemeClr val="bg1"/>
                </a:solidFill>
              </a:rPr>
              <a:t> </a:t>
            </a:r>
            <a:r>
              <a:rPr lang="en-GB" i="1" dirty="0" err="1" smtClean="0">
                <a:solidFill>
                  <a:schemeClr val="bg1"/>
                </a:solidFill>
              </a:rPr>
              <a:t>est</a:t>
            </a:r>
            <a:r>
              <a:rPr lang="en-GB" i="1" dirty="0" smtClean="0">
                <a:solidFill>
                  <a:schemeClr val="bg1"/>
                </a:solidFill>
              </a:rPr>
              <a:t> pas un </a:t>
            </a:r>
            <a:r>
              <a:rPr lang="en-GB" dirty="0" smtClean="0">
                <a:solidFill>
                  <a:schemeClr val="bg1"/>
                </a:solidFill>
              </a:rPr>
              <a:t>(1977)</a:t>
            </a:r>
          </a:p>
          <a:p>
            <a:endParaRPr lang="en-GB" i="1" dirty="0">
              <a:solidFill>
                <a:schemeClr val="bg1"/>
              </a:solidFill>
            </a:endParaRPr>
          </a:p>
          <a:p>
            <a:pPr marL="285750" indent="-285750">
              <a:buFont typeface="Arial" panose="020B0604020202020204" pitchFamily="34" charset="0"/>
              <a:buChar char="•"/>
            </a:pPr>
            <a:r>
              <a:rPr lang="en-GB" dirty="0" smtClean="0">
                <a:solidFill>
                  <a:schemeClr val="bg1"/>
                </a:solidFill>
              </a:rPr>
              <a:t>(to an extent) </a:t>
            </a:r>
            <a:r>
              <a:rPr lang="en-GB" i="1" dirty="0" err="1">
                <a:solidFill>
                  <a:srgbClr val="FF0000"/>
                </a:solidFill>
              </a:rPr>
              <a:t>Éthique</a:t>
            </a:r>
            <a:r>
              <a:rPr lang="en-GB" i="1" dirty="0">
                <a:solidFill>
                  <a:srgbClr val="FF0000"/>
                </a:solidFill>
              </a:rPr>
              <a:t> de la </a:t>
            </a:r>
            <a:r>
              <a:rPr lang="en-GB" i="1" dirty="0" err="1">
                <a:solidFill>
                  <a:srgbClr val="FF0000"/>
                </a:solidFill>
              </a:rPr>
              <a:t>différence</a:t>
            </a:r>
            <a:r>
              <a:rPr lang="en-GB" i="1" dirty="0">
                <a:solidFill>
                  <a:srgbClr val="FF0000"/>
                </a:solidFill>
              </a:rPr>
              <a:t> </a:t>
            </a:r>
            <a:r>
              <a:rPr lang="en-GB" i="1" dirty="0" err="1" smtClean="0">
                <a:solidFill>
                  <a:srgbClr val="FF0000"/>
                </a:solidFill>
              </a:rPr>
              <a:t>sexuelle</a:t>
            </a:r>
            <a:r>
              <a:rPr lang="en-GB" i="1" dirty="0" smtClean="0">
                <a:solidFill>
                  <a:srgbClr val="FF0000"/>
                </a:solidFill>
              </a:rPr>
              <a:t> </a:t>
            </a:r>
            <a:r>
              <a:rPr lang="en-GB" dirty="0" smtClean="0">
                <a:solidFill>
                  <a:schemeClr val="bg1"/>
                </a:solidFill>
              </a:rPr>
              <a:t>(1984)</a:t>
            </a:r>
          </a:p>
          <a:p>
            <a:endParaRPr lang="en-GB" dirty="0">
              <a:solidFill>
                <a:schemeClr val="bg1"/>
              </a:solidFill>
            </a:endParaRPr>
          </a:p>
          <a:p>
            <a:r>
              <a:rPr lang="en-GB" dirty="0" smtClean="0">
                <a:solidFill>
                  <a:schemeClr val="bg1"/>
                </a:solidFill>
              </a:rPr>
              <a:t>A disciple of Jacques </a:t>
            </a:r>
            <a:r>
              <a:rPr lang="en-GB" dirty="0" err="1" smtClean="0">
                <a:solidFill>
                  <a:schemeClr val="bg1"/>
                </a:solidFill>
              </a:rPr>
              <a:t>Lacan</a:t>
            </a:r>
            <a:r>
              <a:rPr lang="en-GB" dirty="0" smtClean="0">
                <a:solidFill>
                  <a:schemeClr val="bg1"/>
                </a:solidFill>
              </a:rPr>
              <a:t> who later moved away from psychoanalytic preoccupations.</a:t>
            </a:r>
          </a:p>
          <a:p>
            <a:endParaRPr lang="en-GB" dirty="0">
              <a:solidFill>
                <a:schemeClr val="bg1"/>
              </a:solidFill>
            </a:endParaRPr>
          </a:p>
          <a:p>
            <a:r>
              <a:rPr lang="en-GB" dirty="0" smtClean="0">
                <a:solidFill>
                  <a:schemeClr val="bg1"/>
                </a:solidFill>
              </a:rPr>
              <a:t>Influenced by but critical of </a:t>
            </a:r>
            <a:r>
              <a:rPr lang="en-GB" dirty="0" err="1" smtClean="0">
                <a:solidFill>
                  <a:schemeClr val="bg1"/>
                </a:solidFill>
              </a:rPr>
              <a:t>Levinas</a:t>
            </a:r>
            <a:r>
              <a:rPr lang="en-GB" dirty="0" smtClean="0">
                <a:solidFill>
                  <a:schemeClr val="bg1"/>
                </a:solidFill>
              </a:rPr>
              <a:t>, especially when it comes to theorisations of gender.</a:t>
            </a:r>
            <a:endParaRPr lang="fr-FR" dirty="0">
              <a:solidFill>
                <a:schemeClr val="bg1"/>
              </a:solidFill>
            </a:endParaRPr>
          </a:p>
          <a:p>
            <a:endParaRPr lang="en-GB" i="1" dirty="0" smtClean="0">
              <a:solidFill>
                <a:schemeClr val="bg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132856"/>
            <a:ext cx="3467100" cy="3267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4432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404664"/>
            <a:ext cx="7992888" cy="5078313"/>
          </a:xfrm>
          <a:prstGeom prst="rect">
            <a:avLst/>
          </a:prstGeom>
          <a:noFill/>
        </p:spPr>
        <p:txBody>
          <a:bodyPr wrap="square" rtlCol="0">
            <a:spAutoFit/>
          </a:bodyPr>
          <a:lstStyle/>
          <a:p>
            <a:endParaRPr lang="en-GB" u="sng" dirty="0" smtClean="0">
              <a:solidFill>
                <a:schemeClr val="bg1"/>
              </a:solidFill>
            </a:endParaRPr>
          </a:p>
          <a:p>
            <a:endParaRPr lang="en-GB" b="1" u="sng" dirty="0">
              <a:solidFill>
                <a:schemeClr val="bg1"/>
              </a:solidFill>
            </a:endParaRPr>
          </a:p>
          <a:p>
            <a:pPr algn="ctr"/>
            <a:r>
              <a:rPr lang="en-GB" b="1" u="sng" dirty="0" smtClean="0">
                <a:solidFill>
                  <a:schemeClr val="bg1"/>
                </a:solidFill>
              </a:rPr>
              <a:t>Tina Chanter, ‘</a:t>
            </a:r>
            <a:r>
              <a:rPr lang="en-GB" b="1" u="sng" dirty="0" err="1" smtClean="0">
                <a:solidFill>
                  <a:schemeClr val="bg1"/>
                </a:solidFill>
              </a:rPr>
              <a:t>Levinas</a:t>
            </a:r>
            <a:r>
              <a:rPr lang="en-GB" b="1" u="sng" dirty="0" smtClean="0">
                <a:solidFill>
                  <a:schemeClr val="bg1"/>
                </a:solidFill>
              </a:rPr>
              <a:t> and the Question of the Other,’ in </a:t>
            </a:r>
            <a:r>
              <a:rPr lang="en-GB" b="1" i="1" u="sng" dirty="0" err="1" smtClean="0">
                <a:solidFill>
                  <a:schemeClr val="bg1"/>
                </a:solidFill>
              </a:rPr>
              <a:t>Irigaray’s</a:t>
            </a:r>
            <a:r>
              <a:rPr lang="en-GB" b="1" i="1" u="sng" dirty="0" smtClean="0">
                <a:solidFill>
                  <a:schemeClr val="bg1"/>
                </a:solidFill>
              </a:rPr>
              <a:t> Rewriting of the Philosophers</a:t>
            </a:r>
            <a:endParaRPr lang="en-GB" b="1" i="1" u="sng" dirty="0">
              <a:solidFill>
                <a:schemeClr val="bg1"/>
              </a:solidFill>
            </a:endParaRPr>
          </a:p>
          <a:p>
            <a:endParaRPr lang="en-GB" b="1" i="1" u="sng" dirty="0" smtClean="0">
              <a:solidFill>
                <a:schemeClr val="bg1"/>
              </a:solidFill>
            </a:endParaRPr>
          </a:p>
          <a:p>
            <a:endParaRPr lang="en-GB" b="1" i="1" u="sng" dirty="0">
              <a:solidFill>
                <a:schemeClr val="bg1"/>
              </a:solidFill>
            </a:endParaRPr>
          </a:p>
          <a:p>
            <a:r>
              <a:rPr lang="en-GB" b="1" dirty="0" smtClean="0">
                <a:solidFill>
                  <a:schemeClr val="bg1"/>
                </a:solidFill>
              </a:rPr>
              <a:t>‘</a:t>
            </a:r>
            <a:r>
              <a:rPr lang="en-GB" b="1" dirty="0" err="1" smtClean="0">
                <a:solidFill>
                  <a:schemeClr val="bg1"/>
                </a:solidFill>
              </a:rPr>
              <a:t>Irigaray’s</a:t>
            </a:r>
            <a:r>
              <a:rPr lang="en-GB" b="1" dirty="0" smtClean="0">
                <a:solidFill>
                  <a:schemeClr val="bg1"/>
                </a:solidFill>
              </a:rPr>
              <a:t> task […] is to put the issue of sexual difference on a new footing, so that the case is not already decided against it by the discourse of equal rights – that is, so that women’s differences from men do not automatically signify inferiority.’ p.171</a:t>
            </a:r>
          </a:p>
          <a:p>
            <a:endParaRPr lang="en-GB" b="1" dirty="0" smtClean="0">
              <a:solidFill>
                <a:schemeClr val="bg1"/>
              </a:solidFill>
            </a:endParaRPr>
          </a:p>
          <a:p>
            <a:endParaRPr lang="en-GB" b="1" dirty="0">
              <a:solidFill>
                <a:schemeClr val="bg1"/>
              </a:solidFill>
            </a:endParaRPr>
          </a:p>
          <a:p>
            <a:r>
              <a:rPr lang="en-GB" b="1" dirty="0" smtClean="0">
                <a:solidFill>
                  <a:schemeClr val="bg1"/>
                </a:solidFill>
              </a:rPr>
              <a:t>‘The question for </a:t>
            </a:r>
            <a:r>
              <a:rPr lang="en-GB" b="1" dirty="0" err="1" smtClean="0">
                <a:solidFill>
                  <a:schemeClr val="bg1"/>
                </a:solidFill>
              </a:rPr>
              <a:t>Irigaray</a:t>
            </a:r>
            <a:r>
              <a:rPr lang="en-GB" b="1" dirty="0" smtClean="0">
                <a:solidFill>
                  <a:schemeClr val="bg1"/>
                </a:solidFill>
              </a:rPr>
              <a:t> is neither how women can become similar to men, nor merely how women can become different from men. Insofar as these two assumptions simply reverse one another, neither challenges the presumed authority of the masculine ideal.’ 172</a:t>
            </a:r>
          </a:p>
          <a:p>
            <a:endParaRPr lang="en-GB" dirty="0">
              <a:solidFill>
                <a:schemeClr val="bg1"/>
              </a:solidFill>
            </a:endParaRPr>
          </a:p>
          <a:p>
            <a:endParaRPr lang="fr-FR" dirty="0">
              <a:solidFill>
                <a:schemeClr val="bg1"/>
              </a:solidFill>
            </a:endParaRPr>
          </a:p>
        </p:txBody>
      </p:sp>
    </p:spTree>
    <p:extLst>
      <p:ext uri="{BB962C8B-B14F-4D97-AF65-F5344CB8AC3E}">
        <p14:creationId xmlns:p14="http://schemas.microsoft.com/office/powerpoint/2010/main" val="2566944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97346"/>
            <a:ext cx="8064896" cy="5632311"/>
          </a:xfrm>
          <a:prstGeom prst="rect">
            <a:avLst/>
          </a:prstGeom>
        </p:spPr>
        <p:txBody>
          <a:bodyPr wrap="square">
            <a:spAutoFit/>
          </a:bodyPr>
          <a:lstStyle/>
          <a:p>
            <a:endParaRPr lang="en-GB" b="1" dirty="0" smtClean="0">
              <a:solidFill>
                <a:schemeClr val="bg1"/>
              </a:solidFill>
            </a:endParaRPr>
          </a:p>
          <a:p>
            <a:endParaRPr lang="en-GB" b="1" dirty="0">
              <a:solidFill>
                <a:schemeClr val="bg1"/>
              </a:solidFill>
            </a:endParaRPr>
          </a:p>
          <a:p>
            <a:endParaRPr lang="en-GB" b="1" dirty="0" smtClean="0">
              <a:solidFill>
                <a:schemeClr val="bg1"/>
              </a:solidFill>
            </a:endParaRPr>
          </a:p>
          <a:p>
            <a:endParaRPr lang="en-GB" b="1" dirty="0">
              <a:solidFill>
                <a:schemeClr val="bg1"/>
              </a:solidFill>
            </a:endParaRPr>
          </a:p>
          <a:p>
            <a:r>
              <a:rPr lang="en-GB" b="1" dirty="0" err="1" smtClean="0">
                <a:solidFill>
                  <a:schemeClr val="bg1"/>
                </a:solidFill>
              </a:rPr>
              <a:t>Irigaray</a:t>
            </a:r>
            <a:r>
              <a:rPr lang="en-GB" b="1" dirty="0" smtClean="0">
                <a:solidFill>
                  <a:schemeClr val="bg1"/>
                </a:solidFill>
              </a:rPr>
              <a:t> </a:t>
            </a:r>
            <a:r>
              <a:rPr lang="en-GB" b="1" dirty="0">
                <a:solidFill>
                  <a:schemeClr val="bg1"/>
                </a:solidFill>
              </a:rPr>
              <a:t>calls for women to ‘“move back through the ‘masculine’ imaginary, that is, our cultural imaginary,’ [quoting </a:t>
            </a:r>
            <a:r>
              <a:rPr lang="en-GB" b="1" i="1" dirty="0">
                <a:solidFill>
                  <a:schemeClr val="bg1"/>
                </a:solidFill>
              </a:rPr>
              <a:t>Ce </a:t>
            </a:r>
            <a:r>
              <a:rPr lang="en-GB" b="1" i="1" dirty="0" err="1">
                <a:solidFill>
                  <a:schemeClr val="bg1"/>
                </a:solidFill>
              </a:rPr>
              <a:t>sexe</a:t>
            </a:r>
            <a:r>
              <a:rPr lang="en-GB" b="1" i="1" dirty="0">
                <a:solidFill>
                  <a:schemeClr val="bg1"/>
                </a:solidFill>
              </a:rPr>
              <a:t> qui </a:t>
            </a:r>
            <a:r>
              <a:rPr lang="en-GB" b="1" i="1" dirty="0" err="1">
                <a:solidFill>
                  <a:schemeClr val="bg1"/>
                </a:solidFill>
              </a:rPr>
              <a:t>n’en</a:t>
            </a:r>
            <a:r>
              <a:rPr lang="en-GB" b="1" i="1" dirty="0">
                <a:solidFill>
                  <a:schemeClr val="bg1"/>
                </a:solidFill>
              </a:rPr>
              <a:t> </a:t>
            </a:r>
            <a:r>
              <a:rPr lang="en-GB" b="1" i="1" dirty="0" err="1">
                <a:solidFill>
                  <a:schemeClr val="bg1"/>
                </a:solidFill>
              </a:rPr>
              <a:t>est</a:t>
            </a:r>
            <a:r>
              <a:rPr lang="en-GB" b="1" i="1" dirty="0">
                <a:solidFill>
                  <a:schemeClr val="bg1"/>
                </a:solidFill>
              </a:rPr>
              <a:t> pas un</a:t>
            </a:r>
            <a:r>
              <a:rPr lang="en-GB" b="1" dirty="0">
                <a:solidFill>
                  <a:schemeClr val="bg1"/>
                </a:solidFill>
              </a:rPr>
              <a:t>, abbreviated by Chanter to TS for </a:t>
            </a:r>
            <a:r>
              <a:rPr lang="en-GB" b="1" u="sng" dirty="0">
                <a:solidFill>
                  <a:schemeClr val="bg1"/>
                </a:solidFill>
              </a:rPr>
              <a:t>This Sex</a:t>
            </a:r>
            <a:r>
              <a:rPr lang="en-GB" b="1" dirty="0">
                <a:solidFill>
                  <a:schemeClr val="bg1"/>
                </a:solidFill>
              </a:rPr>
              <a:t>] in order to “(re)discover a possible space for the feminine imaginary’ based not on the tradition that has always designated women as its other, but on the relations between women in “among themselves”’.  </a:t>
            </a:r>
            <a:endParaRPr lang="en-GB" b="1" dirty="0" smtClean="0">
              <a:solidFill>
                <a:schemeClr val="bg1"/>
              </a:solidFill>
            </a:endParaRPr>
          </a:p>
          <a:p>
            <a:endParaRPr lang="en-GB" b="1" dirty="0">
              <a:solidFill>
                <a:schemeClr val="bg1"/>
              </a:solidFill>
            </a:endParaRPr>
          </a:p>
          <a:p>
            <a:endParaRPr lang="en-GB" b="1" dirty="0">
              <a:solidFill>
                <a:schemeClr val="bg1"/>
              </a:solidFill>
            </a:endParaRPr>
          </a:p>
          <a:p>
            <a:r>
              <a:rPr lang="en-GB" b="1" dirty="0">
                <a:solidFill>
                  <a:schemeClr val="bg1"/>
                </a:solidFill>
              </a:rPr>
              <a:t>‘In asking how to </a:t>
            </a:r>
            <a:r>
              <a:rPr lang="en-GB" b="1" dirty="0" smtClean="0">
                <a:solidFill>
                  <a:schemeClr val="bg1"/>
                </a:solidFill>
              </a:rPr>
              <a:t>think </a:t>
            </a:r>
            <a:r>
              <a:rPr lang="en-GB" b="1" dirty="0">
                <a:solidFill>
                  <a:schemeClr val="bg1"/>
                </a:solidFill>
              </a:rPr>
              <a:t>sexual difference </a:t>
            </a:r>
            <a:r>
              <a:rPr lang="en-GB" b="1" dirty="0" err="1">
                <a:solidFill>
                  <a:schemeClr val="bg1"/>
                </a:solidFill>
              </a:rPr>
              <a:t>Irigaray</a:t>
            </a:r>
            <a:r>
              <a:rPr lang="en-GB" b="1" dirty="0">
                <a:solidFill>
                  <a:schemeClr val="bg1"/>
                </a:solidFill>
              </a:rPr>
              <a:t> does not restrict the scope of her question to women’s differences from men, she also introduces the question of how to think sexual difference in terms of </a:t>
            </a:r>
            <a:r>
              <a:rPr lang="en-GB" b="1" dirty="0">
                <a:solidFill>
                  <a:srgbClr val="FF0000"/>
                </a:solidFill>
              </a:rPr>
              <a:t>absolute </a:t>
            </a:r>
            <a:r>
              <a:rPr lang="en-GB" b="1" dirty="0" err="1">
                <a:solidFill>
                  <a:srgbClr val="FF0000"/>
                </a:solidFill>
              </a:rPr>
              <a:t>alterity</a:t>
            </a:r>
            <a:r>
              <a:rPr lang="en-GB" b="1" dirty="0">
                <a:solidFill>
                  <a:srgbClr val="FF0000"/>
                </a:solidFill>
              </a:rPr>
              <a:t> or radical otherness</a:t>
            </a:r>
            <a:r>
              <a:rPr lang="en-GB" b="1" dirty="0">
                <a:solidFill>
                  <a:schemeClr val="bg1"/>
                </a:solidFill>
              </a:rPr>
              <a:t>. She thereby joins </a:t>
            </a:r>
            <a:r>
              <a:rPr lang="en-GB" b="1" dirty="0" err="1">
                <a:solidFill>
                  <a:schemeClr val="bg1"/>
                </a:solidFill>
              </a:rPr>
              <a:t>Levinas</a:t>
            </a:r>
            <a:r>
              <a:rPr lang="en-GB" b="1" dirty="0">
                <a:solidFill>
                  <a:schemeClr val="bg1"/>
                </a:solidFill>
              </a:rPr>
              <a:t> in his attempt to break with a venerable tradition, which, since Parmenides, has judged it impossible to think otherness in abstraction from sameness, to conceive of difference except in relation to the same or multiplicity as anything other than a repetition of the one.’ </a:t>
            </a:r>
            <a:r>
              <a:rPr lang="en-GB" b="1" dirty="0" smtClean="0">
                <a:solidFill>
                  <a:schemeClr val="bg1"/>
                </a:solidFill>
              </a:rPr>
              <a:t>173</a:t>
            </a:r>
          </a:p>
          <a:p>
            <a:endParaRPr lang="en-GB" b="1" dirty="0">
              <a:solidFill>
                <a:schemeClr val="bg1"/>
              </a:solidFill>
            </a:endParaRPr>
          </a:p>
          <a:p>
            <a:r>
              <a:rPr lang="en-GB" b="1" dirty="0" smtClean="0">
                <a:solidFill>
                  <a:schemeClr val="bg1"/>
                </a:solidFill>
              </a:rPr>
              <a:t>And yet…</a:t>
            </a:r>
            <a:endParaRPr lang="en-GB" b="1" dirty="0">
              <a:solidFill>
                <a:schemeClr val="bg1"/>
              </a:solidFill>
            </a:endParaRPr>
          </a:p>
        </p:txBody>
      </p:sp>
    </p:spTree>
    <p:extLst>
      <p:ext uri="{BB962C8B-B14F-4D97-AF65-F5344CB8AC3E}">
        <p14:creationId xmlns:p14="http://schemas.microsoft.com/office/powerpoint/2010/main" val="4167016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476672"/>
            <a:ext cx="8496944" cy="5940088"/>
          </a:xfrm>
          <a:prstGeom prst="rect">
            <a:avLst/>
          </a:prstGeom>
          <a:noFill/>
        </p:spPr>
        <p:txBody>
          <a:bodyPr wrap="square" rtlCol="0">
            <a:spAutoFit/>
          </a:bodyPr>
          <a:lstStyle/>
          <a:p>
            <a:pPr algn="ctr"/>
            <a:endParaRPr lang="fr-FR" u="sng" dirty="0" smtClean="0">
              <a:solidFill>
                <a:schemeClr val="bg1"/>
              </a:solidFill>
            </a:endParaRPr>
          </a:p>
          <a:p>
            <a:pPr algn="ctr"/>
            <a:r>
              <a:rPr lang="fr-FR" u="sng" dirty="0" smtClean="0">
                <a:solidFill>
                  <a:schemeClr val="bg1"/>
                </a:solidFill>
              </a:rPr>
              <a:t>Luce </a:t>
            </a:r>
            <a:r>
              <a:rPr lang="fr-FR" u="sng" dirty="0" err="1">
                <a:solidFill>
                  <a:schemeClr val="bg1"/>
                </a:solidFill>
              </a:rPr>
              <a:t>Irigaray</a:t>
            </a:r>
            <a:r>
              <a:rPr lang="fr-FR" u="sng" dirty="0">
                <a:solidFill>
                  <a:schemeClr val="bg1"/>
                </a:solidFill>
              </a:rPr>
              <a:t>, </a:t>
            </a:r>
            <a:r>
              <a:rPr lang="fr-FR" u="sng" dirty="0" smtClean="0">
                <a:solidFill>
                  <a:schemeClr val="bg1"/>
                </a:solidFill>
              </a:rPr>
              <a:t>‘Fécondité </a:t>
            </a:r>
            <a:r>
              <a:rPr lang="fr-FR" u="sng" dirty="0">
                <a:solidFill>
                  <a:schemeClr val="bg1"/>
                </a:solidFill>
              </a:rPr>
              <a:t>de la </a:t>
            </a:r>
            <a:r>
              <a:rPr lang="fr-FR" u="sng" dirty="0" smtClean="0">
                <a:solidFill>
                  <a:schemeClr val="bg1"/>
                </a:solidFill>
              </a:rPr>
              <a:t>caresse: Lecture de </a:t>
            </a:r>
            <a:r>
              <a:rPr lang="en-GB" u="sng" dirty="0" err="1">
                <a:solidFill>
                  <a:schemeClr val="bg1"/>
                </a:solidFill>
              </a:rPr>
              <a:t>Lévinas</a:t>
            </a:r>
            <a:r>
              <a:rPr lang="en-GB" u="sng" dirty="0">
                <a:solidFill>
                  <a:schemeClr val="bg1"/>
                </a:solidFill>
              </a:rPr>
              <a:t>: </a:t>
            </a:r>
            <a:r>
              <a:rPr lang="en-GB" u="sng" dirty="0" err="1">
                <a:solidFill>
                  <a:schemeClr val="bg1"/>
                </a:solidFill>
              </a:rPr>
              <a:t>Totalité</a:t>
            </a:r>
            <a:r>
              <a:rPr lang="en-GB" u="sng" dirty="0">
                <a:solidFill>
                  <a:schemeClr val="bg1"/>
                </a:solidFill>
              </a:rPr>
              <a:t> et </a:t>
            </a:r>
            <a:r>
              <a:rPr lang="en-GB" u="sng" dirty="0" err="1">
                <a:solidFill>
                  <a:schemeClr val="bg1"/>
                </a:solidFill>
              </a:rPr>
              <a:t>infini</a:t>
            </a:r>
            <a:r>
              <a:rPr lang="en-GB" u="sng" dirty="0">
                <a:solidFill>
                  <a:schemeClr val="bg1"/>
                </a:solidFill>
              </a:rPr>
              <a:t>, section IV, B, </a:t>
            </a:r>
            <a:r>
              <a:rPr lang="en-GB" u="sng" dirty="0" err="1">
                <a:solidFill>
                  <a:schemeClr val="bg1"/>
                </a:solidFill>
              </a:rPr>
              <a:t>Phénoménologie</a:t>
            </a:r>
            <a:r>
              <a:rPr lang="en-GB" u="sng" dirty="0">
                <a:solidFill>
                  <a:schemeClr val="bg1"/>
                </a:solidFill>
              </a:rPr>
              <a:t> de </a:t>
            </a:r>
            <a:r>
              <a:rPr lang="en-GB" u="sng" dirty="0" err="1" smtClean="0">
                <a:solidFill>
                  <a:schemeClr val="bg1"/>
                </a:solidFill>
              </a:rPr>
              <a:t>l’éros</a:t>
            </a:r>
            <a:r>
              <a:rPr lang="fr-FR" u="sng" dirty="0" smtClean="0">
                <a:solidFill>
                  <a:schemeClr val="bg1"/>
                </a:solidFill>
              </a:rPr>
              <a:t>.’ </a:t>
            </a:r>
            <a:r>
              <a:rPr lang="fr-FR" u="sng" dirty="0">
                <a:solidFill>
                  <a:schemeClr val="bg1"/>
                </a:solidFill>
              </a:rPr>
              <a:t>In </a:t>
            </a:r>
            <a:r>
              <a:rPr lang="fr-FR" i="1" u="sng" dirty="0">
                <a:solidFill>
                  <a:schemeClr val="bg1"/>
                </a:solidFill>
              </a:rPr>
              <a:t>Éthique de la différence sexuelle</a:t>
            </a:r>
            <a:r>
              <a:rPr lang="fr-FR" u="sng" dirty="0">
                <a:solidFill>
                  <a:schemeClr val="bg1"/>
                </a:solidFill>
              </a:rPr>
              <a:t>, </a:t>
            </a:r>
            <a:r>
              <a:rPr lang="fr-FR" u="sng" dirty="0" smtClean="0">
                <a:solidFill>
                  <a:schemeClr val="bg1"/>
                </a:solidFill>
              </a:rPr>
              <a:t>pp.173-99 (extra </a:t>
            </a:r>
            <a:r>
              <a:rPr lang="fr-FR" u="sng" dirty="0" err="1" smtClean="0">
                <a:solidFill>
                  <a:schemeClr val="bg1"/>
                </a:solidFill>
              </a:rPr>
              <a:t>reading</a:t>
            </a:r>
            <a:r>
              <a:rPr lang="fr-FR" u="sng" dirty="0" smtClean="0">
                <a:solidFill>
                  <a:schemeClr val="bg1"/>
                </a:solidFill>
              </a:rPr>
              <a:t>)</a:t>
            </a:r>
          </a:p>
          <a:p>
            <a:pPr algn="ctr"/>
            <a:endParaRPr lang="en-GB" u="sng" dirty="0">
              <a:solidFill>
                <a:schemeClr val="bg1"/>
              </a:solidFill>
            </a:endParaRPr>
          </a:p>
          <a:p>
            <a:endParaRPr lang="en-GB" dirty="0" smtClean="0">
              <a:solidFill>
                <a:schemeClr val="bg1"/>
              </a:solidFill>
            </a:endParaRPr>
          </a:p>
          <a:p>
            <a:r>
              <a:rPr lang="en-GB" dirty="0" err="1" smtClean="0">
                <a:solidFill>
                  <a:schemeClr val="bg1"/>
                </a:solidFill>
              </a:rPr>
              <a:t>Irigaray’s</a:t>
            </a:r>
            <a:r>
              <a:rPr lang="en-GB" dirty="0" smtClean="0">
                <a:solidFill>
                  <a:schemeClr val="bg1"/>
                </a:solidFill>
              </a:rPr>
              <a:t> critique of </a:t>
            </a:r>
            <a:r>
              <a:rPr lang="en-GB" dirty="0" err="1" smtClean="0">
                <a:solidFill>
                  <a:schemeClr val="bg1"/>
                </a:solidFill>
              </a:rPr>
              <a:t>Levinas</a:t>
            </a:r>
            <a:r>
              <a:rPr lang="en-GB" dirty="0" smtClean="0">
                <a:solidFill>
                  <a:schemeClr val="bg1"/>
                </a:solidFill>
              </a:rPr>
              <a:t>’ description of the erotic relation as the ethical encounter par excellence in </a:t>
            </a:r>
            <a:r>
              <a:rPr lang="en-GB" i="1" dirty="0" err="1" smtClean="0">
                <a:solidFill>
                  <a:schemeClr val="bg1"/>
                </a:solidFill>
              </a:rPr>
              <a:t>Totalit</a:t>
            </a:r>
            <a:r>
              <a:rPr lang="en-GB" i="1" dirty="0" err="1">
                <a:solidFill>
                  <a:schemeClr val="bg1"/>
                </a:solidFill>
              </a:rPr>
              <a:t>é</a:t>
            </a:r>
            <a:r>
              <a:rPr lang="en-GB" i="1" dirty="0" smtClean="0">
                <a:solidFill>
                  <a:schemeClr val="bg1"/>
                </a:solidFill>
              </a:rPr>
              <a:t> et </a:t>
            </a:r>
            <a:r>
              <a:rPr lang="en-GB" i="1" dirty="0" err="1" smtClean="0">
                <a:solidFill>
                  <a:schemeClr val="bg1"/>
                </a:solidFill>
              </a:rPr>
              <a:t>infini</a:t>
            </a:r>
            <a:endParaRPr lang="en-GB" i="1" dirty="0">
              <a:solidFill>
                <a:schemeClr val="bg1"/>
              </a:solidFill>
            </a:endParaRPr>
          </a:p>
          <a:p>
            <a:endParaRPr lang="en-GB" dirty="0" smtClean="0">
              <a:solidFill>
                <a:schemeClr val="bg1"/>
              </a:solidFill>
            </a:endParaRPr>
          </a:p>
          <a:p>
            <a:r>
              <a:rPr lang="en-GB" dirty="0" err="1" smtClean="0">
                <a:solidFill>
                  <a:schemeClr val="bg1"/>
                </a:solidFill>
              </a:rPr>
              <a:t>L’amant</a:t>
            </a:r>
            <a:r>
              <a:rPr lang="en-GB" dirty="0" smtClean="0">
                <a:solidFill>
                  <a:schemeClr val="bg1"/>
                </a:solidFill>
              </a:rPr>
              <a:t> </a:t>
            </a:r>
            <a:r>
              <a:rPr lang="en-GB" dirty="0" smtClean="0">
                <a:solidFill>
                  <a:srgbClr val="FF0000"/>
                </a:solidFill>
              </a:rPr>
              <a:t>la* </a:t>
            </a:r>
            <a:r>
              <a:rPr lang="en-GB" dirty="0" err="1" smtClean="0">
                <a:solidFill>
                  <a:srgbClr val="FF0000"/>
                </a:solidFill>
              </a:rPr>
              <a:t>renvoyant</a:t>
            </a:r>
            <a:r>
              <a:rPr lang="en-GB" dirty="0" smtClean="0">
                <a:solidFill>
                  <a:srgbClr val="FF0000"/>
                </a:solidFill>
              </a:rPr>
              <a:t> </a:t>
            </a:r>
            <a:r>
              <a:rPr lang="en-GB" dirty="0">
                <a:solidFill>
                  <a:srgbClr val="FF0000"/>
                </a:solidFill>
              </a:rPr>
              <a:t>à </a:t>
            </a:r>
            <a:r>
              <a:rPr lang="en-GB" dirty="0" err="1">
                <a:solidFill>
                  <a:srgbClr val="FF0000"/>
                </a:solidFill>
              </a:rPr>
              <a:t>l’enfance</a:t>
            </a:r>
            <a:r>
              <a:rPr lang="en-GB" dirty="0">
                <a:solidFill>
                  <a:srgbClr val="FF0000"/>
                </a:solidFill>
              </a:rPr>
              <a:t>, </a:t>
            </a:r>
            <a:r>
              <a:rPr lang="en-GB" dirty="0" err="1">
                <a:solidFill>
                  <a:srgbClr val="FF0000"/>
                </a:solidFill>
              </a:rPr>
              <a:t>l’animalité</a:t>
            </a:r>
            <a:r>
              <a:rPr lang="en-GB" dirty="0">
                <a:solidFill>
                  <a:srgbClr val="FF0000"/>
                </a:solidFill>
              </a:rPr>
              <a:t> </a:t>
            </a:r>
            <a:r>
              <a:rPr lang="en-GB" dirty="0" err="1">
                <a:solidFill>
                  <a:srgbClr val="FF0000"/>
                </a:solidFill>
              </a:rPr>
              <a:t>ou</a:t>
            </a:r>
            <a:r>
              <a:rPr lang="en-GB" dirty="0">
                <a:solidFill>
                  <a:srgbClr val="FF0000"/>
                </a:solidFill>
              </a:rPr>
              <a:t> la </a:t>
            </a:r>
            <a:r>
              <a:rPr lang="en-GB" dirty="0" err="1">
                <a:solidFill>
                  <a:srgbClr val="FF0000"/>
                </a:solidFill>
              </a:rPr>
              <a:t>maternité</a:t>
            </a:r>
            <a:r>
              <a:rPr lang="en-GB" dirty="0">
                <a:solidFill>
                  <a:schemeClr val="bg1"/>
                </a:solidFill>
              </a:rPr>
              <a:t>, laisse </a:t>
            </a:r>
            <a:r>
              <a:rPr lang="en-GB" dirty="0" err="1">
                <a:solidFill>
                  <a:schemeClr val="bg1"/>
                </a:solidFill>
              </a:rPr>
              <a:t>ce</a:t>
            </a:r>
            <a:r>
              <a:rPr lang="en-GB" dirty="0">
                <a:solidFill>
                  <a:schemeClr val="bg1"/>
                </a:solidFill>
              </a:rPr>
              <a:t> </a:t>
            </a:r>
            <a:r>
              <a:rPr lang="en-GB" dirty="0" err="1">
                <a:solidFill>
                  <a:schemeClr val="bg1"/>
                </a:solidFill>
              </a:rPr>
              <a:t>mystère</a:t>
            </a:r>
            <a:r>
              <a:rPr lang="en-GB" dirty="0">
                <a:solidFill>
                  <a:schemeClr val="bg1"/>
                </a:solidFill>
              </a:rPr>
              <a:t> d’un rapport </a:t>
            </a:r>
            <a:r>
              <a:rPr lang="en-GB" dirty="0" err="1">
                <a:solidFill>
                  <a:schemeClr val="bg1"/>
                </a:solidFill>
              </a:rPr>
              <a:t>cosmique</a:t>
            </a:r>
            <a:r>
              <a:rPr lang="en-GB" dirty="0">
                <a:solidFill>
                  <a:schemeClr val="bg1"/>
                </a:solidFill>
              </a:rPr>
              <a:t> pour </a:t>
            </a:r>
            <a:r>
              <a:rPr lang="en-GB" dirty="0" err="1">
                <a:solidFill>
                  <a:schemeClr val="bg1"/>
                </a:solidFill>
              </a:rPr>
              <a:t>une</a:t>
            </a:r>
            <a:r>
              <a:rPr lang="en-GB" dirty="0">
                <a:solidFill>
                  <a:schemeClr val="bg1"/>
                </a:solidFill>
              </a:rPr>
              <a:t> part non </a:t>
            </a:r>
            <a:r>
              <a:rPr lang="en-GB" dirty="0" err="1">
                <a:solidFill>
                  <a:schemeClr val="bg1"/>
                </a:solidFill>
              </a:rPr>
              <a:t>elucidé</a:t>
            </a:r>
            <a:r>
              <a:rPr lang="en-GB" dirty="0" smtClean="0">
                <a:solidFill>
                  <a:schemeClr val="bg1"/>
                </a:solidFill>
              </a:rPr>
              <a:t>. (p. 181)</a:t>
            </a:r>
          </a:p>
          <a:p>
            <a:r>
              <a:rPr lang="en-GB" sz="1400" dirty="0">
                <a:solidFill>
                  <a:schemeClr val="bg1"/>
                </a:solidFill>
              </a:rPr>
              <a:t>*</a:t>
            </a:r>
            <a:r>
              <a:rPr lang="en-GB" sz="1400" dirty="0" err="1" smtClean="0">
                <a:solidFill>
                  <a:schemeClr val="bg1"/>
                </a:solidFill>
              </a:rPr>
              <a:t>l‘amante</a:t>
            </a:r>
            <a:endParaRPr lang="en-GB" sz="1400" dirty="0" smtClean="0">
              <a:solidFill>
                <a:schemeClr val="bg1"/>
              </a:solidFill>
            </a:endParaRPr>
          </a:p>
          <a:p>
            <a:endParaRPr lang="en-GB" sz="1400" dirty="0">
              <a:solidFill>
                <a:schemeClr val="bg1"/>
              </a:solidFill>
            </a:endParaRPr>
          </a:p>
          <a:p>
            <a:endParaRPr lang="en-GB" sz="1400" dirty="0" smtClean="0">
              <a:solidFill>
                <a:schemeClr val="bg1"/>
              </a:solidFill>
            </a:endParaRPr>
          </a:p>
          <a:p>
            <a:endParaRPr lang="en-GB" sz="1400" dirty="0" smtClean="0">
              <a:solidFill>
                <a:schemeClr val="bg1"/>
              </a:solidFill>
            </a:endParaRPr>
          </a:p>
          <a:p>
            <a:r>
              <a:rPr lang="en-GB" dirty="0" smtClean="0">
                <a:solidFill>
                  <a:schemeClr val="bg1"/>
                </a:solidFill>
              </a:rPr>
              <a:t>[</a:t>
            </a:r>
            <a:r>
              <a:rPr lang="en-GB" dirty="0" err="1" smtClean="0">
                <a:solidFill>
                  <a:schemeClr val="bg1"/>
                </a:solidFill>
              </a:rPr>
              <a:t>L’amant</a:t>
            </a:r>
            <a:r>
              <a:rPr lang="en-GB" dirty="0" smtClean="0">
                <a:solidFill>
                  <a:schemeClr val="bg1"/>
                </a:solidFill>
              </a:rPr>
              <a:t>] </a:t>
            </a:r>
            <a:r>
              <a:rPr lang="en-GB" dirty="0" err="1" smtClean="0">
                <a:solidFill>
                  <a:srgbClr val="FF0000"/>
                </a:solidFill>
              </a:rPr>
              <a:t>Englobant</a:t>
            </a:r>
            <a:r>
              <a:rPr lang="en-GB" dirty="0" smtClean="0">
                <a:solidFill>
                  <a:srgbClr val="FF0000"/>
                </a:solidFill>
              </a:rPr>
              <a:t> </a:t>
            </a:r>
            <a:r>
              <a:rPr lang="en-GB" dirty="0" err="1" smtClean="0">
                <a:solidFill>
                  <a:srgbClr val="FF0000"/>
                </a:solidFill>
              </a:rPr>
              <a:t>l’autre</a:t>
            </a:r>
            <a:r>
              <a:rPr lang="en-GB" dirty="0" smtClean="0">
                <a:solidFill>
                  <a:schemeClr val="bg1"/>
                </a:solidFill>
              </a:rPr>
              <a:t>, en </a:t>
            </a:r>
            <a:r>
              <a:rPr lang="en-GB" dirty="0" err="1" smtClean="0">
                <a:solidFill>
                  <a:schemeClr val="bg1"/>
                </a:solidFill>
              </a:rPr>
              <a:t>toutes</a:t>
            </a:r>
            <a:r>
              <a:rPr lang="en-GB" dirty="0" smtClean="0">
                <a:solidFill>
                  <a:schemeClr val="bg1"/>
                </a:solidFill>
              </a:rPr>
              <a:t> </a:t>
            </a:r>
            <a:r>
              <a:rPr lang="en-GB" dirty="0" err="1" smtClean="0">
                <a:solidFill>
                  <a:schemeClr val="bg1"/>
                </a:solidFill>
              </a:rPr>
              <a:t>ses</a:t>
            </a:r>
            <a:r>
              <a:rPr lang="en-GB" dirty="0" smtClean="0">
                <a:solidFill>
                  <a:schemeClr val="bg1"/>
                </a:solidFill>
              </a:rPr>
              <a:t> dimensions et directions, pour le/la capturer, le/la </a:t>
            </a:r>
            <a:r>
              <a:rPr lang="en-GB" dirty="0" err="1" smtClean="0">
                <a:solidFill>
                  <a:schemeClr val="bg1"/>
                </a:solidFill>
              </a:rPr>
              <a:t>captiver</a:t>
            </a:r>
            <a:r>
              <a:rPr lang="en-GB" dirty="0" smtClean="0">
                <a:solidFill>
                  <a:schemeClr val="bg1"/>
                </a:solidFill>
              </a:rPr>
              <a:t> </a:t>
            </a:r>
            <a:r>
              <a:rPr lang="en-GB" dirty="0" err="1" smtClean="0">
                <a:solidFill>
                  <a:schemeClr val="bg1"/>
                </a:solidFill>
              </a:rPr>
              <a:t>dans</a:t>
            </a:r>
            <a:r>
              <a:rPr lang="en-GB" dirty="0" smtClean="0">
                <a:solidFill>
                  <a:schemeClr val="bg1"/>
                </a:solidFill>
              </a:rPr>
              <a:t> un </a:t>
            </a:r>
            <a:r>
              <a:rPr lang="en-GB" dirty="0" err="1" smtClean="0">
                <a:solidFill>
                  <a:schemeClr val="bg1"/>
                </a:solidFill>
              </a:rPr>
              <a:t>langage</a:t>
            </a:r>
            <a:r>
              <a:rPr lang="en-GB" dirty="0" smtClean="0">
                <a:solidFill>
                  <a:schemeClr val="bg1"/>
                </a:solidFill>
              </a:rPr>
              <a:t> qui ne </a:t>
            </a:r>
            <a:r>
              <a:rPr lang="en-GB" dirty="0" err="1">
                <a:solidFill>
                  <a:schemeClr val="bg1"/>
                </a:solidFill>
              </a:rPr>
              <a:t>connaît</a:t>
            </a:r>
            <a:r>
              <a:rPr lang="en-GB" dirty="0">
                <a:solidFill>
                  <a:schemeClr val="bg1"/>
                </a:solidFill>
              </a:rPr>
              <a:t>, </a:t>
            </a:r>
            <a:r>
              <a:rPr lang="en-GB" dirty="0" err="1">
                <a:solidFill>
                  <a:schemeClr val="bg1"/>
                </a:solidFill>
              </a:rPr>
              <a:t>commes</a:t>
            </a:r>
            <a:r>
              <a:rPr lang="en-GB" dirty="0">
                <a:solidFill>
                  <a:schemeClr val="bg1"/>
                </a:solidFill>
              </a:rPr>
              <a:t> </a:t>
            </a:r>
            <a:r>
              <a:rPr lang="en-GB" dirty="0" err="1">
                <a:solidFill>
                  <a:schemeClr val="bg1"/>
                </a:solidFill>
              </a:rPr>
              <a:t>principales</a:t>
            </a:r>
            <a:r>
              <a:rPr lang="en-GB" dirty="0">
                <a:solidFill>
                  <a:schemeClr val="bg1"/>
                </a:solidFill>
              </a:rPr>
              <a:t> </a:t>
            </a:r>
            <a:r>
              <a:rPr lang="en-GB" dirty="0" err="1">
                <a:solidFill>
                  <a:schemeClr val="bg1"/>
                </a:solidFill>
              </a:rPr>
              <a:t>ressources</a:t>
            </a:r>
            <a:r>
              <a:rPr lang="en-GB" dirty="0">
                <a:solidFill>
                  <a:schemeClr val="bg1"/>
                </a:solidFill>
              </a:rPr>
              <a:t>,  </a:t>
            </a:r>
            <a:r>
              <a:rPr lang="en-GB" dirty="0" err="1">
                <a:solidFill>
                  <a:schemeClr val="bg1"/>
                </a:solidFill>
              </a:rPr>
              <a:t>que</a:t>
            </a:r>
            <a:r>
              <a:rPr lang="en-GB" dirty="0">
                <a:solidFill>
                  <a:schemeClr val="bg1"/>
                </a:solidFill>
              </a:rPr>
              <a:t> la </a:t>
            </a:r>
            <a:r>
              <a:rPr lang="en-GB" dirty="0" err="1" smtClean="0">
                <a:solidFill>
                  <a:schemeClr val="bg1"/>
                </a:solidFill>
              </a:rPr>
              <a:t>consommation</a:t>
            </a:r>
            <a:r>
              <a:rPr lang="en-GB" dirty="0" smtClean="0">
                <a:solidFill>
                  <a:schemeClr val="bg1"/>
                </a:solidFill>
              </a:rPr>
              <a:t> </a:t>
            </a:r>
            <a:r>
              <a:rPr lang="en-GB" dirty="0">
                <a:solidFill>
                  <a:schemeClr val="bg1"/>
                </a:solidFill>
              </a:rPr>
              <a:t>et la </a:t>
            </a:r>
            <a:r>
              <a:rPr lang="en-GB" dirty="0" err="1">
                <a:solidFill>
                  <a:schemeClr val="bg1"/>
                </a:solidFill>
              </a:rPr>
              <a:t>vitesse</a:t>
            </a:r>
            <a:r>
              <a:rPr lang="en-GB" dirty="0">
                <a:solidFill>
                  <a:schemeClr val="bg1"/>
                </a:solidFill>
              </a:rPr>
              <a:t> de </a:t>
            </a:r>
            <a:r>
              <a:rPr lang="en-GB" dirty="0" err="1">
                <a:solidFill>
                  <a:schemeClr val="bg1"/>
                </a:solidFill>
              </a:rPr>
              <a:t>ses</a:t>
            </a:r>
            <a:r>
              <a:rPr lang="en-GB" dirty="0">
                <a:solidFill>
                  <a:schemeClr val="bg1"/>
                </a:solidFill>
              </a:rPr>
              <a:t> </a:t>
            </a:r>
            <a:r>
              <a:rPr lang="en-GB" dirty="0" smtClean="0">
                <a:solidFill>
                  <a:schemeClr val="bg1"/>
                </a:solidFill>
              </a:rPr>
              <a:t>contradictions. (ibid)</a:t>
            </a:r>
          </a:p>
          <a:p>
            <a:endParaRPr lang="en-GB" dirty="0">
              <a:solidFill>
                <a:schemeClr val="bg1"/>
              </a:solidFill>
            </a:endParaRPr>
          </a:p>
          <a:p>
            <a:endParaRPr lang="fr-FR" dirty="0">
              <a:solidFill>
                <a:schemeClr val="bg1"/>
              </a:solidFill>
            </a:endParaRPr>
          </a:p>
          <a:p>
            <a:endParaRPr lang="fr-FR" dirty="0">
              <a:solidFill>
                <a:schemeClr val="bg1"/>
              </a:solidFill>
            </a:endParaRPr>
          </a:p>
          <a:p>
            <a:endParaRPr lang="fr-FR" dirty="0">
              <a:solidFill>
                <a:schemeClr val="bg1"/>
              </a:solidFill>
            </a:endParaRPr>
          </a:p>
          <a:p>
            <a:endParaRPr lang="fr-FR" dirty="0">
              <a:solidFill>
                <a:schemeClr val="bg1"/>
              </a:solidFill>
            </a:endParaRPr>
          </a:p>
        </p:txBody>
      </p:sp>
    </p:spTree>
    <p:extLst>
      <p:ext uri="{BB962C8B-B14F-4D97-AF65-F5344CB8AC3E}">
        <p14:creationId xmlns:p14="http://schemas.microsoft.com/office/powerpoint/2010/main" val="11585622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751344"/>
            <a:ext cx="8064896" cy="5355312"/>
          </a:xfrm>
          <a:prstGeom prst="rect">
            <a:avLst/>
          </a:prstGeom>
        </p:spPr>
        <p:txBody>
          <a:bodyPr wrap="square">
            <a:spAutoFit/>
          </a:bodyPr>
          <a:lstStyle/>
          <a:p>
            <a:endParaRPr lang="en-GB" dirty="0" smtClean="0">
              <a:solidFill>
                <a:schemeClr val="bg1"/>
              </a:solidFill>
            </a:endParaRPr>
          </a:p>
          <a:p>
            <a:endParaRPr lang="en-GB" dirty="0">
              <a:solidFill>
                <a:schemeClr val="bg1"/>
              </a:solidFill>
            </a:endParaRPr>
          </a:p>
          <a:p>
            <a:r>
              <a:rPr lang="en-GB" dirty="0" err="1" smtClean="0">
                <a:solidFill>
                  <a:schemeClr val="bg1"/>
                </a:solidFill>
              </a:rPr>
              <a:t>Mais</a:t>
            </a:r>
            <a:r>
              <a:rPr lang="en-GB" dirty="0">
                <a:solidFill>
                  <a:schemeClr val="bg1"/>
                </a:solidFill>
              </a:rPr>
              <a:t>, sous </a:t>
            </a:r>
            <a:r>
              <a:rPr lang="en-GB" dirty="0" err="1">
                <a:solidFill>
                  <a:schemeClr val="bg1"/>
                </a:solidFill>
              </a:rPr>
              <a:t>ce</a:t>
            </a:r>
            <a:r>
              <a:rPr lang="en-GB" dirty="0">
                <a:solidFill>
                  <a:schemeClr val="bg1"/>
                </a:solidFill>
              </a:rPr>
              <a:t> </a:t>
            </a:r>
            <a:r>
              <a:rPr lang="en-GB" dirty="0" err="1">
                <a:solidFill>
                  <a:schemeClr val="bg1"/>
                </a:solidFill>
              </a:rPr>
              <a:t>bouclier</a:t>
            </a:r>
            <a:r>
              <a:rPr lang="en-GB" dirty="0">
                <a:solidFill>
                  <a:schemeClr val="bg1"/>
                </a:solidFill>
              </a:rPr>
              <a:t>, comment vivre? </a:t>
            </a:r>
            <a:r>
              <a:rPr lang="en-GB" dirty="0" err="1">
                <a:solidFill>
                  <a:schemeClr val="bg1"/>
                </a:solidFill>
              </a:rPr>
              <a:t>Quel</a:t>
            </a:r>
            <a:r>
              <a:rPr lang="en-GB" dirty="0">
                <a:solidFill>
                  <a:schemeClr val="bg1"/>
                </a:solidFill>
              </a:rPr>
              <a:t> </a:t>
            </a:r>
            <a:r>
              <a:rPr lang="en-GB" dirty="0" err="1" smtClean="0">
                <a:solidFill>
                  <a:schemeClr val="bg1"/>
                </a:solidFill>
              </a:rPr>
              <a:t>futur</a:t>
            </a:r>
            <a:r>
              <a:rPr lang="en-GB" dirty="0" smtClean="0">
                <a:solidFill>
                  <a:schemeClr val="bg1"/>
                </a:solidFill>
              </a:rPr>
              <a:t> </a:t>
            </a:r>
            <a:r>
              <a:rPr lang="en-GB" dirty="0" err="1">
                <a:solidFill>
                  <a:schemeClr val="bg1"/>
                </a:solidFill>
              </a:rPr>
              <a:t>est</a:t>
            </a:r>
            <a:r>
              <a:rPr lang="en-GB" dirty="0">
                <a:solidFill>
                  <a:schemeClr val="bg1"/>
                </a:solidFill>
              </a:rPr>
              <a:t> </a:t>
            </a:r>
            <a:r>
              <a:rPr lang="en-GB" dirty="0" err="1">
                <a:solidFill>
                  <a:schemeClr val="bg1"/>
                </a:solidFill>
              </a:rPr>
              <a:t>laissé</a:t>
            </a:r>
            <a:r>
              <a:rPr lang="en-GB" dirty="0">
                <a:solidFill>
                  <a:schemeClr val="bg1"/>
                </a:solidFill>
              </a:rPr>
              <a:t> à qui </a:t>
            </a:r>
            <a:r>
              <a:rPr lang="en-GB" dirty="0" err="1">
                <a:solidFill>
                  <a:schemeClr val="bg1"/>
                </a:solidFill>
              </a:rPr>
              <a:t>est</a:t>
            </a:r>
            <a:r>
              <a:rPr lang="en-GB" dirty="0">
                <a:solidFill>
                  <a:schemeClr val="bg1"/>
                </a:solidFill>
              </a:rPr>
              <a:t> </a:t>
            </a:r>
            <a:r>
              <a:rPr lang="en-GB" dirty="0" err="1">
                <a:solidFill>
                  <a:schemeClr val="bg1"/>
                </a:solidFill>
              </a:rPr>
              <a:t>ainsi</a:t>
            </a:r>
            <a:r>
              <a:rPr lang="en-GB" dirty="0">
                <a:solidFill>
                  <a:schemeClr val="bg1"/>
                </a:solidFill>
              </a:rPr>
              <a:t> </a:t>
            </a:r>
            <a:r>
              <a:rPr lang="en-GB" dirty="0" err="1">
                <a:solidFill>
                  <a:schemeClr val="bg1"/>
                </a:solidFill>
              </a:rPr>
              <a:t>entourée</a:t>
            </a:r>
            <a:r>
              <a:rPr lang="en-GB" dirty="0">
                <a:solidFill>
                  <a:schemeClr val="bg1"/>
                </a:solidFill>
              </a:rPr>
              <a:t>? </a:t>
            </a:r>
            <a:r>
              <a:rPr lang="en-GB" dirty="0" err="1">
                <a:solidFill>
                  <a:srgbClr val="FF0000"/>
                </a:solidFill>
              </a:rPr>
              <a:t>Qu’elle</a:t>
            </a:r>
            <a:r>
              <a:rPr lang="en-GB" dirty="0">
                <a:solidFill>
                  <a:srgbClr val="FF0000"/>
                </a:solidFill>
              </a:rPr>
              <a:t> </a:t>
            </a:r>
            <a:r>
              <a:rPr lang="en-GB" dirty="0" err="1">
                <a:solidFill>
                  <a:srgbClr val="FF0000"/>
                </a:solidFill>
              </a:rPr>
              <a:t>joue</a:t>
            </a:r>
            <a:r>
              <a:rPr lang="en-GB" dirty="0">
                <a:solidFill>
                  <a:srgbClr val="FF0000"/>
                </a:solidFill>
              </a:rPr>
              <a:t>, à </a:t>
            </a:r>
            <a:r>
              <a:rPr lang="en-GB" dirty="0" err="1">
                <a:solidFill>
                  <a:srgbClr val="FF0000"/>
                </a:solidFill>
              </a:rPr>
              <a:t>l’intérieur</a:t>
            </a:r>
            <a:r>
              <a:rPr lang="en-GB" dirty="0">
                <a:solidFill>
                  <a:srgbClr val="FF0000"/>
                </a:solidFill>
              </a:rPr>
              <a:t> de </a:t>
            </a:r>
            <a:r>
              <a:rPr lang="en-GB" dirty="0" err="1">
                <a:solidFill>
                  <a:srgbClr val="FF0000"/>
                </a:solidFill>
              </a:rPr>
              <a:t>ce</a:t>
            </a:r>
            <a:r>
              <a:rPr lang="en-GB" dirty="0">
                <a:solidFill>
                  <a:srgbClr val="FF0000"/>
                </a:solidFill>
              </a:rPr>
              <a:t> pays de </a:t>
            </a:r>
            <a:r>
              <a:rPr lang="en-GB" dirty="0" err="1">
                <a:solidFill>
                  <a:srgbClr val="FF0000"/>
                </a:solidFill>
              </a:rPr>
              <a:t>l’homme</a:t>
            </a:r>
            <a:r>
              <a:rPr lang="en-GB" dirty="0">
                <a:solidFill>
                  <a:srgbClr val="FF0000"/>
                </a:solidFill>
              </a:rPr>
              <a:t>, à se </a:t>
            </a:r>
            <a:r>
              <a:rPr lang="en-GB" dirty="0" err="1">
                <a:solidFill>
                  <a:srgbClr val="FF0000"/>
                </a:solidFill>
              </a:rPr>
              <a:t>cacher</a:t>
            </a:r>
            <a:r>
              <a:rPr lang="en-GB" dirty="0">
                <a:solidFill>
                  <a:srgbClr val="FF0000"/>
                </a:solidFill>
              </a:rPr>
              <a:t> sous de multiples parades, </a:t>
            </a:r>
            <a:r>
              <a:rPr lang="en-GB" dirty="0" err="1">
                <a:solidFill>
                  <a:srgbClr val="FF0000"/>
                </a:solidFill>
              </a:rPr>
              <a:t>coquetteries</a:t>
            </a:r>
            <a:r>
              <a:rPr lang="en-GB" dirty="0">
                <a:solidFill>
                  <a:srgbClr val="FF0000"/>
                </a:solidFill>
              </a:rPr>
              <a:t> </a:t>
            </a:r>
            <a:r>
              <a:rPr lang="en-GB" dirty="0" err="1">
                <a:solidFill>
                  <a:srgbClr val="FF0000"/>
                </a:solidFill>
              </a:rPr>
              <a:t>diverses</a:t>
            </a:r>
            <a:r>
              <a:rPr lang="en-GB" dirty="0">
                <a:solidFill>
                  <a:srgbClr val="FF0000"/>
                </a:solidFill>
              </a:rPr>
              <a:t> </a:t>
            </a:r>
            <a:r>
              <a:rPr lang="en-GB" dirty="0" err="1">
                <a:solidFill>
                  <a:srgbClr val="FF0000"/>
                </a:solidFill>
              </a:rPr>
              <a:t>qu’il</a:t>
            </a:r>
            <a:r>
              <a:rPr lang="en-GB" dirty="0">
                <a:solidFill>
                  <a:srgbClr val="FF0000"/>
                </a:solidFill>
              </a:rPr>
              <a:t> </a:t>
            </a:r>
            <a:r>
              <a:rPr lang="en-GB" dirty="0" err="1">
                <a:solidFill>
                  <a:srgbClr val="FF0000"/>
                </a:solidFill>
              </a:rPr>
              <a:t>fera</a:t>
            </a:r>
            <a:r>
              <a:rPr lang="en-GB" dirty="0">
                <a:solidFill>
                  <a:srgbClr val="FF0000"/>
                </a:solidFill>
              </a:rPr>
              <a:t> “</a:t>
            </a:r>
            <a:r>
              <a:rPr lang="en-GB" dirty="0" err="1">
                <a:solidFill>
                  <a:srgbClr val="FF0000"/>
                </a:solidFill>
              </a:rPr>
              <a:t>tomber</a:t>
            </a:r>
            <a:r>
              <a:rPr lang="en-GB" dirty="0">
                <a:solidFill>
                  <a:srgbClr val="FF0000"/>
                </a:solidFill>
              </a:rPr>
              <a:t>” </a:t>
            </a:r>
            <a:r>
              <a:rPr lang="en-GB" dirty="0" err="1">
                <a:solidFill>
                  <a:srgbClr val="FF0000"/>
                </a:solidFill>
              </a:rPr>
              <a:t>dans</a:t>
            </a:r>
            <a:r>
              <a:rPr lang="en-GB" dirty="0">
                <a:solidFill>
                  <a:srgbClr val="FF0000"/>
                </a:solidFill>
              </a:rPr>
              <a:t> </a:t>
            </a:r>
            <a:r>
              <a:rPr lang="en-GB" dirty="0" err="1">
                <a:solidFill>
                  <a:srgbClr val="FF0000"/>
                </a:solidFill>
              </a:rPr>
              <a:t>l’amour</a:t>
            </a:r>
            <a:r>
              <a:rPr lang="en-GB" dirty="0">
                <a:solidFill>
                  <a:srgbClr val="FF0000"/>
                </a:solidFill>
              </a:rPr>
              <a:t>, </a:t>
            </a:r>
            <a:r>
              <a:rPr lang="en-GB" dirty="0" err="1">
                <a:solidFill>
                  <a:srgbClr val="FF0000"/>
                </a:solidFill>
              </a:rPr>
              <a:t>elle</a:t>
            </a:r>
            <a:r>
              <a:rPr lang="en-GB" dirty="0">
                <a:solidFill>
                  <a:srgbClr val="FF0000"/>
                </a:solidFill>
              </a:rPr>
              <a:t> </a:t>
            </a:r>
            <a:r>
              <a:rPr lang="en-GB" dirty="0" err="1">
                <a:solidFill>
                  <a:srgbClr val="FF0000"/>
                </a:solidFill>
              </a:rPr>
              <a:t>demeure</a:t>
            </a:r>
            <a:r>
              <a:rPr lang="en-GB" dirty="0">
                <a:solidFill>
                  <a:srgbClr val="FF0000"/>
                </a:solidFill>
              </a:rPr>
              <a:t> sans </a:t>
            </a:r>
            <a:r>
              <a:rPr lang="en-GB" dirty="0" err="1">
                <a:solidFill>
                  <a:srgbClr val="FF0000"/>
                </a:solidFill>
              </a:rPr>
              <a:t>identité</a:t>
            </a:r>
            <a:r>
              <a:rPr lang="en-GB" dirty="0">
                <a:solidFill>
                  <a:srgbClr val="FF0000"/>
                </a:solidFill>
              </a:rPr>
              <a:t> </a:t>
            </a:r>
            <a:r>
              <a:rPr lang="en-GB" dirty="0" err="1">
                <a:solidFill>
                  <a:srgbClr val="FF0000"/>
                </a:solidFill>
              </a:rPr>
              <a:t>ni</a:t>
            </a:r>
            <a:r>
              <a:rPr lang="en-GB" dirty="0">
                <a:solidFill>
                  <a:srgbClr val="FF0000"/>
                </a:solidFill>
              </a:rPr>
              <a:t> </a:t>
            </a:r>
            <a:r>
              <a:rPr lang="en-GB" dirty="0" err="1">
                <a:solidFill>
                  <a:srgbClr val="FF0000"/>
                </a:solidFill>
              </a:rPr>
              <a:t>passeport</a:t>
            </a:r>
            <a:r>
              <a:rPr lang="en-GB" dirty="0">
                <a:solidFill>
                  <a:srgbClr val="FF0000"/>
                </a:solidFill>
              </a:rPr>
              <a:t> avec </a:t>
            </a:r>
            <a:r>
              <a:rPr lang="en-GB" dirty="0" err="1">
                <a:solidFill>
                  <a:srgbClr val="FF0000"/>
                </a:solidFill>
              </a:rPr>
              <a:t>lesquels</a:t>
            </a:r>
            <a:r>
              <a:rPr lang="en-GB" dirty="0">
                <a:solidFill>
                  <a:srgbClr val="FF0000"/>
                </a:solidFill>
              </a:rPr>
              <a:t> traverser, </a:t>
            </a:r>
            <a:r>
              <a:rPr lang="en-GB" dirty="0" err="1">
                <a:solidFill>
                  <a:srgbClr val="FF0000"/>
                </a:solidFill>
              </a:rPr>
              <a:t>transgresser</a:t>
            </a:r>
            <a:r>
              <a:rPr lang="en-GB" dirty="0">
                <a:solidFill>
                  <a:srgbClr val="FF0000"/>
                </a:solidFill>
              </a:rPr>
              <a:t>, la langue de </a:t>
            </a:r>
            <a:r>
              <a:rPr lang="en-GB" dirty="0" err="1">
                <a:solidFill>
                  <a:srgbClr val="FF0000"/>
                </a:solidFill>
              </a:rPr>
              <a:t>l’amant</a:t>
            </a:r>
            <a:r>
              <a:rPr lang="en-GB" dirty="0">
                <a:solidFill>
                  <a:srgbClr val="FF0000"/>
                </a:solidFill>
              </a:rPr>
              <a:t>.</a:t>
            </a:r>
            <a:r>
              <a:rPr lang="en-GB" dirty="0">
                <a:solidFill>
                  <a:schemeClr val="bg1"/>
                </a:solidFill>
              </a:rPr>
              <a:t> (p. 182</a:t>
            </a:r>
            <a:r>
              <a:rPr lang="en-GB" dirty="0" smtClean="0">
                <a:solidFill>
                  <a:schemeClr val="bg1"/>
                </a:solidFill>
              </a:rPr>
              <a:t>)</a:t>
            </a:r>
          </a:p>
          <a:p>
            <a:endParaRPr lang="en-GB" dirty="0">
              <a:solidFill>
                <a:schemeClr val="bg1"/>
              </a:solidFill>
            </a:endParaRPr>
          </a:p>
          <a:p>
            <a:endParaRPr lang="en-GB" dirty="0">
              <a:solidFill>
                <a:schemeClr val="bg1"/>
              </a:solidFill>
            </a:endParaRPr>
          </a:p>
          <a:p>
            <a:endParaRPr lang="en-GB" dirty="0">
              <a:solidFill>
                <a:schemeClr val="bg1"/>
              </a:solidFill>
            </a:endParaRPr>
          </a:p>
          <a:p>
            <a:r>
              <a:rPr lang="en-GB" dirty="0">
                <a:solidFill>
                  <a:schemeClr val="bg1"/>
                </a:solidFill>
              </a:rPr>
              <a:t>Si </a:t>
            </a:r>
            <a:r>
              <a:rPr lang="en-GB" dirty="0" err="1">
                <a:solidFill>
                  <a:schemeClr val="bg1"/>
                </a:solidFill>
              </a:rPr>
              <a:t>l’aimée</a:t>
            </a:r>
            <a:r>
              <a:rPr lang="en-GB" dirty="0">
                <a:solidFill>
                  <a:schemeClr val="bg1"/>
                </a:solidFill>
              </a:rPr>
              <a:t> se </a:t>
            </a:r>
            <a:r>
              <a:rPr lang="en-GB" dirty="0" err="1">
                <a:solidFill>
                  <a:schemeClr val="bg1"/>
                </a:solidFill>
              </a:rPr>
              <a:t>présente</a:t>
            </a:r>
            <a:r>
              <a:rPr lang="en-GB" dirty="0">
                <a:solidFill>
                  <a:schemeClr val="bg1"/>
                </a:solidFill>
              </a:rPr>
              <a:t> et </a:t>
            </a:r>
            <a:r>
              <a:rPr lang="en-GB" dirty="0" err="1">
                <a:solidFill>
                  <a:schemeClr val="bg1"/>
                </a:solidFill>
              </a:rPr>
              <a:t>apparaît</a:t>
            </a:r>
            <a:r>
              <a:rPr lang="en-GB" dirty="0">
                <a:solidFill>
                  <a:schemeClr val="bg1"/>
                </a:solidFill>
              </a:rPr>
              <a:t> à </a:t>
            </a:r>
            <a:r>
              <a:rPr lang="en-GB" dirty="0" err="1">
                <a:solidFill>
                  <a:schemeClr val="bg1"/>
                </a:solidFill>
              </a:rPr>
              <a:t>l’amant</a:t>
            </a:r>
            <a:r>
              <a:rPr lang="en-GB" dirty="0">
                <a:solidFill>
                  <a:schemeClr val="bg1"/>
                </a:solidFill>
              </a:rPr>
              <a:t> </a:t>
            </a:r>
            <a:r>
              <a:rPr lang="en-GB" dirty="0" err="1">
                <a:solidFill>
                  <a:schemeClr val="bg1"/>
                </a:solidFill>
              </a:rPr>
              <a:t>comme</a:t>
            </a:r>
            <a:r>
              <a:rPr lang="en-GB" dirty="0">
                <a:solidFill>
                  <a:schemeClr val="bg1"/>
                </a:solidFill>
              </a:rPr>
              <a:t> </a:t>
            </a:r>
            <a:r>
              <a:rPr lang="en-GB" dirty="0" err="1">
                <a:solidFill>
                  <a:schemeClr val="bg1"/>
                </a:solidFill>
              </a:rPr>
              <a:t>paradis</a:t>
            </a:r>
            <a:r>
              <a:rPr lang="en-GB" dirty="0">
                <a:solidFill>
                  <a:schemeClr val="bg1"/>
                </a:solidFill>
              </a:rPr>
              <a:t> à </a:t>
            </a:r>
            <a:r>
              <a:rPr lang="en-GB" dirty="0" err="1">
                <a:solidFill>
                  <a:schemeClr val="bg1"/>
                </a:solidFill>
              </a:rPr>
              <a:t>ramener</a:t>
            </a:r>
            <a:r>
              <a:rPr lang="en-GB" dirty="0">
                <a:solidFill>
                  <a:schemeClr val="bg1"/>
                </a:solidFill>
              </a:rPr>
              <a:t> à </a:t>
            </a:r>
            <a:r>
              <a:rPr lang="en-GB" dirty="0" err="1">
                <a:solidFill>
                  <a:schemeClr val="bg1"/>
                </a:solidFill>
              </a:rPr>
              <a:t>l’enfance</a:t>
            </a:r>
            <a:r>
              <a:rPr lang="en-GB" dirty="0">
                <a:solidFill>
                  <a:schemeClr val="bg1"/>
                </a:solidFill>
              </a:rPr>
              <a:t> et </a:t>
            </a:r>
            <a:r>
              <a:rPr lang="en-GB" dirty="0" err="1">
                <a:solidFill>
                  <a:schemeClr val="bg1"/>
                </a:solidFill>
              </a:rPr>
              <a:t>l’animalité</a:t>
            </a:r>
            <a:r>
              <a:rPr lang="en-GB" dirty="0">
                <a:solidFill>
                  <a:schemeClr val="bg1"/>
                </a:solidFill>
              </a:rPr>
              <a:t>, </a:t>
            </a:r>
            <a:r>
              <a:rPr lang="en-GB" dirty="0" err="1">
                <a:solidFill>
                  <a:schemeClr val="bg1"/>
                </a:solidFill>
              </a:rPr>
              <a:t>l’acte</a:t>
            </a:r>
            <a:r>
              <a:rPr lang="en-GB" dirty="0">
                <a:solidFill>
                  <a:schemeClr val="bg1"/>
                </a:solidFill>
              </a:rPr>
              <a:t> </a:t>
            </a:r>
            <a:r>
              <a:rPr lang="en-GB" dirty="0" err="1">
                <a:solidFill>
                  <a:schemeClr val="bg1"/>
                </a:solidFill>
              </a:rPr>
              <a:t>amoureux</a:t>
            </a:r>
            <a:r>
              <a:rPr lang="en-GB" dirty="0">
                <a:solidFill>
                  <a:schemeClr val="bg1"/>
                </a:solidFill>
              </a:rPr>
              <a:t> </a:t>
            </a:r>
            <a:r>
              <a:rPr lang="en-GB" dirty="0" err="1">
                <a:solidFill>
                  <a:schemeClr val="bg1"/>
                </a:solidFill>
              </a:rPr>
              <a:t>signifie</a:t>
            </a:r>
            <a:r>
              <a:rPr lang="en-GB" dirty="0">
                <a:solidFill>
                  <a:schemeClr val="bg1"/>
                </a:solidFill>
              </a:rPr>
              <a:t> profaner </a:t>
            </a:r>
            <a:r>
              <a:rPr lang="en-GB" dirty="0" err="1">
                <a:solidFill>
                  <a:schemeClr val="bg1"/>
                </a:solidFill>
              </a:rPr>
              <a:t>aussi</a:t>
            </a:r>
            <a:r>
              <a:rPr lang="en-GB" dirty="0">
                <a:solidFill>
                  <a:schemeClr val="bg1"/>
                </a:solidFill>
              </a:rPr>
              <a:t>: faire </a:t>
            </a:r>
            <a:r>
              <a:rPr lang="en-GB" dirty="0" err="1">
                <a:solidFill>
                  <a:schemeClr val="bg1"/>
                </a:solidFill>
              </a:rPr>
              <a:t>tomber</a:t>
            </a:r>
            <a:r>
              <a:rPr lang="en-GB" dirty="0">
                <a:solidFill>
                  <a:schemeClr val="bg1"/>
                </a:solidFill>
              </a:rPr>
              <a:t>. </a:t>
            </a:r>
            <a:r>
              <a:rPr lang="en-GB" dirty="0" err="1">
                <a:solidFill>
                  <a:schemeClr val="bg1"/>
                </a:solidFill>
              </a:rPr>
              <a:t>Entraîner</a:t>
            </a:r>
            <a:r>
              <a:rPr lang="en-GB" dirty="0">
                <a:solidFill>
                  <a:schemeClr val="bg1"/>
                </a:solidFill>
              </a:rPr>
              <a:t> </a:t>
            </a:r>
            <a:r>
              <a:rPr lang="en-GB" dirty="0" err="1">
                <a:solidFill>
                  <a:schemeClr val="bg1"/>
                </a:solidFill>
              </a:rPr>
              <a:t>dans</a:t>
            </a:r>
            <a:r>
              <a:rPr lang="en-GB" dirty="0">
                <a:solidFill>
                  <a:schemeClr val="bg1"/>
                </a:solidFill>
              </a:rPr>
              <a:t> la chute. </a:t>
            </a:r>
            <a:r>
              <a:rPr lang="en-GB" dirty="0" err="1">
                <a:solidFill>
                  <a:srgbClr val="FF0000"/>
                </a:solidFill>
              </a:rPr>
              <a:t>L’aimée</a:t>
            </a:r>
            <a:r>
              <a:rPr lang="en-GB" dirty="0">
                <a:solidFill>
                  <a:srgbClr val="FF0000"/>
                </a:solidFill>
              </a:rPr>
              <a:t> </a:t>
            </a:r>
            <a:r>
              <a:rPr lang="en-GB" dirty="0" err="1">
                <a:solidFill>
                  <a:srgbClr val="FF0000"/>
                </a:solidFill>
              </a:rPr>
              <a:t>serait</a:t>
            </a:r>
            <a:r>
              <a:rPr lang="en-GB" dirty="0">
                <a:solidFill>
                  <a:srgbClr val="FF0000"/>
                </a:solidFill>
              </a:rPr>
              <a:t> </a:t>
            </a:r>
            <a:r>
              <a:rPr lang="en-GB" dirty="0" err="1">
                <a:solidFill>
                  <a:srgbClr val="FF0000"/>
                </a:solidFill>
              </a:rPr>
              <a:t>ramenée</a:t>
            </a:r>
            <a:r>
              <a:rPr lang="en-GB" dirty="0">
                <a:solidFill>
                  <a:srgbClr val="FF0000"/>
                </a:solidFill>
              </a:rPr>
              <a:t> à </a:t>
            </a:r>
            <a:r>
              <a:rPr lang="en-GB" dirty="0" err="1">
                <a:solidFill>
                  <a:srgbClr val="FF0000"/>
                </a:solidFill>
              </a:rPr>
              <a:t>l’abÎme</a:t>
            </a:r>
            <a:r>
              <a:rPr lang="en-GB" dirty="0">
                <a:solidFill>
                  <a:srgbClr val="FF0000"/>
                </a:solidFill>
              </a:rPr>
              <a:t> pour </a:t>
            </a:r>
            <a:r>
              <a:rPr lang="en-GB" dirty="0" err="1">
                <a:solidFill>
                  <a:srgbClr val="FF0000"/>
                </a:solidFill>
              </a:rPr>
              <a:t>que</a:t>
            </a:r>
            <a:r>
              <a:rPr lang="en-GB" dirty="0">
                <a:solidFill>
                  <a:srgbClr val="FF0000"/>
                </a:solidFill>
              </a:rPr>
              <a:t> </a:t>
            </a:r>
            <a:r>
              <a:rPr lang="en-GB" dirty="0" err="1">
                <a:solidFill>
                  <a:srgbClr val="FF0000"/>
                </a:solidFill>
              </a:rPr>
              <a:t>l’amant</a:t>
            </a:r>
            <a:r>
              <a:rPr lang="en-GB" dirty="0">
                <a:solidFill>
                  <a:srgbClr val="FF0000"/>
                </a:solidFill>
              </a:rPr>
              <a:t> </a:t>
            </a:r>
            <a:r>
              <a:rPr lang="en-GB" dirty="0" err="1">
                <a:solidFill>
                  <a:srgbClr val="FF0000"/>
                </a:solidFill>
              </a:rPr>
              <a:t>soit</a:t>
            </a:r>
            <a:r>
              <a:rPr lang="en-GB" dirty="0">
                <a:solidFill>
                  <a:srgbClr val="FF0000"/>
                </a:solidFill>
              </a:rPr>
              <a:t> </a:t>
            </a:r>
            <a:r>
              <a:rPr lang="en-GB" dirty="0" err="1">
                <a:solidFill>
                  <a:srgbClr val="FF0000"/>
                </a:solidFill>
              </a:rPr>
              <a:t>renvoyé</a:t>
            </a:r>
            <a:r>
              <a:rPr lang="en-GB" dirty="0">
                <a:solidFill>
                  <a:srgbClr val="FF0000"/>
                </a:solidFill>
              </a:rPr>
              <a:t> au plus haut. </a:t>
            </a:r>
            <a:r>
              <a:rPr lang="en-GB" dirty="0" err="1">
                <a:solidFill>
                  <a:schemeClr val="bg1"/>
                </a:solidFill>
              </a:rPr>
              <a:t>L’acte</a:t>
            </a:r>
            <a:r>
              <a:rPr lang="en-GB" dirty="0">
                <a:solidFill>
                  <a:schemeClr val="bg1"/>
                </a:solidFill>
              </a:rPr>
              <a:t> </a:t>
            </a:r>
            <a:r>
              <a:rPr lang="en-GB" dirty="0" err="1">
                <a:solidFill>
                  <a:schemeClr val="bg1"/>
                </a:solidFill>
              </a:rPr>
              <a:t>amoureux</a:t>
            </a:r>
            <a:r>
              <a:rPr lang="en-GB" dirty="0">
                <a:solidFill>
                  <a:schemeClr val="bg1"/>
                </a:solidFill>
              </a:rPr>
              <a:t> </a:t>
            </a:r>
            <a:r>
              <a:rPr lang="en-GB" dirty="0" err="1">
                <a:solidFill>
                  <a:schemeClr val="bg1"/>
                </a:solidFill>
              </a:rPr>
              <a:t>reviendrait</a:t>
            </a:r>
            <a:r>
              <a:rPr lang="en-GB" dirty="0">
                <a:solidFill>
                  <a:schemeClr val="bg1"/>
                </a:solidFill>
              </a:rPr>
              <a:t> à </a:t>
            </a:r>
            <a:r>
              <a:rPr lang="en-GB" dirty="0" err="1">
                <a:solidFill>
                  <a:schemeClr val="bg1"/>
                </a:solidFill>
              </a:rPr>
              <a:t>toucher</a:t>
            </a:r>
            <a:r>
              <a:rPr lang="en-GB" dirty="0">
                <a:solidFill>
                  <a:schemeClr val="bg1"/>
                </a:solidFill>
              </a:rPr>
              <a:t> à la </a:t>
            </a:r>
            <a:r>
              <a:rPr lang="en-GB" dirty="0" err="1">
                <a:solidFill>
                  <a:schemeClr val="bg1"/>
                </a:solidFill>
              </a:rPr>
              <a:t>démesure</a:t>
            </a:r>
            <a:r>
              <a:rPr lang="en-GB" dirty="0">
                <a:solidFill>
                  <a:schemeClr val="bg1"/>
                </a:solidFill>
              </a:rPr>
              <a:t> du </a:t>
            </a:r>
            <a:r>
              <a:rPr lang="en-GB" dirty="0" err="1">
                <a:solidFill>
                  <a:schemeClr val="bg1"/>
                </a:solidFill>
              </a:rPr>
              <a:t>discours</a:t>
            </a:r>
            <a:r>
              <a:rPr lang="en-GB" dirty="0">
                <a:solidFill>
                  <a:schemeClr val="bg1"/>
                </a:solidFill>
              </a:rPr>
              <a:t> pour </a:t>
            </a:r>
            <a:r>
              <a:rPr lang="en-GB" dirty="0" err="1">
                <a:solidFill>
                  <a:schemeClr val="bg1"/>
                </a:solidFill>
              </a:rPr>
              <a:t>renvoyer</a:t>
            </a:r>
            <a:r>
              <a:rPr lang="en-GB" dirty="0">
                <a:solidFill>
                  <a:schemeClr val="bg1"/>
                </a:solidFill>
              </a:rPr>
              <a:t> </a:t>
            </a:r>
            <a:r>
              <a:rPr lang="en-GB" dirty="0" err="1">
                <a:solidFill>
                  <a:schemeClr val="bg1"/>
                </a:solidFill>
              </a:rPr>
              <a:t>l’aimée</a:t>
            </a:r>
            <a:r>
              <a:rPr lang="en-GB" dirty="0">
                <a:solidFill>
                  <a:schemeClr val="bg1"/>
                </a:solidFill>
              </a:rPr>
              <a:t> à la chute de </a:t>
            </a:r>
            <a:r>
              <a:rPr lang="en-GB" dirty="0" err="1">
                <a:solidFill>
                  <a:schemeClr val="bg1"/>
                </a:solidFill>
              </a:rPr>
              <a:t>l’animal</a:t>
            </a:r>
            <a:r>
              <a:rPr lang="en-GB" dirty="0">
                <a:solidFill>
                  <a:schemeClr val="bg1"/>
                </a:solidFill>
              </a:rPr>
              <a:t> </a:t>
            </a:r>
            <a:r>
              <a:rPr lang="en-GB" dirty="0" err="1">
                <a:solidFill>
                  <a:schemeClr val="bg1"/>
                </a:solidFill>
              </a:rPr>
              <a:t>ou</a:t>
            </a:r>
            <a:r>
              <a:rPr lang="en-GB" dirty="0">
                <a:solidFill>
                  <a:schemeClr val="bg1"/>
                </a:solidFill>
              </a:rPr>
              <a:t> de </a:t>
            </a:r>
            <a:r>
              <a:rPr lang="en-GB" dirty="0" err="1">
                <a:solidFill>
                  <a:schemeClr val="bg1"/>
                </a:solidFill>
              </a:rPr>
              <a:t>l’enfant</a:t>
            </a:r>
            <a:r>
              <a:rPr lang="en-GB" dirty="0">
                <a:solidFill>
                  <a:schemeClr val="bg1"/>
                </a:solidFill>
              </a:rPr>
              <a:t>, et à </a:t>
            </a:r>
            <a:r>
              <a:rPr lang="en-GB" dirty="0" err="1">
                <a:solidFill>
                  <a:schemeClr val="bg1"/>
                </a:solidFill>
              </a:rPr>
              <a:t>l’extase</a:t>
            </a:r>
            <a:r>
              <a:rPr lang="en-GB" dirty="0">
                <a:solidFill>
                  <a:schemeClr val="bg1"/>
                </a:solidFill>
              </a:rPr>
              <a:t> de </a:t>
            </a:r>
            <a:r>
              <a:rPr lang="en-GB" dirty="0" err="1">
                <a:solidFill>
                  <a:schemeClr val="bg1"/>
                </a:solidFill>
              </a:rPr>
              <a:t>l’homme</a:t>
            </a:r>
            <a:r>
              <a:rPr lang="en-GB" dirty="0">
                <a:solidFill>
                  <a:schemeClr val="bg1"/>
                </a:solidFill>
              </a:rPr>
              <a:t> </a:t>
            </a:r>
            <a:r>
              <a:rPr lang="en-GB" dirty="0" err="1">
                <a:solidFill>
                  <a:schemeClr val="bg1"/>
                </a:solidFill>
              </a:rPr>
              <a:t>en</a:t>
            </a:r>
            <a:r>
              <a:rPr lang="en-GB" dirty="0">
                <a:solidFill>
                  <a:schemeClr val="bg1"/>
                </a:solidFill>
              </a:rPr>
              <a:t> </a:t>
            </a:r>
            <a:r>
              <a:rPr lang="en-GB" dirty="0" err="1">
                <a:solidFill>
                  <a:schemeClr val="bg1"/>
                </a:solidFill>
              </a:rPr>
              <a:t>Dieu</a:t>
            </a:r>
            <a:r>
              <a:rPr lang="en-GB" dirty="0">
                <a:solidFill>
                  <a:schemeClr val="bg1"/>
                </a:solidFill>
              </a:rPr>
              <a:t>. (p.183</a:t>
            </a:r>
            <a:r>
              <a:rPr lang="en-GB" dirty="0" smtClean="0">
                <a:solidFill>
                  <a:schemeClr val="bg1"/>
                </a:solidFill>
              </a:rPr>
              <a:t>)</a:t>
            </a:r>
          </a:p>
          <a:p>
            <a:endParaRPr lang="en-GB" dirty="0">
              <a:solidFill>
                <a:schemeClr val="bg1"/>
              </a:solidFill>
            </a:endParaRPr>
          </a:p>
          <a:p>
            <a:r>
              <a:rPr lang="en-GB" dirty="0" smtClean="0">
                <a:solidFill>
                  <a:schemeClr val="bg1"/>
                </a:solidFill>
              </a:rPr>
              <a:t>Cf. Beauvoir on </a:t>
            </a:r>
            <a:r>
              <a:rPr lang="en-GB" dirty="0" err="1" smtClean="0">
                <a:solidFill>
                  <a:schemeClr val="bg1"/>
                </a:solidFill>
              </a:rPr>
              <a:t>Levinas</a:t>
            </a:r>
            <a:r>
              <a:rPr lang="en-GB" dirty="0" smtClean="0">
                <a:solidFill>
                  <a:schemeClr val="bg1"/>
                </a:solidFill>
              </a:rPr>
              <a:t> in </a:t>
            </a:r>
            <a:r>
              <a:rPr lang="en-GB" i="1" dirty="0" smtClean="0">
                <a:solidFill>
                  <a:schemeClr val="bg1"/>
                </a:solidFill>
              </a:rPr>
              <a:t>Le </a:t>
            </a:r>
            <a:r>
              <a:rPr lang="en-GB" i="1" dirty="0" err="1" smtClean="0">
                <a:solidFill>
                  <a:schemeClr val="bg1"/>
                </a:solidFill>
              </a:rPr>
              <a:t>Deuxi</a:t>
            </a:r>
            <a:r>
              <a:rPr lang="en-GB" dirty="0" err="1" smtClean="0">
                <a:solidFill>
                  <a:schemeClr val="bg1"/>
                </a:solidFill>
              </a:rPr>
              <a:t>è</a:t>
            </a:r>
            <a:r>
              <a:rPr lang="en-GB" i="1" dirty="0" err="1" smtClean="0">
                <a:solidFill>
                  <a:schemeClr val="bg1"/>
                </a:solidFill>
              </a:rPr>
              <a:t>me</a:t>
            </a:r>
            <a:r>
              <a:rPr lang="en-GB" i="1" dirty="0" smtClean="0">
                <a:solidFill>
                  <a:schemeClr val="bg1"/>
                </a:solidFill>
              </a:rPr>
              <a:t> </a:t>
            </a:r>
            <a:r>
              <a:rPr lang="en-GB" i="1" dirty="0" err="1" smtClean="0">
                <a:solidFill>
                  <a:schemeClr val="bg1"/>
                </a:solidFill>
              </a:rPr>
              <a:t>sexe</a:t>
            </a:r>
            <a:r>
              <a:rPr lang="en-GB" dirty="0" smtClean="0">
                <a:solidFill>
                  <a:schemeClr val="bg1"/>
                </a:solidFill>
              </a:rPr>
              <a:t>, despite </a:t>
            </a:r>
            <a:r>
              <a:rPr lang="en-GB" dirty="0" smtClean="0">
                <a:solidFill>
                  <a:schemeClr val="bg1"/>
                </a:solidFill>
              </a:rPr>
              <a:t>her</a:t>
            </a:r>
            <a:r>
              <a:rPr lang="en-GB" dirty="0" smtClean="0">
                <a:solidFill>
                  <a:schemeClr val="bg1"/>
                </a:solidFill>
              </a:rPr>
              <a:t> </a:t>
            </a:r>
            <a:r>
              <a:rPr lang="en-GB" dirty="0" smtClean="0">
                <a:solidFill>
                  <a:schemeClr val="bg1"/>
                </a:solidFill>
              </a:rPr>
              <a:t>other </a:t>
            </a:r>
            <a:r>
              <a:rPr lang="en-GB" dirty="0" smtClean="0">
                <a:solidFill>
                  <a:schemeClr val="bg1"/>
                </a:solidFill>
              </a:rPr>
              <a:t>differences from </a:t>
            </a:r>
            <a:r>
              <a:rPr lang="en-GB" dirty="0" err="1" smtClean="0">
                <a:solidFill>
                  <a:schemeClr val="bg1"/>
                </a:solidFill>
              </a:rPr>
              <a:t>Irigaray</a:t>
            </a:r>
            <a:r>
              <a:rPr lang="en-GB" dirty="0" smtClean="0">
                <a:solidFill>
                  <a:schemeClr val="bg1"/>
                </a:solidFill>
              </a:rPr>
              <a:t>.</a:t>
            </a:r>
            <a:endParaRPr lang="fr-FR" dirty="0">
              <a:solidFill>
                <a:schemeClr val="bg1"/>
              </a:solidFill>
            </a:endParaRPr>
          </a:p>
        </p:txBody>
      </p:sp>
    </p:spTree>
    <p:extLst>
      <p:ext uri="{BB962C8B-B14F-4D97-AF65-F5344CB8AC3E}">
        <p14:creationId xmlns:p14="http://schemas.microsoft.com/office/powerpoint/2010/main" val="27073983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332656"/>
            <a:ext cx="6768752" cy="369332"/>
          </a:xfrm>
          <a:prstGeom prst="rect">
            <a:avLst/>
          </a:prstGeom>
          <a:noFill/>
        </p:spPr>
        <p:txBody>
          <a:bodyPr wrap="square" rtlCol="0">
            <a:spAutoFit/>
          </a:bodyPr>
          <a:lstStyle/>
          <a:p>
            <a:pPr algn="ctr"/>
            <a:r>
              <a:rPr lang="en-GB" b="1" u="sng" dirty="0" smtClean="0">
                <a:solidFill>
                  <a:schemeClr val="bg1"/>
                </a:solidFill>
              </a:rPr>
              <a:t>The </a:t>
            </a:r>
            <a:r>
              <a:rPr lang="en-GB" b="1" u="sng" dirty="0" err="1" smtClean="0">
                <a:solidFill>
                  <a:schemeClr val="bg1"/>
                </a:solidFill>
              </a:rPr>
              <a:t>Dardenne</a:t>
            </a:r>
            <a:r>
              <a:rPr lang="en-GB" b="1" u="sng" dirty="0" smtClean="0">
                <a:solidFill>
                  <a:schemeClr val="bg1"/>
                </a:solidFill>
              </a:rPr>
              <a:t> brothers</a:t>
            </a:r>
            <a:endParaRPr lang="en-GB" b="1" u="sng" dirty="0">
              <a:solidFill>
                <a:schemeClr val="bg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316385"/>
            <a:ext cx="2809875" cy="3752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1668450"/>
            <a:ext cx="4702394" cy="3048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95536" y="5229200"/>
            <a:ext cx="8424936" cy="1477328"/>
          </a:xfrm>
          <a:prstGeom prst="rect">
            <a:avLst/>
          </a:prstGeom>
          <a:noFill/>
        </p:spPr>
        <p:txBody>
          <a:bodyPr wrap="square" rtlCol="0">
            <a:spAutoFit/>
          </a:bodyPr>
          <a:lstStyle/>
          <a:p>
            <a:r>
              <a:rPr lang="en-GB" dirty="0" smtClean="0"/>
              <a:t>-</a:t>
            </a:r>
            <a:r>
              <a:rPr lang="en-GB" dirty="0" smtClean="0">
                <a:solidFill>
                  <a:schemeClr val="bg1"/>
                </a:solidFill>
              </a:rPr>
              <a:t>- Discuss the possibility of their cinema as a </a:t>
            </a:r>
            <a:r>
              <a:rPr lang="en-GB" dirty="0" err="1" smtClean="0">
                <a:solidFill>
                  <a:schemeClr val="bg1"/>
                </a:solidFill>
              </a:rPr>
              <a:t>Levinasian</a:t>
            </a:r>
            <a:r>
              <a:rPr lang="en-GB" dirty="0" smtClean="0">
                <a:solidFill>
                  <a:schemeClr val="bg1"/>
                </a:solidFill>
              </a:rPr>
              <a:t> anti-ocular ‘haptic’ cinema</a:t>
            </a:r>
          </a:p>
          <a:p>
            <a:r>
              <a:rPr lang="en-GB" dirty="0" smtClean="0">
                <a:solidFill>
                  <a:schemeClr val="bg1"/>
                </a:solidFill>
              </a:rPr>
              <a:t>CLIP – </a:t>
            </a:r>
            <a:r>
              <a:rPr lang="en-GB" i="1" dirty="0" smtClean="0">
                <a:solidFill>
                  <a:schemeClr val="bg1"/>
                </a:solidFill>
              </a:rPr>
              <a:t>La </a:t>
            </a:r>
            <a:r>
              <a:rPr lang="en-GB" i="1" dirty="0" err="1" smtClean="0">
                <a:solidFill>
                  <a:schemeClr val="bg1"/>
                </a:solidFill>
              </a:rPr>
              <a:t>Promesse</a:t>
            </a:r>
            <a:endParaRPr lang="en-GB" i="1" dirty="0" smtClean="0">
              <a:solidFill>
                <a:schemeClr val="bg1"/>
              </a:solidFill>
            </a:endParaRPr>
          </a:p>
          <a:p>
            <a:endParaRPr lang="en-GB" i="1" dirty="0">
              <a:solidFill>
                <a:schemeClr val="bg1"/>
              </a:solidFill>
            </a:endParaRPr>
          </a:p>
          <a:p>
            <a:pPr marL="285750" indent="-285750">
              <a:buFontTx/>
              <a:buChar char="-"/>
            </a:pPr>
            <a:r>
              <a:rPr lang="en-GB" dirty="0" smtClean="0">
                <a:solidFill>
                  <a:schemeClr val="bg1"/>
                </a:solidFill>
              </a:rPr>
              <a:t>Discuss their cinema as an ethical cinema cf. Cooper. Are these ethics gendered?</a:t>
            </a:r>
          </a:p>
          <a:p>
            <a:r>
              <a:rPr lang="en-GB" dirty="0" smtClean="0">
                <a:solidFill>
                  <a:schemeClr val="bg1"/>
                </a:solidFill>
              </a:rPr>
              <a:t>CLIPS – </a:t>
            </a:r>
            <a:r>
              <a:rPr lang="en-GB" i="1" dirty="0" smtClean="0">
                <a:solidFill>
                  <a:schemeClr val="bg1"/>
                </a:solidFill>
              </a:rPr>
              <a:t>La </a:t>
            </a:r>
            <a:r>
              <a:rPr lang="en-GB" i="1" dirty="0" err="1" smtClean="0">
                <a:solidFill>
                  <a:schemeClr val="bg1"/>
                </a:solidFill>
              </a:rPr>
              <a:t>Promesse</a:t>
            </a:r>
            <a:r>
              <a:rPr lang="en-GB" i="1" dirty="0" smtClean="0">
                <a:solidFill>
                  <a:schemeClr val="bg1"/>
                </a:solidFill>
              </a:rPr>
              <a:t>, L’Enfant</a:t>
            </a:r>
            <a:endParaRPr lang="en-GB" i="1" dirty="0"/>
          </a:p>
        </p:txBody>
      </p:sp>
    </p:spTree>
    <p:extLst>
      <p:ext uri="{BB962C8B-B14F-4D97-AF65-F5344CB8AC3E}">
        <p14:creationId xmlns:p14="http://schemas.microsoft.com/office/powerpoint/2010/main" val="18032043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332656"/>
            <a:ext cx="8640960" cy="5078313"/>
          </a:xfrm>
          <a:prstGeom prst="rect">
            <a:avLst/>
          </a:prstGeom>
        </p:spPr>
        <p:txBody>
          <a:bodyPr wrap="square">
            <a:spAutoFit/>
          </a:bodyPr>
          <a:lstStyle/>
          <a:p>
            <a:endParaRPr lang="en-GB" dirty="0" smtClean="0">
              <a:solidFill>
                <a:srgbClr val="FF0000"/>
              </a:solidFill>
            </a:endParaRPr>
          </a:p>
          <a:p>
            <a:r>
              <a:rPr lang="en-GB" dirty="0" smtClean="0">
                <a:solidFill>
                  <a:srgbClr val="FF0000"/>
                </a:solidFill>
              </a:rPr>
              <a:t>- </a:t>
            </a:r>
            <a:r>
              <a:rPr lang="en-GB" dirty="0">
                <a:solidFill>
                  <a:srgbClr val="FF0000"/>
                </a:solidFill>
              </a:rPr>
              <a:t>Discuss the possibility of their cinema as a </a:t>
            </a:r>
            <a:r>
              <a:rPr lang="en-GB" dirty="0" err="1">
                <a:solidFill>
                  <a:srgbClr val="FF0000"/>
                </a:solidFill>
              </a:rPr>
              <a:t>Levinasian</a:t>
            </a:r>
            <a:r>
              <a:rPr lang="en-GB" dirty="0">
                <a:solidFill>
                  <a:srgbClr val="FF0000"/>
                </a:solidFill>
              </a:rPr>
              <a:t> </a:t>
            </a:r>
            <a:r>
              <a:rPr lang="en-GB" dirty="0" smtClean="0">
                <a:solidFill>
                  <a:srgbClr val="FF0000"/>
                </a:solidFill>
              </a:rPr>
              <a:t>anti-ocular, perhaps </a:t>
            </a:r>
            <a:r>
              <a:rPr lang="en-GB" dirty="0">
                <a:solidFill>
                  <a:srgbClr val="FF0000"/>
                </a:solidFill>
              </a:rPr>
              <a:t>‘haptic’ cinema</a:t>
            </a:r>
          </a:p>
          <a:p>
            <a:r>
              <a:rPr lang="en-GB" dirty="0">
                <a:solidFill>
                  <a:schemeClr val="bg1"/>
                </a:solidFill>
              </a:rPr>
              <a:t>CLIP – </a:t>
            </a:r>
            <a:r>
              <a:rPr lang="en-GB" i="1" dirty="0">
                <a:solidFill>
                  <a:schemeClr val="bg1"/>
                </a:solidFill>
              </a:rPr>
              <a:t>La </a:t>
            </a:r>
            <a:r>
              <a:rPr lang="en-GB" i="1" dirty="0" err="1" smtClean="0">
                <a:solidFill>
                  <a:schemeClr val="bg1"/>
                </a:solidFill>
              </a:rPr>
              <a:t>Promesse</a:t>
            </a:r>
            <a:endParaRPr lang="en-GB" i="1" dirty="0" smtClean="0">
              <a:solidFill>
                <a:schemeClr val="bg1"/>
              </a:solidFill>
            </a:endParaRPr>
          </a:p>
          <a:p>
            <a:endParaRPr lang="en-GB" i="1" dirty="0">
              <a:solidFill>
                <a:schemeClr val="bg1"/>
              </a:solidFill>
            </a:endParaRPr>
          </a:p>
          <a:p>
            <a:r>
              <a:rPr lang="en-GB" dirty="0" smtClean="0">
                <a:solidFill>
                  <a:schemeClr val="bg1"/>
                </a:solidFill>
              </a:rPr>
              <a:t>Theories of </a:t>
            </a:r>
            <a:r>
              <a:rPr lang="en-GB" b="1" dirty="0" smtClean="0">
                <a:solidFill>
                  <a:schemeClr val="bg1"/>
                </a:solidFill>
              </a:rPr>
              <a:t>embodied</a:t>
            </a:r>
            <a:r>
              <a:rPr lang="en-GB" dirty="0" smtClean="0">
                <a:solidFill>
                  <a:schemeClr val="bg1"/>
                </a:solidFill>
              </a:rPr>
              <a:t> and/or </a:t>
            </a:r>
            <a:r>
              <a:rPr lang="en-GB" b="1" dirty="0" smtClean="0">
                <a:solidFill>
                  <a:schemeClr val="bg1"/>
                </a:solidFill>
              </a:rPr>
              <a:t>haptic</a:t>
            </a:r>
            <a:r>
              <a:rPr lang="en-GB" dirty="0" smtClean="0">
                <a:solidFill>
                  <a:schemeClr val="bg1"/>
                </a:solidFill>
              </a:rPr>
              <a:t> cinema, prominently the work of Vivian </a:t>
            </a:r>
            <a:r>
              <a:rPr lang="en-GB" dirty="0" err="1" smtClean="0">
                <a:solidFill>
                  <a:schemeClr val="bg1"/>
                </a:solidFill>
              </a:rPr>
              <a:t>Sobchack</a:t>
            </a:r>
            <a:r>
              <a:rPr lang="en-GB" dirty="0" smtClean="0">
                <a:solidFill>
                  <a:schemeClr val="bg1"/>
                </a:solidFill>
              </a:rPr>
              <a:t> (embodiment) and Laura U. Marks (haptics), seek to broaden and </a:t>
            </a:r>
            <a:r>
              <a:rPr lang="en-GB" dirty="0" smtClean="0">
                <a:solidFill>
                  <a:schemeClr val="bg1"/>
                </a:solidFill>
              </a:rPr>
              <a:t>contest </a:t>
            </a:r>
            <a:r>
              <a:rPr lang="en-GB" dirty="0" smtClean="0">
                <a:solidFill>
                  <a:schemeClr val="bg1"/>
                </a:solidFill>
              </a:rPr>
              <a:t>film theory’s traditional privileging of </a:t>
            </a:r>
            <a:r>
              <a:rPr lang="en-GB" dirty="0" err="1" smtClean="0">
                <a:solidFill>
                  <a:schemeClr val="bg1"/>
                </a:solidFill>
              </a:rPr>
              <a:t>visuality</a:t>
            </a:r>
            <a:r>
              <a:rPr lang="en-GB" dirty="0" smtClean="0">
                <a:solidFill>
                  <a:schemeClr val="bg1"/>
                </a:solidFill>
              </a:rPr>
              <a:t>.</a:t>
            </a:r>
          </a:p>
          <a:p>
            <a:endParaRPr lang="en-GB" dirty="0">
              <a:solidFill>
                <a:schemeClr val="bg1"/>
              </a:solidFill>
            </a:endParaRPr>
          </a:p>
          <a:p>
            <a:r>
              <a:rPr lang="en-GB" dirty="0" smtClean="0">
                <a:solidFill>
                  <a:schemeClr val="bg1"/>
                </a:solidFill>
              </a:rPr>
              <a:t>Implications for a gendered reading.</a:t>
            </a:r>
          </a:p>
          <a:p>
            <a:endParaRPr lang="en-GB" dirty="0">
              <a:solidFill>
                <a:schemeClr val="bg1"/>
              </a:solidFill>
            </a:endParaRPr>
          </a:p>
          <a:p>
            <a:r>
              <a:rPr lang="en-GB" dirty="0" smtClean="0">
                <a:solidFill>
                  <a:schemeClr val="bg1"/>
                </a:solidFill>
              </a:rPr>
              <a:t>See also Mai (extra reading), especially article on </a:t>
            </a:r>
            <a:r>
              <a:rPr lang="en-GB" i="1" dirty="0" smtClean="0">
                <a:solidFill>
                  <a:schemeClr val="bg1"/>
                </a:solidFill>
              </a:rPr>
              <a:t>La </a:t>
            </a:r>
            <a:r>
              <a:rPr lang="en-GB" i="1" dirty="0" err="1" smtClean="0">
                <a:solidFill>
                  <a:schemeClr val="bg1"/>
                </a:solidFill>
              </a:rPr>
              <a:t>Promesse</a:t>
            </a:r>
            <a:r>
              <a:rPr lang="en-GB" dirty="0" smtClean="0">
                <a:solidFill>
                  <a:schemeClr val="bg1"/>
                </a:solidFill>
              </a:rPr>
              <a:t>.</a:t>
            </a:r>
          </a:p>
          <a:p>
            <a:endParaRPr lang="en-GB" dirty="0" smtClean="0">
              <a:solidFill>
                <a:schemeClr val="bg1"/>
              </a:solidFill>
            </a:endParaRPr>
          </a:p>
          <a:p>
            <a:endParaRPr lang="en-GB" dirty="0">
              <a:solidFill>
                <a:schemeClr val="bg1"/>
              </a:solidFill>
            </a:endParaRPr>
          </a:p>
          <a:p>
            <a:endParaRPr lang="en-GB" dirty="0" smtClean="0">
              <a:solidFill>
                <a:schemeClr val="bg1"/>
              </a:solidFill>
            </a:endParaRPr>
          </a:p>
          <a:p>
            <a:pPr marL="285750" indent="-285750">
              <a:buFontTx/>
              <a:buChar char="-"/>
            </a:pPr>
            <a:r>
              <a:rPr lang="en-GB" dirty="0">
                <a:solidFill>
                  <a:srgbClr val="FF0000"/>
                </a:solidFill>
              </a:rPr>
              <a:t>Discuss their cinema as an ethical cinema cf. Cooper. Are these ethics gendered</a:t>
            </a:r>
            <a:r>
              <a:rPr lang="en-GB" dirty="0" smtClean="0">
                <a:solidFill>
                  <a:srgbClr val="FF0000"/>
                </a:solidFill>
              </a:rPr>
              <a:t>?</a:t>
            </a:r>
          </a:p>
          <a:p>
            <a:pPr marL="285750" indent="-285750">
              <a:buFontTx/>
              <a:buChar char="-"/>
            </a:pPr>
            <a:endParaRPr lang="en-GB" dirty="0">
              <a:solidFill>
                <a:srgbClr val="FF0000"/>
              </a:solidFill>
            </a:endParaRPr>
          </a:p>
          <a:p>
            <a:r>
              <a:rPr lang="en-GB" dirty="0">
                <a:solidFill>
                  <a:schemeClr val="bg1"/>
                </a:solidFill>
              </a:rPr>
              <a:t>CLIPS – </a:t>
            </a:r>
            <a:r>
              <a:rPr lang="en-GB" i="1" dirty="0">
                <a:solidFill>
                  <a:schemeClr val="bg1"/>
                </a:solidFill>
              </a:rPr>
              <a:t>La </a:t>
            </a:r>
            <a:r>
              <a:rPr lang="en-GB" i="1" dirty="0" err="1">
                <a:solidFill>
                  <a:schemeClr val="bg1"/>
                </a:solidFill>
              </a:rPr>
              <a:t>Promesse</a:t>
            </a:r>
            <a:r>
              <a:rPr lang="en-GB" i="1" dirty="0">
                <a:solidFill>
                  <a:schemeClr val="bg1"/>
                </a:solidFill>
              </a:rPr>
              <a:t>, L’Enfant</a:t>
            </a:r>
            <a:endParaRPr lang="en-GB" i="1" dirty="0"/>
          </a:p>
          <a:p>
            <a:endParaRPr lang="en-GB" dirty="0" smtClean="0">
              <a:solidFill>
                <a:schemeClr val="bg1"/>
              </a:solidFill>
            </a:endParaRPr>
          </a:p>
        </p:txBody>
      </p:sp>
    </p:spTree>
    <p:extLst>
      <p:ext uri="{BB962C8B-B14F-4D97-AF65-F5344CB8AC3E}">
        <p14:creationId xmlns:p14="http://schemas.microsoft.com/office/powerpoint/2010/main" val="2429780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620688"/>
            <a:ext cx="8712968" cy="4616648"/>
          </a:xfrm>
          <a:prstGeom prst="rect">
            <a:avLst/>
          </a:prstGeom>
          <a:noFill/>
        </p:spPr>
        <p:txBody>
          <a:bodyPr wrap="square" rtlCol="0">
            <a:spAutoFit/>
          </a:bodyPr>
          <a:lstStyle/>
          <a:p>
            <a:pPr algn="ctr"/>
            <a:r>
              <a:rPr lang="en-GB" sz="2400" b="1" u="sng" dirty="0" smtClean="0">
                <a:solidFill>
                  <a:schemeClr val="bg1"/>
                </a:solidFill>
                <a:latin typeface="Times New Roman" panose="02020603050405020304" pitchFamily="18" charset="0"/>
                <a:cs typeface="Times New Roman" panose="02020603050405020304" pitchFamily="18" charset="0"/>
              </a:rPr>
              <a:t>Structure of the Session</a:t>
            </a:r>
          </a:p>
          <a:p>
            <a:pPr algn="ctr"/>
            <a:endParaRPr lang="en-GB" b="1"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b="1" dirty="0" smtClean="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b="1" dirty="0" smtClean="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b="1" dirty="0" err="1" smtClean="0">
                <a:solidFill>
                  <a:schemeClr val="bg1"/>
                </a:solidFill>
                <a:latin typeface="Times New Roman" panose="02020603050405020304" pitchFamily="18" charset="0"/>
                <a:cs typeface="Times New Roman" panose="02020603050405020304" pitchFamily="18" charset="0"/>
              </a:rPr>
              <a:t>Mulvey</a:t>
            </a:r>
            <a:r>
              <a:rPr lang="en-GB" b="1" dirty="0" smtClean="0">
                <a:solidFill>
                  <a:schemeClr val="bg1"/>
                </a:solidFill>
                <a:latin typeface="Times New Roman" panose="02020603050405020304" pitchFamily="18" charset="0"/>
                <a:cs typeface="Times New Roman" panose="02020603050405020304" pitchFamily="18" charset="0"/>
              </a:rPr>
              <a:t> in hindsight</a:t>
            </a:r>
          </a:p>
          <a:p>
            <a:pPr marL="285750" indent="-285750">
              <a:buFontTx/>
              <a:buChar char="-"/>
            </a:pPr>
            <a:r>
              <a:rPr lang="en-GB" dirty="0" smtClean="0">
                <a:solidFill>
                  <a:schemeClr val="bg1"/>
                </a:solidFill>
                <a:latin typeface="Times New Roman" panose="02020603050405020304" pitchFamily="18" charset="0"/>
                <a:cs typeface="Times New Roman" panose="02020603050405020304" pitchFamily="18" charset="0"/>
              </a:rPr>
              <a:t>Some thoughts on her legacy and applications since the 1970s</a:t>
            </a:r>
          </a:p>
          <a:p>
            <a:pPr marL="285750" indent="-285750">
              <a:buFontTx/>
              <a:buChar char="-"/>
            </a:pPr>
            <a:r>
              <a:rPr lang="en-GB" dirty="0" smtClean="0">
                <a:solidFill>
                  <a:schemeClr val="bg1"/>
                </a:solidFill>
                <a:latin typeface="Times New Roman" panose="02020603050405020304" pitchFamily="18" charset="0"/>
                <a:cs typeface="Times New Roman" panose="02020603050405020304" pitchFamily="18" charset="0"/>
              </a:rPr>
              <a:t>Steve Neale’s response to </a:t>
            </a:r>
            <a:r>
              <a:rPr lang="en-GB" dirty="0" err="1" smtClean="0">
                <a:solidFill>
                  <a:schemeClr val="bg1"/>
                </a:solidFill>
                <a:latin typeface="Times New Roman" panose="02020603050405020304" pitchFamily="18" charset="0"/>
                <a:cs typeface="Times New Roman" panose="02020603050405020304" pitchFamily="18" charset="0"/>
              </a:rPr>
              <a:t>Mulvey</a:t>
            </a:r>
            <a:r>
              <a:rPr lang="en-GB" dirty="0" smtClean="0">
                <a:solidFill>
                  <a:schemeClr val="bg1"/>
                </a:solidFill>
                <a:latin typeface="Times New Roman" panose="02020603050405020304" pitchFamily="18" charset="0"/>
                <a:cs typeface="Times New Roman" panose="02020603050405020304" pitchFamily="18" charset="0"/>
              </a:rPr>
              <a:t> – buddy films as an example?</a:t>
            </a:r>
          </a:p>
          <a:p>
            <a:pPr marL="285750" indent="-285750">
              <a:buFontTx/>
              <a:buChar char="-"/>
            </a:pPr>
            <a:endParaRPr lang="en-GB"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b="1" dirty="0" smtClean="0">
                <a:solidFill>
                  <a:schemeClr val="bg1"/>
                </a:solidFill>
                <a:latin typeface="Times New Roman" panose="02020603050405020304" pitchFamily="18" charset="0"/>
                <a:cs typeface="Times New Roman" panose="02020603050405020304" pitchFamily="18" charset="0"/>
              </a:rPr>
              <a:t>Introduction to Emmanuel </a:t>
            </a:r>
            <a:r>
              <a:rPr lang="en-GB" b="1" dirty="0" err="1" smtClean="0">
                <a:solidFill>
                  <a:schemeClr val="bg1"/>
                </a:solidFill>
                <a:latin typeface="Times New Roman" panose="02020603050405020304" pitchFamily="18" charset="0"/>
                <a:cs typeface="Times New Roman" panose="02020603050405020304" pitchFamily="18" charset="0"/>
              </a:rPr>
              <a:t>Levinas</a:t>
            </a:r>
            <a:endParaRPr lang="en-GB" b="1" dirty="0" smtClean="0">
              <a:solidFill>
                <a:schemeClr val="bg1"/>
              </a:solidFill>
              <a:latin typeface="Times New Roman" panose="02020603050405020304" pitchFamily="18" charset="0"/>
              <a:cs typeface="Times New Roman" panose="02020603050405020304" pitchFamily="18" charset="0"/>
            </a:endParaRPr>
          </a:p>
          <a:p>
            <a:pPr marL="285750" indent="-285750">
              <a:buFontTx/>
              <a:buChar char="-"/>
            </a:pPr>
            <a:endParaRPr lang="en-GB" b="1"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b="1" dirty="0" err="1" smtClean="0">
                <a:solidFill>
                  <a:schemeClr val="bg1"/>
                </a:solidFill>
                <a:latin typeface="Times New Roman" panose="02020603050405020304" pitchFamily="18" charset="0"/>
                <a:cs typeface="Times New Roman" panose="02020603050405020304" pitchFamily="18" charset="0"/>
              </a:rPr>
              <a:t>Luce</a:t>
            </a:r>
            <a:r>
              <a:rPr lang="en-GB" b="1" dirty="0" smtClean="0">
                <a:solidFill>
                  <a:schemeClr val="bg1"/>
                </a:solidFill>
                <a:latin typeface="Times New Roman" panose="02020603050405020304" pitchFamily="18" charset="0"/>
                <a:cs typeface="Times New Roman" panose="02020603050405020304" pitchFamily="18" charset="0"/>
              </a:rPr>
              <a:t> </a:t>
            </a:r>
            <a:r>
              <a:rPr lang="en-GB" b="1" dirty="0" err="1" smtClean="0">
                <a:solidFill>
                  <a:schemeClr val="bg1"/>
                </a:solidFill>
                <a:latin typeface="Times New Roman" panose="02020603050405020304" pitchFamily="18" charset="0"/>
                <a:cs typeface="Times New Roman" panose="02020603050405020304" pitchFamily="18" charset="0"/>
              </a:rPr>
              <a:t>Irigaray</a:t>
            </a:r>
            <a:r>
              <a:rPr lang="en-GB" b="1" dirty="0" smtClean="0">
                <a:solidFill>
                  <a:schemeClr val="bg1"/>
                </a:solidFill>
                <a:latin typeface="Times New Roman" panose="02020603050405020304" pitchFamily="18" charset="0"/>
                <a:cs typeface="Times New Roman" panose="02020603050405020304" pitchFamily="18" charset="0"/>
              </a:rPr>
              <a:t> and the feminist dialogue with </a:t>
            </a:r>
            <a:r>
              <a:rPr lang="en-GB" b="1" dirty="0" err="1" smtClean="0">
                <a:solidFill>
                  <a:schemeClr val="bg1"/>
                </a:solidFill>
                <a:latin typeface="Times New Roman" panose="02020603050405020304" pitchFamily="18" charset="0"/>
                <a:cs typeface="Times New Roman" panose="02020603050405020304" pitchFamily="18" charset="0"/>
              </a:rPr>
              <a:t>Levinas</a:t>
            </a:r>
            <a:endParaRPr lang="en-GB" b="1" dirty="0" smtClean="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b="1"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b="1" dirty="0" err="1" smtClean="0">
                <a:solidFill>
                  <a:schemeClr val="bg1"/>
                </a:solidFill>
                <a:latin typeface="Times New Roman" panose="02020603050405020304" pitchFamily="18" charset="0"/>
                <a:cs typeface="Times New Roman" panose="02020603050405020304" pitchFamily="18" charset="0"/>
              </a:rPr>
              <a:t>Levinas</a:t>
            </a:r>
            <a:r>
              <a:rPr lang="en-GB" b="1" dirty="0" smtClean="0">
                <a:solidFill>
                  <a:schemeClr val="bg1"/>
                </a:solidFill>
                <a:latin typeface="Times New Roman" panose="02020603050405020304" pitchFamily="18" charset="0"/>
                <a:cs typeface="Times New Roman" panose="02020603050405020304" pitchFamily="18" charset="0"/>
              </a:rPr>
              <a:t> and the </a:t>
            </a:r>
            <a:r>
              <a:rPr lang="en-GB" b="1" dirty="0" err="1" smtClean="0">
                <a:solidFill>
                  <a:schemeClr val="bg1"/>
                </a:solidFill>
                <a:latin typeface="Times New Roman" panose="02020603050405020304" pitchFamily="18" charset="0"/>
                <a:cs typeface="Times New Roman" panose="02020603050405020304" pitchFamily="18" charset="0"/>
              </a:rPr>
              <a:t>Dardenne</a:t>
            </a:r>
            <a:r>
              <a:rPr lang="en-GB" b="1" dirty="0" smtClean="0">
                <a:solidFill>
                  <a:schemeClr val="bg1"/>
                </a:solidFill>
                <a:latin typeface="Times New Roman" panose="02020603050405020304" pitchFamily="18" charset="0"/>
                <a:cs typeface="Times New Roman" panose="02020603050405020304" pitchFamily="18" charset="0"/>
              </a:rPr>
              <a:t> brothers; gendered representation in the </a:t>
            </a:r>
            <a:r>
              <a:rPr lang="en-GB" b="1" dirty="0" err="1" smtClean="0">
                <a:solidFill>
                  <a:schemeClr val="bg1"/>
                </a:solidFill>
                <a:latin typeface="Times New Roman" panose="02020603050405020304" pitchFamily="18" charset="0"/>
                <a:cs typeface="Times New Roman" panose="02020603050405020304" pitchFamily="18" charset="0"/>
              </a:rPr>
              <a:t>Dardenne</a:t>
            </a:r>
            <a:r>
              <a:rPr lang="en-GB" b="1" dirty="0" smtClean="0">
                <a:solidFill>
                  <a:schemeClr val="bg1"/>
                </a:solidFill>
                <a:latin typeface="Times New Roman" panose="02020603050405020304" pitchFamily="18" charset="0"/>
                <a:cs typeface="Times New Roman" panose="02020603050405020304" pitchFamily="18" charset="0"/>
              </a:rPr>
              <a:t> brothers</a:t>
            </a:r>
          </a:p>
          <a:p>
            <a:r>
              <a:rPr lang="en-GB" dirty="0" smtClean="0">
                <a:solidFill>
                  <a:schemeClr val="bg1"/>
                </a:solidFill>
                <a:latin typeface="Times New Roman" panose="02020603050405020304" pitchFamily="18" charset="0"/>
                <a:cs typeface="Times New Roman" panose="02020603050405020304" pitchFamily="18" charset="0"/>
              </a:rPr>
              <a:t>  - With special reference to </a:t>
            </a:r>
            <a:r>
              <a:rPr lang="en-GB" i="1" dirty="0" smtClean="0">
                <a:solidFill>
                  <a:schemeClr val="bg1"/>
                </a:solidFill>
                <a:latin typeface="Times New Roman" panose="02020603050405020304" pitchFamily="18" charset="0"/>
                <a:cs typeface="Times New Roman" panose="02020603050405020304" pitchFamily="18" charset="0"/>
              </a:rPr>
              <a:t>La </a:t>
            </a:r>
            <a:r>
              <a:rPr lang="en-GB" i="1" dirty="0" err="1" smtClean="0">
                <a:solidFill>
                  <a:schemeClr val="bg1"/>
                </a:solidFill>
                <a:latin typeface="Times New Roman" panose="02020603050405020304" pitchFamily="18" charset="0"/>
                <a:cs typeface="Times New Roman" panose="02020603050405020304" pitchFamily="18" charset="0"/>
              </a:rPr>
              <a:t>Promesse</a:t>
            </a:r>
            <a:r>
              <a:rPr lang="en-GB" i="1" dirty="0" smtClean="0">
                <a:solidFill>
                  <a:schemeClr val="bg1"/>
                </a:solidFill>
                <a:latin typeface="Times New Roman" panose="02020603050405020304" pitchFamily="18" charset="0"/>
                <a:cs typeface="Times New Roman" panose="02020603050405020304" pitchFamily="18" charset="0"/>
              </a:rPr>
              <a:t> </a:t>
            </a:r>
            <a:r>
              <a:rPr lang="en-GB" dirty="0" smtClean="0">
                <a:solidFill>
                  <a:schemeClr val="bg1"/>
                </a:solidFill>
                <a:latin typeface="Times New Roman" panose="02020603050405020304" pitchFamily="18" charset="0"/>
                <a:cs typeface="Times New Roman" panose="02020603050405020304" pitchFamily="18" charset="0"/>
              </a:rPr>
              <a:t>and </a:t>
            </a:r>
            <a:r>
              <a:rPr lang="en-GB" i="1" dirty="0" smtClean="0">
                <a:solidFill>
                  <a:schemeClr val="bg1"/>
                </a:solidFill>
                <a:latin typeface="Times New Roman" panose="02020603050405020304" pitchFamily="18" charset="0"/>
                <a:cs typeface="Times New Roman" panose="02020603050405020304" pitchFamily="18" charset="0"/>
              </a:rPr>
              <a:t>L’Enfant</a:t>
            </a:r>
          </a:p>
          <a:p>
            <a:pPr marL="285750" indent="-285750">
              <a:buFont typeface="Arial" panose="020B0604020202020204" pitchFamily="34" charset="0"/>
              <a:buChar char="•"/>
            </a:pPr>
            <a:endParaRPr lang="en-GB"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32713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5"/>
          <p:cNvSpPr txBox="1">
            <a:spLocks noChangeArrowheads="1"/>
          </p:cNvSpPr>
          <p:nvPr/>
        </p:nvSpPr>
        <p:spPr bwMode="auto">
          <a:xfrm>
            <a:off x="323850" y="692150"/>
            <a:ext cx="8426450" cy="578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just" eaLnBrk="1" hangingPunct="1">
              <a:spcBef>
                <a:spcPct val="50000"/>
              </a:spcBef>
              <a:buFontTx/>
              <a:buChar char="•"/>
              <a:defRPr/>
            </a:pPr>
            <a:r>
              <a:rPr lang="en-GB" altLang="fr-FR" sz="1600" dirty="0" smtClean="0">
                <a:latin typeface="Book Antiqua" pitchFamily="18" charset="0"/>
              </a:rPr>
              <a:t> </a:t>
            </a:r>
          </a:p>
          <a:p>
            <a:pPr algn="just" eaLnBrk="1" hangingPunct="1">
              <a:spcBef>
                <a:spcPct val="50000"/>
              </a:spcBef>
              <a:buFontTx/>
              <a:buChar char="•"/>
              <a:defRPr/>
            </a:pPr>
            <a:endParaRPr lang="en-GB" altLang="fr-FR" sz="1600" dirty="0">
              <a:solidFill>
                <a:schemeClr val="bg1"/>
              </a:solidFill>
              <a:latin typeface="Book Antiqua" pitchFamily="18" charset="0"/>
            </a:endParaRPr>
          </a:p>
          <a:p>
            <a:pPr algn="just" eaLnBrk="1" hangingPunct="1">
              <a:spcBef>
                <a:spcPct val="50000"/>
              </a:spcBef>
              <a:buFontTx/>
              <a:buChar char="•"/>
              <a:defRPr/>
            </a:pPr>
            <a:r>
              <a:rPr lang="en-GB" altLang="fr-FR" sz="2000" dirty="0" smtClean="0">
                <a:solidFill>
                  <a:schemeClr val="bg1"/>
                </a:solidFill>
                <a:latin typeface="+mn-lt"/>
              </a:rPr>
              <a:t>Feminine subjectivity has no place in classical narrative cinema</a:t>
            </a:r>
          </a:p>
          <a:p>
            <a:pPr algn="just" eaLnBrk="1" hangingPunct="1">
              <a:spcBef>
                <a:spcPct val="50000"/>
              </a:spcBef>
              <a:buFontTx/>
              <a:buChar char="•"/>
              <a:defRPr/>
            </a:pPr>
            <a:r>
              <a:rPr lang="en-GB" altLang="fr-FR" sz="2000" dirty="0" smtClean="0">
                <a:solidFill>
                  <a:schemeClr val="bg1"/>
                </a:solidFill>
                <a:latin typeface="+mn-lt"/>
              </a:rPr>
              <a:t>The challenge to the patriarchal language of narrative comes from a cinema of ‘un-pleasure’: avant-garde </a:t>
            </a:r>
            <a:r>
              <a:rPr lang="en-GB" altLang="fr-FR" sz="2000" dirty="0">
                <a:solidFill>
                  <a:schemeClr val="bg1"/>
                </a:solidFill>
                <a:latin typeface="+mn-lt"/>
              </a:rPr>
              <a:t>experimentation such as Chantal </a:t>
            </a:r>
            <a:r>
              <a:rPr lang="en-GB" altLang="fr-FR" sz="2000" dirty="0" err="1">
                <a:solidFill>
                  <a:schemeClr val="bg1"/>
                </a:solidFill>
                <a:latin typeface="+mn-lt"/>
              </a:rPr>
              <a:t>Akerman’s</a:t>
            </a:r>
            <a:r>
              <a:rPr lang="en-GB" altLang="fr-FR" sz="2000" dirty="0">
                <a:solidFill>
                  <a:schemeClr val="bg1"/>
                </a:solidFill>
                <a:latin typeface="+mn-lt"/>
              </a:rPr>
              <a:t> </a:t>
            </a:r>
            <a:r>
              <a:rPr lang="en-GB" altLang="fr-FR" sz="2000" i="1" dirty="0">
                <a:solidFill>
                  <a:schemeClr val="bg1"/>
                </a:solidFill>
                <a:latin typeface="+mn-lt"/>
              </a:rPr>
              <a:t>Jeanne </a:t>
            </a:r>
            <a:r>
              <a:rPr lang="en-GB" altLang="fr-FR" sz="2000" i="1" dirty="0" err="1">
                <a:solidFill>
                  <a:schemeClr val="bg1"/>
                </a:solidFill>
                <a:latin typeface="+mn-lt"/>
              </a:rPr>
              <a:t>Dielman</a:t>
            </a:r>
            <a:r>
              <a:rPr lang="en-GB" altLang="fr-FR" sz="2000" i="1" dirty="0">
                <a:solidFill>
                  <a:schemeClr val="bg1"/>
                </a:solidFill>
                <a:latin typeface="+mn-lt"/>
              </a:rPr>
              <a:t>: 23 </a:t>
            </a:r>
            <a:r>
              <a:rPr lang="en-GB" altLang="fr-FR" sz="2000" i="1" dirty="0" err="1">
                <a:solidFill>
                  <a:schemeClr val="bg1"/>
                </a:solidFill>
                <a:latin typeface="+mn-lt"/>
              </a:rPr>
              <a:t>quai</a:t>
            </a:r>
            <a:r>
              <a:rPr lang="en-GB" altLang="fr-FR" sz="2000" i="1" dirty="0">
                <a:solidFill>
                  <a:schemeClr val="bg1"/>
                </a:solidFill>
                <a:latin typeface="+mn-lt"/>
              </a:rPr>
              <a:t> du commerce, 1080 </a:t>
            </a:r>
            <a:r>
              <a:rPr lang="en-GB" altLang="fr-FR" sz="2000" i="1" dirty="0" err="1">
                <a:solidFill>
                  <a:schemeClr val="bg1"/>
                </a:solidFill>
                <a:latin typeface="+mn-lt"/>
              </a:rPr>
              <a:t>Bruxelles</a:t>
            </a:r>
            <a:r>
              <a:rPr lang="en-GB" altLang="fr-FR" sz="2000" i="1" dirty="0">
                <a:solidFill>
                  <a:schemeClr val="bg1"/>
                </a:solidFill>
                <a:latin typeface="+mn-lt"/>
              </a:rPr>
              <a:t> </a:t>
            </a:r>
            <a:r>
              <a:rPr lang="en-GB" altLang="fr-FR" sz="2000" dirty="0">
                <a:solidFill>
                  <a:schemeClr val="bg1"/>
                </a:solidFill>
                <a:latin typeface="+mn-lt"/>
              </a:rPr>
              <a:t>(watch on </a:t>
            </a:r>
            <a:r>
              <a:rPr lang="en-GB" altLang="fr-FR" sz="2000" dirty="0" err="1">
                <a:solidFill>
                  <a:schemeClr val="bg1"/>
                </a:solidFill>
                <a:latin typeface="+mn-lt"/>
              </a:rPr>
              <a:t>Youtube</a:t>
            </a:r>
            <a:r>
              <a:rPr lang="en-GB" altLang="fr-FR" sz="2000" dirty="0">
                <a:solidFill>
                  <a:schemeClr val="bg1"/>
                </a:solidFill>
                <a:latin typeface="+mn-lt"/>
              </a:rPr>
              <a:t>)</a:t>
            </a:r>
          </a:p>
          <a:p>
            <a:pPr algn="just" eaLnBrk="1" hangingPunct="1">
              <a:spcBef>
                <a:spcPct val="50000"/>
              </a:spcBef>
              <a:buFontTx/>
              <a:buChar char="•"/>
              <a:defRPr/>
            </a:pPr>
            <a:endParaRPr lang="en-GB" altLang="fr-FR" sz="2000" dirty="0" smtClean="0">
              <a:solidFill>
                <a:schemeClr val="bg1"/>
              </a:solidFill>
              <a:latin typeface="+mn-lt"/>
            </a:endParaRPr>
          </a:p>
          <a:p>
            <a:pPr algn="just" eaLnBrk="1" hangingPunct="1">
              <a:spcBef>
                <a:spcPct val="50000"/>
              </a:spcBef>
              <a:defRPr/>
            </a:pPr>
            <a:r>
              <a:rPr lang="en-GB" altLang="fr-FR" sz="2000" dirty="0" err="1" smtClean="0">
                <a:solidFill>
                  <a:schemeClr val="bg1"/>
                </a:solidFill>
                <a:latin typeface="+mn-lt"/>
              </a:rPr>
              <a:t>Mulvey’s</a:t>
            </a:r>
            <a:r>
              <a:rPr lang="en-GB" altLang="fr-FR" sz="2000" dirty="0" smtClean="0">
                <a:solidFill>
                  <a:schemeClr val="bg1"/>
                </a:solidFill>
                <a:latin typeface="+mn-lt"/>
              </a:rPr>
              <a:t> essay raises two important questions/problems: </a:t>
            </a:r>
          </a:p>
          <a:p>
            <a:pPr eaLnBrk="1" hangingPunct="1">
              <a:spcBef>
                <a:spcPct val="50000"/>
              </a:spcBef>
              <a:buFontTx/>
              <a:buAutoNum type="arabicParenR"/>
              <a:defRPr/>
            </a:pPr>
            <a:r>
              <a:rPr lang="en-GB" altLang="fr-FR" sz="2000" dirty="0" smtClean="0">
                <a:solidFill>
                  <a:schemeClr val="bg1"/>
                </a:solidFill>
                <a:latin typeface="+mn-lt"/>
              </a:rPr>
              <a:t>How do women relate to feminine images? Can there be a feminine position, different from the dominant masculine position? </a:t>
            </a:r>
          </a:p>
          <a:p>
            <a:pPr eaLnBrk="1" hangingPunct="1">
              <a:spcBef>
                <a:spcPct val="50000"/>
              </a:spcBef>
              <a:buFontTx/>
              <a:buAutoNum type="arabicParenR"/>
              <a:defRPr/>
            </a:pPr>
            <a:r>
              <a:rPr lang="en-GB" altLang="fr-FR" sz="2000" dirty="0" smtClean="0">
                <a:solidFill>
                  <a:schemeClr val="bg1"/>
                </a:solidFill>
                <a:latin typeface="+mn-lt"/>
              </a:rPr>
              <a:t>Can woman as spectator derive pleasure from mainstream cinema in her own terms (</a:t>
            </a:r>
            <a:r>
              <a:rPr lang="en-GB" altLang="fr-FR" sz="2000" dirty="0" err="1" smtClean="0">
                <a:solidFill>
                  <a:schemeClr val="bg1"/>
                </a:solidFill>
                <a:latin typeface="+mn-lt"/>
              </a:rPr>
              <a:t>ie</a:t>
            </a:r>
            <a:r>
              <a:rPr lang="en-GB" altLang="fr-FR" sz="2000" dirty="0" smtClean="0">
                <a:solidFill>
                  <a:schemeClr val="bg1"/>
                </a:solidFill>
                <a:latin typeface="+mn-lt"/>
              </a:rPr>
              <a:t> not upholding the masculine structure of the gaze and the patriarchal narratives)? </a:t>
            </a:r>
          </a:p>
          <a:p>
            <a:pPr marL="0" indent="0" eaLnBrk="1" hangingPunct="1">
              <a:spcBef>
                <a:spcPct val="50000"/>
              </a:spcBef>
              <a:defRPr/>
            </a:pPr>
            <a:endParaRPr lang="en-GB" altLang="fr-FR" sz="2000" dirty="0" smtClean="0">
              <a:solidFill>
                <a:schemeClr val="bg1"/>
              </a:solidFill>
              <a:latin typeface="Book Antiqua" pitchFamily="18" charset="0"/>
            </a:endParaRPr>
          </a:p>
        </p:txBody>
      </p:sp>
      <p:sp>
        <p:nvSpPr>
          <p:cNvPr id="18435" name="Rectangle 6"/>
          <p:cNvSpPr>
            <a:spLocks noChangeArrowheads="1"/>
          </p:cNvSpPr>
          <p:nvPr/>
        </p:nvSpPr>
        <p:spPr bwMode="auto">
          <a:xfrm>
            <a:off x="611188" y="0"/>
            <a:ext cx="7993062"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endParaRPr lang="en-GB" altLang="fr-FR" sz="2200" u="sng" dirty="0" smtClean="0">
              <a:solidFill>
                <a:schemeClr val="bg1"/>
              </a:solidFill>
              <a:latin typeface="+mn-lt"/>
            </a:endParaRPr>
          </a:p>
          <a:p>
            <a:pPr eaLnBrk="1" hangingPunct="1">
              <a:spcBef>
                <a:spcPct val="50000"/>
              </a:spcBef>
              <a:buFontTx/>
              <a:buNone/>
            </a:pPr>
            <a:r>
              <a:rPr lang="en-GB" altLang="fr-FR" sz="2200" u="sng" dirty="0" smtClean="0">
                <a:solidFill>
                  <a:schemeClr val="bg1"/>
                </a:solidFill>
                <a:latin typeface="+mn-lt"/>
              </a:rPr>
              <a:t>“Visual </a:t>
            </a:r>
            <a:r>
              <a:rPr lang="en-GB" altLang="fr-FR" sz="2200" u="sng" dirty="0">
                <a:solidFill>
                  <a:schemeClr val="bg1"/>
                </a:solidFill>
                <a:latin typeface="+mn-lt"/>
              </a:rPr>
              <a:t>Pleasure and Narrative Cinema” :  some conclusions</a:t>
            </a:r>
          </a:p>
        </p:txBody>
      </p:sp>
      <p:sp>
        <p:nvSpPr>
          <p:cNvPr id="18436" name="Text Box 8"/>
          <p:cNvSpPr txBox="1">
            <a:spLocks noChangeArrowheads="1"/>
          </p:cNvSpPr>
          <p:nvPr/>
        </p:nvSpPr>
        <p:spPr bwMode="auto">
          <a:xfrm>
            <a:off x="6084888" y="4797425"/>
            <a:ext cx="2755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GB" altLang="fr-FR" sz="1800" b="0"/>
          </a:p>
        </p:txBody>
      </p:sp>
    </p:spTree>
    <p:extLst>
      <p:ext uri="{BB962C8B-B14F-4D97-AF65-F5344CB8AC3E}">
        <p14:creationId xmlns:p14="http://schemas.microsoft.com/office/powerpoint/2010/main" val="42218393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827088" y="6021388"/>
            <a:ext cx="77771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endParaRPr lang="en-GB" altLang="fr-FR" sz="1800" b="0"/>
          </a:p>
        </p:txBody>
      </p:sp>
      <p:sp>
        <p:nvSpPr>
          <p:cNvPr id="7171" name="Text Box 4"/>
          <p:cNvSpPr txBox="1">
            <a:spLocks noChangeArrowheads="1"/>
          </p:cNvSpPr>
          <p:nvPr/>
        </p:nvSpPr>
        <p:spPr bwMode="auto">
          <a:xfrm>
            <a:off x="468313" y="620713"/>
            <a:ext cx="8423275"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endParaRPr lang="en-GB" altLang="fr-FR" sz="1400" dirty="0">
              <a:solidFill>
                <a:schemeClr val="bg1"/>
              </a:solidFill>
              <a:latin typeface="+mn-lt"/>
            </a:endParaRPr>
          </a:p>
          <a:p>
            <a:pPr eaLnBrk="1" hangingPunct="1">
              <a:spcBef>
                <a:spcPct val="50000"/>
              </a:spcBef>
              <a:buFontTx/>
              <a:buNone/>
            </a:pPr>
            <a:endParaRPr lang="en-GB" altLang="fr-FR" sz="1400" dirty="0" smtClean="0">
              <a:solidFill>
                <a:schemeClr val="bg1"/>
              </a:solidFill>
              <a:latin typeface="+mn-lt"/>
            </a:endParaRPr>
          </a:p>
          <a:p>
            <a:pPr eaLnBrk="1" hangingPunct="1">
              <a:spcBef>
                <a:spcPct val="50000"/>
              </a:spcBef>
              <a:buFontTx/>
              <a:buNone/>
            </a:pPr>
            <a:r>
              <a:rPr lang="en-GB" altLang="fr-FR" sz="1600" dirty="0" smtClean="0">
                <a:solidFill>
                  <a:schemeClr val="bg1"/>
                </a:solidFill>
                <a:latin typeface="+mn-lt"/>
              </a:rPr>
              <a:t>Some </a:t>
            </a:r>
            <a:r>
              <a:rPr lang="en-GB" altLang="fr-FR" sz="1600" dirty="0">
                <a:solidFill>
                  <a:schemeClr val="bg1"/>
                </a:solidFill>
                <a:latin typeface="+mn-lt"/>
              </a:rPr>
              <a:t>responses to </a:t>
            </a:r>
            <a:r>
              <a:rPr lang="en-GB" altLang="fr-FR" sz="1600" dirty="0" err="1">
                <a:solidFill>
                  <a:schemeClr val="bg1"/>
                </a:solidFill>
                <a:latin typeface="+mn-lt"/>
              </a:rPr>
              <a:t>Mulvey</a:t>
            </a:r>
            <a:r>
              <a:rPr lang="en-GB" altLang="fr-FR" sz="1600" dirty="0">
                <a:solidFill>
                  <a:schemeClr val="bg1"/>
                </a:solidFill>
                <a:latin typeface="+mn-lt"/>
              </a:rPr>
              <a:t>: </a:t>
            </a:r>
            <a:endParaRPr lang="en-GB" altLang="fr-FR" sz="1600" dirty="0" smtClean="0">
              <a:solidFill>
                <a:schemeClr val="bg1"/>
              </a:solidFill>
              <a:latin typeface="+mn-lt"/>
            </a:endParaRPr>
          </a:p>
          <a:p>
            <a:pPr eaLnBrk="1" hangingPunct="1">
              <a:spcBef>
                <a:spcPct val="50000"/>
              </a:spcBef>
              <a:buFontTx/>
              <a:buNone/>
            </a:pPr>
            <a:endParaRPr lang="en-GB" altLang="fr-FR" sz="1600" dirty="0">
              <a:solidFill>
                <a:schemeClr val="bg1"/>
              </a:solidFill>
              <a:latin typeface="+mn-lt"/>
            </a:endParaRPr>
          </a:p>
          <a:p>
            <a:pPr eaLnBrk="1" hangingPunct="1">
              <a:spcBef>
                <a:spcPct val="50000"/>
              </a:spcBef>
            </a:pPr>
            <a:r>
              <a:rPr lang="en-GB" altLang="fr-FR" sz="1600" dirty="0">
                <a:solidFill>
                  <a:schemeClr val="bg1"/>
                </a:solidFill>
                <a:latin typeface="+mn-lt"/>
              </a:rPr>
              <a:t> LM revises her theses in “Afterthoughts on ‘Visual Pleasure and Narrative Cinema’” inspired by </a:t>
            </a:r>
            <a:r>
              <a:rPr lang="en-GB" altLang="fr-FR" sz="1600" i="1" dirty="0">
                <a:solidFill>
                  <a:schemeClr val="bg1"/>
                </a:solidFill>
                <a:latin typeface="+mn-lt"/>
              </a:rPr>
              <a:t>Duel in the Sun </a:t>
            </a:r>
            <a:r>
              <a:rPr lang="en-GB" altLang="fr-FR" sz="1600" dirty="0">
                <a:solidFill>
                  <a:schemeClr val="bg1"/>
                </a:solidFill>
                <a:latin typeface="+mn-lt"/>
              </a:rPr>
              <a:t>(1946) </a:t>
            </a:r>
          </a:p>
          <a:p>
            <a:pPr eaLnBrk="1" hangingPunct="1">
              <a:spcBef>
                <a:spcPct val="50000"/>
              </a:spcBef>
            </a:pPr>
            <a:r>
              <a:rPr lang="en-GB" altLang="fr-FR" sz="1600" dirty="0">
                <a:solidFill>
                  <a:schemeClr val="bg1"/>
                </a:solidFill>
                <a:latin typeface="+mn-lt"/>
              </a:rPr>
              <a:t> Mary Ann </a:t>
            </a:r>
            <a:r>
              <a:rPr lang="en-GB" altLang="fr-FR" sz="1600" dirty="0" err="1">
                <a:solidFill>
                  <a:schemeClr val="bg1"/>
                </a:solidFill>
                <a:latin typeface="+mn-lt"/>
              </a:rPr>
              <a:t>Doane</a:t>
            </a:r>
            <a:r>
              <a:rPr lang="en-GB" altLang="fr-FR" sz="1600" dirty="0">
                <a:solidFill>
                  <a:schemeClr val="bg1"/>
                </a:solidFill>
                <a:latin typeface="+mn-lt"/>
              </a:rPr>
              <a:t>, “Film and the masquerade: Theorising the Female Spectator</a:t>
            </a:r>
            <a:r>
              <a:rPr lang="en-GB" altLang="fr-FR" sz="1600" i="1" dirty="0">
                <a:solidFill>
                  <a:schemeClr val="bg1"/>
                </a:solidFill>
                <a:latin typeface="+mn-lt"/>
              </a:rPr>
              <a:t>”, Screen, </a:t>
            </a:r>
            <a:r>
              <a:rPr lang="en-GB" altLang="fr-FR" sz="1600" dirty="0">
                <a:solidFill>
                  <a:schemeClr val="bg1"/>
                </a:solidFill>
                <a:latin typeface="+mn-lt"/>
              </a:rPr>
              <a:t>23.3-4 (1982) </a:t>
            </a:r>
            <a:endParaRPr lang="en-GB" altLang="fr-FR" sz="1600" dirty="0" smtClean="0">
              <a:solidFill>
                <a:schemeClr val="bg1"/>
              </a:solidFill>
              <a:latin typeface="+mn-lt"/>
            </a:endParaRPr>
          </a:p>
          <a:p>
            <a:pPr eaLnBrk="1" hangingPunct="1">
              <a:spcBef>
                <a:spcPct val="50000"/>
              </a:spcBef>
            </a:pPr>
            <a:r>
              <a:rPr lang="en-GB" altLang="fr-FR" sz="1600" dirty="0" smtClean="0">
                <a:solidFill>
                  <a:schemeClr val="bg1"/>
                </a:solidFill>
                <a:latin typeface="+mn-lt"/>
              </a:rPr>
              <a:t>Tania </a:t>
            </a:r>
            <a:r>
              <a:rPr lang="en-GB" altLang="fr-FR" sz="1600" dirty="0" err="1">
                <a:solidFill>
                  <a:schemeClr val="bg1"/>
                </a:solidFill>
                <a:latin typeface="+mn-lt"/>
              </a:rPr>
              <a:t>Modleski</a:t>
            </a:r>
            <a:r>
              <a:rPr lang="en-GB" altLang="fr-FR" sz="1600" dirty="0">
                <a:solidFill>
                  <a:schemeClr val="bg1"/>
                </a:solidFill>
                <a:latin typeface="+mn-lt"/>
              </a:rPr>
              <a:t>, “Hitchcock, Feminism and the Patriarchal Unconscious”, in </a:t>
            </a:r>
            <a:r>
              <a:rPr lang="en-GB" altLang="fr-FR" sz="1600" i="1" dirty="0">
                <a:solidFill>
                  <a:schemeClr val="bg1"/>
                </a:solidFill>
                <a:latin typeface="+mn-lt"/>
              </a:rPr>
              <a:t>The Women Who Knew Too Much </a:t>
            </a:r>
            <a:r>
              <a:rPr lang="en-GB" altLang="fr-FR" sz="1600" dirty="0">
                <a:solidFill>
                  <a:schemeClr val="bg1"/>
                </a:solidFill>
                <a:latin typeface="+mn-lt"/>
              </a:rPr>
              <a:t>(1988)</a:t>
            </a:r>
          </a:p>
          <a:p>
            <a:pPr eaLnBrk="1" hangingPunct="1">
              <a:spcBef>
                <a:spcPct val="50000"/>
              </a:spcBef>
            </a:pPr>
            <a:r>
              <a:rPr lang="en-GB" altLang="fr-FR" sz="1600" dirty="0" smtClean="0">
                <a:solidFill>
                  <a:schemeClr val="bg1"/>
                </a:solidFill>
                <a:latin typeface="+mn-lt"/>
              </a:rPr>
              <a:t>Steve </a:t>
            </a:r>
            <a:r>
              <a:rPr lang="en-GB" altLang="fr-FR" sz="1600" dirty="0">
                <a:solidFill>
                  <a:schemeClr val="bg1"/>
                </a:solidFill>
                <a:latin typeface="+mn-lt"/>
              </a:rPr>
              <a:t>Neale, “Masculinity as Spectacle”,  </a:t>
            </a:r>
            <a:r>
              <a:rPr lang="en-GB" altLang="fr-FR" sz="1600" i="1" dirty="0">
                <a:solidFill>
                  <a:schemeClr val="bg1"/>
                </a:solidFill>
                <a:latin typeface="+mn-lt"/>
              </a:rPr>
              <a:t>Screen, </a:t>
            </a:r>
            <a:r>
              <a:rPr lang="en-GB" altLang="fr-FR" sz="1600" dirty="0">
                <a:solidFill>
                  <a:schemeClr val="bg1"/>
                </a:solidFill>
                <a:latin typeface="+mn-lt"/>
              </a:rPr>
              <a:t>24 (1983</a:t>
            </a:r>
            <a:r>
              <a:rPr lang="en-GB" altLang="fr-FR" sz="1600" dirty="0" smtClean="0">
                <a:solidFill>
                  <a:schemeClr val="bg1"/>
                </a:solidFill>
                <a:latin typeface="+mn-lt"/>
              </a:rPr>
              <a:t>) (further reading)</a:t>
            </a:r>
          </a:p>
          <a:p>
            <a:pPr marL="0" indent="0" eaLnBrk="1" hangingPunct="1">
              <a:spcBef>
                <a:spcPct val="50000"/>
              </a:spcBef>
              <a:buNone/>
            </a:pPr>
            <a:endParaRPr lang="en-GB" altLang="fr-FR" sz="1600" dirty="0" smtClean="0">
              <a:solidFill>
                <a:schemeClr val="bg1"/>
              </a:solidFill>
              <a:latin typeface="+mn-lt"/>
            </a:endParaRPr>
          </a:p>
          <a:p>
            <a:pPr marL="0" indent="0" eaLnBrk="1" hangingPunct="1">
              <a:spcBef>
                <a:spcPct val="50000"/>
              </a:spcBef>
              <a:buNone/>
            </a:pPr>
            <a:r>
              <a:rPr lang="en-GB" altLang="fr-FR" sz="1600" dirty="0" smtClean="0">
                <a:solidFill>
                  <a:schemeClr val="bg1"/>
                </a:solidFill>
                <a:latin typeface="+mn-lt"/>
              </a:rPr>
              <a:t>Also, considering </a:t>
            </a:r>
            <a:r>
              <a:rPr lang="en-GB" altLang="fr-FR" sz="1600" dirty="0" err="1" smtClean="0">
                <a:solidFill>
                  <a:schemeClr val="bg1"/>
                </a:solidFill>
                <a:latin typeface="+mn-lt"/>
              </a:rPr>
              <a:t>Mulvey’s</a:t>
            </a:r>
            <a:r>
              <a:rPr lang="en-GB" altLang="fr-FR" sz="1600" dirty="0" smtClean="0">
                <a:solidFill>
                  <a:schemeClr val="bg1"/>
                </a:solidFill>
                <a:latin typeface="+mn-lt"/>
              </a:rPr>
              <a:t> 2009 introduction: how do technological changes since the 1970s inflect this approach to spectatorship?</a:t>
            </a:r>
          </a:p>
          <a:p>
            <a:pPr eaLnBrk="1" hangingPunct="1">
              <a:spcBef>
                <a:spcPct val="50000"/>
              </a:spcBef>
            </a:pPr>
            <a:endParaRPr lang="en-GB" altLang="fr-FR" sz="1600" dirty="0">
              <a:solidFill>
                <a:schemeClr val="bg1"/>
              </a:solidFill>
              <a:latin typeface="+mn-lt"/>
            </a:endParaRPr>
          </a:p>
          <a:p>
            <a:pPr eaLnBrk="1" hangingPunct="1">
              <a:spcBef>
                <a:spcPct val="50000"/>
              </a:spcBef>
              <a:buFontTx/>
              <a:buNone/>
            </a:pPr>
            <a:endParaRPr lang="en-GB" altLang="fr-FR" sz="1400" dirty="0">
              <a:solidFill>
                <a:schemeClr val="bg1"/>
              </a:solidFill>
              <a:latin typeface="+mn-lt"/>
            </a:endParaRPr>
          </a:p>
          <a:p>
            <a:pPr eaLnBrk="1" hangingPunct="1">
              <a:spcBef>
                <a:spcPct val="50000"/>
              </a:spcBef>
            </a:pPr>
            <a:endParaRPr lang="en-GB" altLang="fr-FR" sz="1400" dirty="0">
              <a:solidFill>
                <a:schemeClr val="bg1"/>
              </a:solidFill>
              <a:latin typeface="+mn-lt"/>
            </a:endParaRPr>
          </a:p>
          <a:p>
            <a:pPr eaLnBrk="1" hangingPunct="1">
              <a:spcBef>
                <a:spcPct val="50000"/>
              </a:spcBef>
              <a:buFontTx/>
              <a:buNone/>
            </a:pPr>
            <a:endParaRPr lang="en-GB" altLang="fr-FR" sz="1400" dirty="0">
              <a:solidFill>
                <a:schemeClr val="bg1"/>
              </a:solidFill>
              <a:latin typeface="+mn-lt"/>
            </a:endParaRPr>
          </a:p>
        </p:txBody>
      </p:sp>
    </p:spTree>
    <p:extLst>
      <p:ext uri="{BB962C8B-B14F-4D97-AF65-F5344CB8AC3E}">
        <p14:creationId xmlns:p14="http://schemas.microsoft.com/office/powerpoint/2010/main" val="30152910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4857750" y="1785938"/>
            <a:ext cx="4033838" cy="430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3200">
                <a:solidFill>
                  <a:schemeClr val="tx1"/>
                </a:solidFill>
                <a:latin typeface="Arial" charset="0"/>
              </a:defRPr>
            </a:lvl1pPr>
            <a:lvl2pPr marL="800100" indent="-34290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GB" altLang="fr-FR" sz="1600" b="1" dirty="0">
                <a:solidFill>
                  <a:schemeClr val="bg1"/>
                </a:solidFill>
                <a:latin typeface="+mn-lt"/>
              </a:rPr>
              <a:t>NEALE’s theses: </a:t>
            </a:r>
          </a:p>
          <a:p>
            <a:pPr eaLnBrk="1" hangingPunct="1">
              <a:spcBef>
                <a:spcPct val="50000"/>
              </a:spcBef>
              <a:buFontTx/>
              <a:buNone/>
            </a:pPr>
            <a:r>
              <a:rPr lang="en-GB" altLang="fr-FR" sz="1600" b="1" dirty="0">
                <a:solidFill>
                  <a:schemeClr val="bg1"/>
                </a:solidFill>
                <a:latin typeface="+mn-lt"/>
              </a:rPr>
              <a:t>Masculinity, an impossible ideal</a:t>
            </a:r>
            <a:r>
              <a:rPr lang="en-GB" altLang="fr-FR" sz="1400" b="1" dirty="0">
                <a:solidFill>
                  <a:schemeClr val="bg1"/>
                </a:solidFill>
                <a:latin typeface="+mn-lt"/>
              </a:rPr>
              <a:t>    </a:t>
            </a:r>
          </a:p>
          <a:p>
            <a:pPr eaLnBrk="1" hangingPunct="1">
              <a:spcBef>
                <a:spcPct val="50000"/>
              </a:spcBef>
              <a:buFontTx/>
              <a:buNone/>
            </a:pPr>
            <a:endParaRPr lang="en-GB" altLang="fr-FR" sz="1200" dirty="0">
              <a:solidFill>
                <a:schemeClr val="bg1"/>
              </a:solidFill>
              <a:latin typeface="+mn-lt"/>
            </a:endParaRPr>
          </a:p>
          <a:p>
            <a:pPr eaLnBrk="1" hangingPunct="1">
              <a:spcBef>
                <a:spcPct val="0"/>
              </a:spcBef>
              <a:buFontTx/>
              <a:buNone/>
            </a:pPr>
            <a:r>
              <a:rPr lang="en-GB" altLang="fr-FR" sz="1200" dirty="0">
                <a:solidFill>
                  <a:schemeClr val="bg1"/>
                </a:solidFill>
                <a:latin typeface="+mn-lt"/>
              </a:rPr>
              <a:t> </a:t>
            </a:r>
          </a:p>
          <a:p>
            <a:pPr eaLnBrk="1" hangingPunct="1">
              <a:spcBef>
                <a:spcPct val="0"/>
              </a:spcBef>
              <a:buFontTx/>
              <a:buAutoNum type="arabicPeriod"/>
            </a:pPr>
            <a:endParaRPr lang="en-GB" altLang="fr-FR" sz="2000" dirty="0">
              <a:solidFill>
                <a:schemeClr val="bg1"/>
              </a:solidFill>
              <a:latin typeface="+mn-lt"/>
            </a:endParaRPr>
          </a:p>
          <a:p>
            <a:pPr eaLnBrk="1" hangingPunct="1">
              <a:spcBef>
                <a:spcPct val="0"/>
              </a:spcBef>
              <a:buFontTx/>
              <a:buAutoNum type="arabicPeriod"/>
            </a:pPr>
            <a:endParaRPr lang="en-GB" altLang="fr-FR" sz="2000" dirty="0">
              <a:solidFill>
                <a:schemeClr val="bg1"/>
              </a:solidFill>
              <a:latin typeface="+mn-lt"/>
            </a:endParaRPr>
          </a:p>
          <a:p>
            <a:pPr eaLnBrk="1" hangingPunct="1">
              <a:spcBef>
                <a:spcPct val="0"/>
              </a:spcBef>
              <a:buFontTx/>
              <a:buNone/>
            </a:pPr>
            <a:r>
              <a:rPr lang="en-GB" altLang="fr-FR" sz="2000" dirty="0">
                <a:solidFill>
                  <a:schemeClr val="bg1"/>
                </a:solidFill>
                <a:latin typeface="+mn-lt"/>
              </a:rPr>
              <a:t>1) The male gaze as instrument for the Oedipal trajectory of classic Hollywood  narrative. This  makes </a:t>
            </a:r>
            <a:r>
              <a:rPr lang="en-GB" altLang="fr-FR" sz="2000" dirty="0">
                <a:solidFill>
                  <a:srgbClr val="FFFF00"/>
                </a:solidFill>
                <a:latin typeface="+mn-lt"/>
              </a:rPr>
              <a:t>heterosexual masculinity: a “structuring norm” </a:t>
            </a:r>
            <a:r>
              <a:rPr lang="en-GB" altLang="fr-FR" sz="2000" dirty="0">
                <a:solidFill>
                  <a:schemeClr val="bg1"/>
                </a:solidFill>
                <a:latin typeface="+mn-lt"/>
              </a:rPr>
              <a:t>(Neale, 9). </a:t>
            </a:r>
          </a:p>
          <a:p>
            <a:pPr eaLnBrk="1" hangingPunct="1">
              <a:spcBef>
                <a:spcPct val="0"/>
              </a:spcBef>
              <a:buFontTx/>
              <a:buAutoNum type="arabicPeriod"/>
            </a:pPr>
            <a:endParaRPr lang="en-GB" altLang="fr-FR" sz="1200" dirty="0">
              <a:solidFill>
                <a:schemeClr val="bg1"/>
              </a:solidFill>
              <a:latin typeface="Cambria" pitchFamily="18" charset="0"/>
            </a:endParaRPr>
          </a:p>
          <a:p>
            <a:pPr lvl="1" eaLnBrk="1" hangingPunct="1">
              <a:spcBef>
                <a:spcPct val="0"/>
              </a:spcBef>
              <a:buFont typeface="Arial" charset="0"/>
              <a:buAutoNum type="arabicPeriod"/>
            </a:pPr>
            <a:endParaRPr lang="en-GB" altLang="fr-FR" sz="1200" dirty="0">
              <a:solidFill>
                <a:schemeClr val="bg1"/>
              </a:solidFill>
              <a:latin typeface="Cambria" pitchFamily="18" charset="0"/>
            </a:endParaRPr>
          </a:p>
          <a:p>
            <a:pPr lvl="1" eaLnBrk="1" hangingPunct="1">
              <a:spcBef>
                <a:spcPct val="0"/>
              </a:spcBef>
              <a:buFontTx/>
              <a:buChar char="•"/>
            </a:pPr>
            <a:endParaRPr lang="en-GB" altLang="fr-FR" sz="1200" dirty="0">
              <a:solidFill>
                <a:schemeClr val="bg1"/>
              </a:solidFill>
              <a:latin typeface="Cambria" pitchFamily="18" charset="0"/>
            </a:endParaRPr>
          </a:p>
          <a:p>
            <a:pPr eaLnBrk="1" hangingPunct="1">
              <a:spcBef>
                <a:spcPct val="0"/>
              </a:spcBef>
              <a:buFontTx/>
              <a:buNone/>
            </a:pPr>
            <a:endParaRPr lang="en-GB" altLang="fr-FR" sz="1400" dirty="0">
              <a:solidFill>
                <a:schemeClr val="bg1"/>
              </a:solidFill>
              <a:latin typeface="Cambria" pitchFamily="18" charset="0"/>
            </a:endParaRPr>
          </a:p>
          <a:p>
            <a:pPr lvl="1" eaLnBrk="1" hangingPunct="1">
              <a:spcBef>
                <a:spcPct val="0"/>
              </a:spcBef>
              <a:buFontTx/>
              <a:buNone/>
            </a:pPr>
            <a:r>
              <a:rPr lang="en-GB" altLang="fr-FR" sz="1400" dirty="0">
                <a:solidFill>
                  <a:schemeClr val="bg1"/>
                </a:solidFill>
                <a:latin typeface="Cambria" pitchFamily="18" charset="0"/>
              </a:rPr>
              <a:t>		</a:t>
            </a:r>
          </a:p>
        </p:txBody>
      </p:sp>
      <p:sp>
        <p:nvSpPr>
          <p:cNvPr id="5123" name="Rectangle 3"/>
          <p:cNvSpPr>
            <a:spLocks noChangeArrowheads="1"/>
          </p:cNvSpPr>
          <p:nvPr/>
        </p:nvSpPr>
        <p:spPr bwMode="auto">
          <a:xfrm>
            <a:off x="611188" y="0"/>
            <a:ext cx="7993062"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endParaRPr lang="en-GB" altLang="fr-FR" sz="2400" b="1">
              <a:latin typeface="Book Antiqua" pitchFamily="18" charset="0"/>
            </a:endParaRPr>
          </a:p>
          <a:p>
            <a:pPr algn="ctr" eaLnBrk="1" hangingPunct="1">
              <a:spcBef>
                <a:spcPct val="50000"/>
              </a:spcBef>
              <a:buFontTx/>
              <a:buNone/>
            </a:pPr>
            <a:r>
              <a:rPr lang="en-GB" altLang="fr-FR" sz="2400" b="1">
                <a:solidFill>
                  <a:schemeClr val="bg1"/>
                </a:solidFill>
                <a:latin typeface="Book Antiqua" pitchFamily="18" charset="0"/>
              </a:rPr>
              <a:t>Thinking about masculinity</a:t>
            </a:r>
            <a:endParaRPr lang="en-GB" altLang="fr-FR" sz="1800" b="1">
              <a:solidFill>
                <a:schemeClr val="bg1"/>
              </a:solidFill>
            </a:endParaRPr>
          </a:p>
        </p:txBody>
      </p:sp>
      <p:sp>
        <p:nvSpPr>
          <p:cNvPr id="5124" name="Text Box 4"/>
          <p:cNvSpPr txBox="1">
            <a:spLocks noChangeArrowheads="1"/>
          </p:cNvSpPr>
          <p:nvPr/>
        </p:nvSpPr>
        <p:spPr bwMode="auto">
          <a:xfrm>
            <a:off x="3049588" y="4525963"/>
            <a:ext cx="27559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GB" altLang="fr-FR" sz="1800"/>
          </a:p>
        </p:txBody>
      </p:sp>
      <p:sp>
        <p:nvSpPr>
          <p:cNvPr id="5125" name="Text Box 5"/>
          <p:cNvSpPr txBox="1">
            <a:spLocks noChangeArrowheads="1"/>
          </p:cNvSpPr>
          <p:nvPr/>
        </p:nvSpPr>
        <p:spPr bwMode="auto">
          <a:xfrm>
            <a:off x="1835150" y="1125538"/>
            <a:ext cx="518477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indent="0" algn="ctr" eaLnBrk="1" hangingPunct="1">
              <a:spcBef>
                <a:spcPct val="0"/>
              </a:spcBef>
              <a:buNone/>
            </a:pPr>
            <a:r>
              <a:rPr lang="en-GB" altLang="fr-FR" sz="2000" b="1" dirty="0">
                <a:solidFill>
                  <a:schemeClr val="bg1"/>
                </a:solidFill>
                <a:latin typeface="Cambria" pitchFamily="18" charset="0"/>
              </a:rPr>
              <a:t>The male gaze: narrative and power </a:t>
            </a:r>
          </a:p>
          <a:p>
            <a:pPr eaLnBrk="1" hangingPunct="1">
              <a:spcBef>
                <a:spcPct val="50000"/>
              </a:spcBef>
              <a:buFontTx/>
              <a:buNone/>
            </a:pPr>
            <a:endParaRPr lang="en-GB" altLang="fr-FR" sz="2000" dirty="0">
              <a:solidFill>
                <a:schemeClr val="bg1"/>
              </a:solidFill>
              <a:latin typeface="Cambria" pitchFamily="18" charset="0"/>
            </a:endParaRPr>
          </a:p>
        </p:txBody>
      </p:sp>
      <p:sp>
        <p:nvSpPr>
          <p:cNvPr id="95238" name="Text Box 6"/>
          <p:cNvSpPr txBox="1">
            <a:spLocks noChangeArrowheads="1"/>
          </p:cNvSpPr>
          <p:nvPr/>
        </p:nvSpPr>
        <p:spPr bwMode="auto">
          <a:xfrm>
            <a:off x="179388" y="1773238"/>
            <a:ext cx="4537075" cy="3770263"/>
          </a:xfrm>
          <a:prstGeom prst="rect">
            <a:avLst/>
          </a:prstGeom>
          <a:noFill/>
          <a:ln w="9525">
            <a:noFill/>
            <a:miter lim="800000"/>
            <a:headEnd/>
            <a:tailEnd/>
          </a:ln>
          <a:effectLst/>
        </p:spPr>
        <p:txBody>
          <a:bodyPr>
            <a:spAutoFit/>
          </a:bodyPr>
          <a:lstStyle/>
          <a:p>
            <a:pPr>
              <a:spcBef>
                <a:spcPct val="50000"/>
              </a:spcBef>
              <a:defRPr/>
            </a:pPr>
            <a:r>
              <a:rPr lang="en-GB" b="1" dirty="0">
                <a:solidFill>
                  <a:schemeClr val="bg1"/>
                </a:solidFill>
              </a:rPr>
              <a:t>MULVEY’s theses:</a:t>
            </a:r>
          </a:p>
          <a:p>
            <a:pPr>
              <a:spcBef>
                <a:spcPct val="50000"/>
              </a:spcBef>
              <a:defRPr/>
            </a:pPr>
            <a:r>
              <a:rPr lang="en-GB" b="1" dirty="0" smtClean="0">
                <a:solidFill>
                  <a:schemeClr val="bg1"/>
                </a:solidFill>
              </a:rPr>
              <a:t>Femininity: the perpetual object of the gaze</a:t>
            </a:r>
          </a:p>
          <a:p>
            <a:pPr>
              <a:spcBef>
                <a:spcPct val="50000"/>
              </a:spcBef>
              <a:buFontTx/>
              <a:buChar char="•"/>
              <a:defRPr/>
            </a:pPr>
            <a:endParaRPr lang="en-GB" sz="1200" dirty="0"/>
          </a:p>
          <a:p>
            <a:pPr>
              <a:spcBef>
                <a:spcPct val="50000"/>
              </a:spcBef>
              <a:buFontTx/>
              <a:buChar char="•"/>
              <a:defRPr/>
            </a:pPr>
            <a:endParaRPr lang="en-GB" sz="2000" dirty="0"/>
          </a:p>
          <a:p>
            <a:pPr marL="228600" indent="-228600">
              <a:spcBef>
                <a:spcPct val="50000"/>
              </a:spcBef>
              <a:buFontTx/>
              <a:buAutoNum type="arabicParenR"/>
              <a:defRPr/>
            </a:pPr>
            <a:r>
              <a:rPr lang="en-GB" sz="2000" dirty="0">
                <a:solidFill>
                  <a:srgbClr val="FFFF00"/>
                </a:solidFill>
              </a:rPr>
              <a:t>The look is male &amp; active; the object of the look is female and passive</a:t>
            </a:r>
            <a:r>
              <a:rPr lang="en-GB" sz="2000" dirty="0">
                <a:solidFill>
                  <a:schemeClr val="bg1"/>
                </a:solidFill>
              </a:rPr>
              <a:t>.  Woman is the object of desire that provokes the narrative. Man is a “powerful ideal ego” for the spectator.  </a:t>
            </a:r>
          </a:p>
          <a:p>
            <a:pPr marL="228600" indent="-228600">
              <a:spcBef>
                <a:spcPct val="50000"/>
              </a:spcBef>
              <a:buFontTx/>
              <a:buAutoNum type="arabicParenR"/>
              <a:defRPr/>
            </a:pPr>
            <a:endParaRPr lang="en-GB" sz="1200" dirty="0"/>
          </a:p>
          <a:p>
            <a:pPr marL="228600" indent="-228600">
              <a:spcBef>
                <a:spcPct val="50000"/>
              </a:spcBef>
              <a:buFontTx/>
              <a:buAutoNum type="arabicParenR"/>
              <a:defRPr/>
            </a:pPr>
            <a:endParaRPr lang="en-GB" sz="1200" dirty="0"/>
          </a:p>
        </p:txBody>
      </p:sp>
    </p:spTree>
    <p:extLst>
      <p:ext uri="{BB962C8B-B14F-4D97-AF65-F5344CB8AC3E}">
        <p14:creationId xmlns:p14="http://schemas.microsoft.com/office/powerpoint/2010/main" val="1249975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fr-FR" altLang="fr-FR" smtClean="0"/>
          </a:p>
        </p:txBody>
      </p:sp>
      <p:sp>
        <p:nvSpPr>
          <p:cNvPr id="7172" name="Rectangle 3"/>
          <p:cNvSpPr>
            <a:spLocks noChangeArrowheads="1"/>
          </p:cNvSpPr>
          <p:nvPr/>
        </p:nvSpPr>
        <p:spPr bwMode="auto">
          <a:xfrm>
            <a:off x="468313" y="1916113"/>
            <a:ext cx="4103687"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GB" altLang="fr-FR" sz="2000">
                <a:solidFill>
                  <a:srgbClr val="FFFF00"/>
                </a:solidFill>
                <a:latin typeface="Cambria" pitchFamily="18" charset="0"/>
              </a:rPr>
              <a:t>2) the </a:t>
            </a:r>
            <a:r>
              <a:rPr lang="en-GB" altLang="fr-FR" sz="2000" i="1">
                <a:solidFill>
                  <a:srgbClr val="FFFF00"/>
                </a:solidFill>
                <a:latin typeface="Cambria" pitchFamily="18" charset="0"/>
              </a:rPr>
              <a:t>to-be-looked-at-ness </a:t>
            </a:r>
            <a:r>
              <a:rPr lang="en-GB" altLang="fr-FR" sz="2000">
                <a:solidFill>
                  <a:srgbClr val="FFFF00"/>
                </a:solidFill>
                <a:latin typeface="Cambria" pitchFamily="18" charset="0"/>
              </a:rPr>
              <a:t>of woman places the spectator in a male position.</a:t>
            </a:r>
            <a:r>
              <a:rPr lang="en-GB" altLang="fr-FR" sz="2000">
                <a:solidFill>
                  <a:schemeClr val="bg1"/>
                </a:solidFill>
                <a:latin typeface="Cambria" pitchFamily="18" charset="0"/>
              </a:rPr>
              <a:t> The spectator is aligned with the camera’s gaze, as well as the gaze of the masculine characters.</a:t>
            </a:r>
          </a:p>
        </p:txBody>
      </p:sp>
      <p:sp>
        <p:nvSpPr>
          <p:cNvPr id="7173" name="TextBox 4"/>
          <p:cNvSpPr txBox="1">
            <a:spLocks noChangeArrowheads="1"/>
          </p:cNvSpPr>
          <p:nvPr/>
        </p:nvSpPr>
        <p:spPr bwMode="auto">
          <a:xfrm>
            <a:off x="4859338" y="1916113"/>
            <a:ext cx="381635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GB" altLang="fr-FR" sz="2000" dirty="0">
                <a:solidFill>
                  <a:srgbClr val="FFFF00"/>
                </a:solidFill>
                <a:latin typeface="Cambria" pitchFamily="18" charset="0"/>
              </a:rPr>
              <a:t>2) The male image provides a source of identification, but it is also a source of contemplation</a:t>
            </a:r>
            <a:r>
              <a:rPr lang="en-GB" altLang="fr-FR" sz="2000" dirty="0">
                <a:solidFill>
                  <a:schemeClr val="bg1"/>
                </a:solidFill>
                <a:latin typeface="Cambria" pitchFamily="18" charset="0"/>
              </a:rPr>
              <a:t>. Its eroticism must be repressed/disavowed. 2 ways: </a:t>
            </a:r>
          </a:p>
          <a:p>
            <a:pPr eaLnBrk="1" hangingPunct="1">
              <a:spcBef>
                <a:spcPct val="0"/>
              </a:spcBef>
              <a:buFontTx/>
              <a:buNone/>
            </a:pPr>
            <a:endParaRPr lang="en-GB" altLang="fr-FR" sz="2000" dirty="0">
              <a:solidFill>
                <a:schemeClr val="bg1"/>
              </a:solidFill>
              <a:latin typeface="Cambria" pitchFamily="18" charset="0"/>
            </a:endParaRPr>
          </a:p>
          <a:p>
            <a:pPr lvl="1" eaLnBrk="1" hangingPunct="1">
              <a:spcBef>
                <a:spcPct val="0"/>
              </a:spcBef>
              <a:buFont typeface="Arial" charset="0"/>
              <a:buAutoNum type="arabicPeriod"/>
            </a:pPr>
            <a:r>
              <a:rPr lang="en-GB" altLang="fr-FR" sz="2000" dirty="0">
                <a:solidFill>
                  <a:schemeClr val="bg1"/>
                </a:solidFill>
                <a:latin typeface="Cambria" pitchFamily="18" charset="0"/>
              </a:rPr>
              <a:t> </a:t>
            </a:r>
            <a:r>
              <a:rPr lang="en-GB" altLang="fr-FR" sz="2000" dirty="0" err="1">
                <a:solidFill>
                  <a:schemeClr val="bg1"/>
                </a:solidFill>
                <a:latin typeface="Cambria" pitchFamily="18" charset="0"/>
              </a:rPr>
              <a:t>sado</a:t>
            </a:r>
            <a:r>
              <a:rPr lang="en-GB" altLang="fr-FR" sz="2000" dirty="0">
                <a:solidFill>
                  <a:schemeClr val="bg1"/>
                </a:solidFill>
                <a:latin typeface="Cambria" pitchFamily="18" charset="0"/>
              </a:rPr>
              <a:t>-masochistic fantasies that involve the destruction of the male body</a:t>
            </a:r>
          </a:p>
          <a:p>
            <a:pPr lvl="1" eaLnBrk="1" hangingPunct="1">
              <a:spcBef>
                <a:spcPct val="0"/>
              </a:spcBef>
              <a:buFontTx/>
              <a:buNone/>
            </a:pPr>
            <a:r>
              <a:rPr lang="en-GB" altLang="fr-FR" sz="2000" dirty="0">
                <a:solidFill>
                  <a:schemeClr val="bg1"/>
                </a:solidFill>
                <a:latin typeface="Cambria" pitchFamily="18" charset="0"/>
              </a:rPr>
              <a:t>2. the male body is placed in a feminized position</a:t>
            </a:r>
          </a:p>
          <a:p>
            <a:pPr eaLnBrk="1" hangingPunct="1">
              <a:spcBef>
                <a:spcPct val="0"/>
              </a:spcBef>
              <a:buFontTx/>
              <a:buNone/>
            </a:pPr>
            <a:endParaRPr lang="fr-FR" altLang="fr-FR" sz="2000" dirty="0">
              <a:solidFill>
                <a:schemeClr val="bg1"/>
              </a:solidFill>
              <a:latin typeface="Cambria" pitchFamily="18" charset="0"/>
            </a:endParaRP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4293096"/>
            <a:ext cx="3338458" cy="2262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6586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endParaRPr lang="fr-FR" altLang="fr-FR" smtClean="0"/>
          </a:p>
        </p:txBody>
      </p:sp>
      <p:sp>
        <p:nvSpPr>
          <p:cNvPr id="3" name="Content Placeholder 2"/>
          <p:cNvSpPr>
            <a:spLocks noGrp="1"/>
          </p:cNvSpPr>
          <p:nvPr>
            <p:ph idx="1"/>
          </p:nvPr>
        </p:nvSpPr>
        <p:spPr>
          <a:xfrm>
            <a:off x="457200" y="1196975"/>
            <a:ext cx="3827463" cy="4929188"/>
          </a:xfrm>
        </p:spPr>
        <p:txBody>
          <a:bodyPr/>
          <a:lstStyle/>
          <a:p>
            <a:pPr marL="0" indent="0">
              <a:spcBef>
                <a:spcPct val="50000"/>
              </a:spcBef>
              <a:buFontTx/>
              <a:buNone/>
              <a:defRPr/>
            </a:pPr>
            <a:r>
              <a:rPr lang="en-GB" sz="2000" dirty="0" smtClean="0">
                <a:solidFill>
                  <a:schemeClr val="bg1"/>
                </a:solidFill>
                <a:latin typeface="Cambria" panose="02040503050406030204" pitchFamily="18" charset="0"/>
              </a:rPr>
              <a:t>3) Woman </a:t>
            </a:r>
            <a:r>
              <a:rPr lang="en-GB" sz="2000" dirty="0">
                <a:solidFill>
                  <a:schemeClr val="bg1"/>
                </a:solidFill>
                <a:latin typeface="Cambria" panose="02040503050406030204" pitchFamily="18" charset="0"/>
              </a:rPr>
              <a:t>evokes the threat of castration (early stage in the child’s psychosexual development). In order to disavow the anxiety of castration, the masculine unconscious </a:t>
            </a:r>
          </a:p>
          <a:p>
            <a:pPr marL="685800" lvl="1" indent="-228600">
              <a:spcBef>
                <a:spcPct val="50000"/>
              </a:spcBef>
              <a:buFontTx/>
              <a:buAutoNum type="arabicParenR"/>
              <a:defRPr/>
            </a:pPr>
            <a:r>
              <a:rPr lang="en-GB" sz="2000" dirty="0" smtClean="0">
                <a:solidFill>
                  <a:srgbClr val="FFFF00"/>
                </a:solidFill>
                <a:latin typeface="Cambria" panose="02040503050406030204" pitchFamily="18" charset="0"/>
              </a:rPr>
              <a:t> </a:t>
            </a:r>
            <a:r>
              <a:rPr lang="en-GB" sz="2000" dirty="0" err="1" smtClean="0">
                <a:solidFill>
                  <a:srgbClr val="FFFF00"/>
                </a:solidFill>
                <a:latin typeface="Cambria" panose="02040503050406030204" pitchFamily="18" charset="0"/>
              </a:rPr>
              <a:t>fetishises</a:t>
            </a:r>
            <a:r>
              <a:rPr lang="en-GB" sz="2000" dirty="0" smtClean="0">
                <a:solidFill>
                  <a:srgbClr val="FFFF00"/>
                </a:solidFill>
                <a:latin typeface="Cambria" panose="02040503050406030204" pitchFamily="18" charset="0"/>
              </a:rPr>
              <a:t> </a:t>
            </a:r>
            <a:r>
              <a:rPr lang="en-GB" sz="2000" dirty="0">
                <a:solidFill>
                  <a:srgbClr val="FFFF00"/>
                </a:solidFill>
                <a:latin typeface="Cambria" panose="02040503050406030204" pitchFamily="18" charset="0"/>
              </a:rPr>
              <a:t>woman (</a:t>
            </a:r>
            <a:r>
              <a:rPr lang="en-GB" sz="2000" dirty="0" err="1">
                <a:solidFill>
                  <a:srgbClr val="FFFF00"/>
                </a:solidFill>
                <a:latin typeface="Cambria" panose="02040503050406030204" pitchFamily="18" charset="0"/>
              </a:rPr>
              <a:t>ie</a:t>
            </a:r>
            <a:r>
              <a:rPr lang="en-GB" sz="2000" dirty="0">
                <a:solidFill>
                  <a:srgbClr val="FFFF00"/>
                </a:solidFill>
                <a:latin typeface="Cambria" panose="02040503050406030204" pitchFamily="18" charset="0"/>
              </a:rPr>
              <a:t> the over-valuation of the star’s image) </a:t>
            </a:r>
          </a:p>
          <a:p>
            <a:pPr marL="685800" lvl="1" indent="-228600">
              <a:spcBef>
                <a:spcPct val="50000"/>
              </a:spcBef>
              <a:buFontTx/>
              <a:buAutoNum type="arabicParenR"/>
              <a:defRPr/>
            </a:pPr>
            <a:r>
              <a:rPr lang="en-GB" sz="2000" dirty="0" smtClean="0">
                <a:solidFill>
                  <a:srgbClr val="FFFF00"/>
                </a:solidFill>
                <a:latin typeface="Cambria" panose="02040503050406030204" pitchFamily="18" charset="0"/>
              </a:rPr>
              <a:t> and </a:t>
            </a:r>
            <a:r>
              <a:rPr lang="en-GB" sz="2000" dirty="0">
                <a:solidFill>
                  <a:srgbClr val="FFFF00"/>
                </a:solidFill>
                <a:latin typeface="Cambria" panose="02040503050406030204" pitchFamily="18" charset="0"/>
              </a:rPr>
              <a:t>punishes her (through narratives that lead to woman’s death or her subjugation to male power)</a:t>
            </a:r>
          </a:p>
          <a:p>
            <a:pPr>
              <a:defRPr/>
            </a:pPr>
            <a:endParaRPr lang="fr-FR" sz="2000" dirty="0"/>
          </a:p>
        </p:txBody>
      </p:sp>
      <p:sp>
        <p:nvSpPr>
          <p:cNvPr id="4" name="TextBox 3"/>
          <p:cNvSpPr txBox="1"/>
          <p:nvPr/>
        </p:nvSpPr>
        <p:spPr>
          <a:xfrm>
            <a:off x="4500563" y="1268413"/>
            <a:ext cx="4392612" cy="4062651"/>
          </a:xfrm>
          <a:prstGeom prst="rect">
            <a:avLst/>
          </a:prstGeom>
          <a:noFill/>
        </p:spPr>
        <p:txBody>
          <a:bodyPr>
            <a:spAutoFit/>
          </a:bodyPr>
          <a:lstStyle/>
          <a:p>
            <a:pPr marL="457200" indent="-457200">
              <a:buFontTx/>
              <a:buAutoNum type="arabicPeriod" startAt="3"/>
              <a:defRPr/>
            </a:pPr>
            <a:r>
              <a:rPr lang="en-GB" altLang="fr-FR" sz="2000" dirty="0">
                <a:solidFill>
                  <a:schemeClr val="bg1"/>
                </a:solidFill>
              </a:rPr>
              <a:t>Neale says: “The construction of an ideal ego… is a process involving profound contradictions. While the ideal ego may be a </a:t>
            </a:r>
            <a:r>
              <a:rPr lang="en-GB" altLang="fr-FR" sz="2000" dirty="0">
                <a:solidFill>
                  <a:srgbClr val="FFFF00"/>
                </a:solidFill>
              </a:rPr>
              <a:t>“model” </a:t>
            </a:r>
            <a:r>
              <a:rPr lang="en-GB" altLang="fr-FR" sz="2000" dirty="0">
                <a:solidFill>
                  <a:schemeClr val="bg1"/>
                </a:solidFill>
              </a:rPr>
              <a:t>with which the subject identifies and to which it aspires, it may also be a source of further images and </a:t>
            </a:r>
            <a:r>
              <a:rPr lang="en-GB" altLang="fr-FR" sz="2000" dirty="0">
                <a:solidFill>
                  <a:srgbClr val="FFFF00"/>
                </a:solidFill>
              </a:rPr>
              <a:t>feelings of castration</a:t>
            </a:r>
            <a:r>
              <a:rPr lang="en-GB" altLang="fr-FR" sz="2000" dirty="0">
                <a:solidFill>
                  <a:schemeClr val="bg1"/>
                </a:solidFill>
              </a:rPr>
              <a:t>, inasmuch as that ideal is something to which the subject is never adequate.” (Neale, 13)</a:t>
            </a:r>
          </a:p>
          <a:p>
            <a:pPr marL="457200" indent="-457200">
              <a:buFontTx/>
              <a:buAutoNum type="arabicPeriod" startAt="3"/>
              <a:defRPr/>
            </a:pPr>
            <a:endParaRPr lang="en-GB" altLang="fr-FR" sz="2000" dirty="0">
              <a:solidFill>
                <a:schemeClr val="bg1"/>
              </a:solidFill>
            </a:endParaRPr>
          </a:p>
          <a:p>
            <a:pPr>
              <a:defRPr/>
            </a:pPr>
            <a:endParaRPr lang="fr-FR" dirty="0">
              <a:solidFill>
                <a:schemeClr val="bg1"/>
              </a:solidFill>
            </a:endParaRPr>
          </a:p>
        </p:txBody>
      </p:sp>
    </p:spTree>
    <p:extLst>
      <p:ext uri="{BB962C8B-B14F-4D97-AF65-F5344CB8AC3E}">
        <p14:creationId xmlns:p14="http://schemas.microsoft.com/office/powerpoint/2010/main" val="646656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95536" y="116632"/>
            <a:ext cx="8210302"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endParaRPr lang="en-GB" altLang="fr-FR" sz="2000" b="1" dirty="0">
              <a:solidFill>
                <a:schemeClr val="bg1"/>
              </a:solidFill>
              <a:latin typeface="Book Antiqua" pitchFamily="18" charset="0"/>
            </a:endParaRPr>
          </a:p>
          <a:p>
            <a:pPr algn="ctr" eaLnBrk="1" hangingPunct="1">
              <a:spcBef>
                <a:spcPct val="0"/>
              </a:spcBef>
              <a:buFontTx/>
              <a:buAutoNum type="arabicParenR"/>
            </a:pPr>
            <a:r>
              <a:rPr lang="en-GB" altLang="fr-FR" sz="2000" b="1" dirty="0">
                <a:solidFill>
                  <a:schemeClr val="bg1"/>
                </a:solidFill>
                <a:latin typeface="Book Antiqua" pitchFamily="18" charset="0"/>
              </a:rPr>
              <a:t>    The male gaze: narrative and power </a:t>
            </a:r>
          </a:p>
          <a:p>
            <a:pPr eaLnBrk="1" hangingPunct="1">
              <a:spcBef>
                <a:spcPct val="0"/>
              </a:spcBef>
              <a:buFontTx/>
              <a:buAutoNum type="arabicParenR"/>
            </a:pPr>
            <a:endParaRPr lang="en-GB" altLang="fr-FR" sz="1600" dirty="0">
              <a:solidFill>
                <a:schemeClr val="bg1"/>
              </a:solidFill>
              <a:latin typeface="Cambria" pitchFamily="18" charset="0"/>
            </a:endParaRPr>
          </a:p>
          <a:p>
            <a:pPr eaLnBrk="1" hangingPunct="1">
              <a:spcBef>
                <a:spcPct val="0"/>
              </a:spcBef>
              <a:buFontTx/>
              <a:buNone/>
            </a:pPr>
            <a:endParaRPr lang="en-GB" altLang="fr-FR" sz="1600" dirty="0">
              <a:solidFill>
                <a:schemeClr val="bg1"/>
              </a:solidFill>
              <a:latin typeface="Cambria" pitchFamily="18" charset="0"/>
            </a:endParaRPr>
          </a:p>
          <a:p>
            <a:pPr eaLnBrk="1" hangingPunct="1">
              <a:spcBef>
                <a:spcPct val="0"/>
              </a:spcBef>
              <a:buFontTx/>
              <a:buNone/>
            </a:pPr>
            <a:r>
              <a:rPr lang="en-GB" altLang="fr-FR" sz="1800" dirty="0">
                <a:solidFill>
                  <a:srgbClr val="FFFF00"/>
                </a:solidFill>
                <a:latin typeface="Cambria" pitchFamily="18" charset="0"/>
              </a:rPr>
              <a:t>Contradiction between </a:t>
            </a:r>
            <a:r>
              <a:rPr lang="en-GB" altLang="fr-FR" sz="1800" dirty="0" smtClean="0">
                <a:solidFill>
                  <a:srgbClr val="FFFF00"/>
                </a:solidFill>
                <a:latin typeface="Cambria" pitchFamily="18" charset="0"/>
              </a:rPr>
              <a:t>narcissism (linked to silence) and </a:t>
            </a:r>
            <a:r>
              <a:rPr lang="en-GB" altLang="fr-FR" sz="1800" dirty="0">
                <a:solidFill>
                  <a:srgbClr val="FFFF00"/>
                </a:solidFill>
                <a:latin typeface="Cambria" pitchFamily="18" charset="0"/>
              </a:rPr>
              <a:t>the </a:t>
            </a:r>
            <a:r>
              <a:rPr lang="en-GB" altLang="fr-FR" sz="1800" dirty="0" smtClean="0">
                <a:solidFill>
                  <a:srgbClr val="FFFF00"/>
                </a:solidFill>
                <a:latin typeface="Cambria" pitchFamily="18" charset="0"/>
              </a:rPr>
              <a:t>law (linked to language): </a:t>
            </a:r>
            <a:r>
              <a:rPr lang="en-GB" altLang="fr-FR" sz="1800" dirty="0">
                <a:solidFill>
                  <a:srgbClr val="FFFF00"/>
                </a:solidFill>
                <a:latin typeface="Cambria" pitchFamily="18" charset="0"/>
              </a:rPr>
              <a:t>tension between “an image of </a:t>
            </a:r>
            <a:r>
              <a:rPr lang="en-GB" altLang="fr-FR" sz="1800" i="1" dirty="0">
                <a:solidFill>
                  <a:srgbClr val="FFFF00"/>
                </a:solidFill>
                <a:latin typeface="Cambria" pitchFamily="18" charset="0"/>
              </a:rPr>
              <a:t>narcissistic </a:t>
            </a:r>
            <a:r>
              <a:rPr lang="en-GB" altLang="fr-FR" sz="1800" dirty="0">
                <a:solidFill>
                  <a:srgbClr val="FFFF00"/>
                </a:solidFill>
                <a:latin typeface="Cambria" pitchFamily="18" charset="0"/>
              </a:rPr>
              <a:t>authority on the one hand and the image of </a:t>
            </a:r>
            <a:r>
              <a:rPr lang="en-GB" altLang="fr-FR" sz="1800" i="1" dirty="0">
                <a:solidFill>
                  <a:srgbClr val="FFFF00"/>
                </a:solidFill>
                <a:latin typeface="Cambria" pitchFamily="18" charset="0"/>
              </a:rPr>
              <a:t>social </a:t>
            </a:r>
            <a:r>
              <a:rPr lang="en-GB" altLang="fr-FR" sz="1800" dirty="0">
                <a:solidFill>
                  <a:srgbClr val="FFFF00"/>
                </a:solidFill>
                <a:latin typeface="Cambria" pitchFamily="18" charset="0"/>
              </a:rPr>
              <a:t>authority on the </a:t>
            </a:r>
            <a:r>
              <a:rPr lang="en-GB" altLang="fr-FR" sz="1800" dirty="0" smtClean="0">
                <a:solidFill>
                  <a:srgbClr val="FFFF00"/>
                </a:solidFill>
                <a:latin typeface="Cambria" pitchFamily="18" charset="0"/>
              </a:rPr>
              <a:t>other” </a:t>
            </a:r>
            <a:r>
              <a:rPr lang="en-GB" altLang="fr-FR" sz="1800" dirty="0">
                <a:solidFill>
                  <a:srgbClr val="FFFF00"/>
                </a:solidFill>
                <a:latin typeface="Cambria" pitchFamily="18" charset="0"/>
              </a:rPr>
              <a:t>(Neale 14) .  </a:t>
            </a:r>
            <a:r>
              <a:rPr lang="en-GB" altLang="fr-FR" sz="1800" dirty="0">
                <a:solidFill>
                  <a:schemeClr val="bg1"/>
                </a:solidFill>
                <a:latin typeface="Cambria" pitchFamily="18" charset="0"/>
              </a:rPr>
              <a:t>Neale, following </a:t>
            </a:r>
            <a:r>
              <a:rPr lang="en-GB" altLang="fr-FR" sz="1800" dirty="0" err="1">
                <a:solidFill>
                  <a:schemeClr val="bg1"/>
                </a:solidFill>
                <a:latin typeface="Cambria" pitchFamily="18" charset="0"/>
              </a:rPr>
              <a:t>Mulvey</a:t>
            </a:r>
            <a:r>
              <a:rPr lang="en-GB" altLang="fr-FR" sz="1800" dirty="0">
                <a:solidFill>
                  <a:schemeClr val="bg1"/>
                </a:solidFill>
                <a:latin typeface="Cambria" pitchFamily="18" charset="0"/>
              </a:rPr>
              <a:t>, argues that these two diverging images of masculinity are at play </a:t>
            </a:r>
            <a:r>
              <a:rPr lang="en-GB" altLang="fr-FR" sz="1800" dirty="0" smtClean="0">
                <a:solidFill>
                  <a:schemeClr val="bg1"/>
                </a:solidFill>
                <a:latin typeface="Cambria" pitchFamily="18" charset="0"/>
              </a:rPr>
              <a:t>in </a:t>
            </a:r>
            <a:r>
              <a:rPr lang="en-GB" altLang="fr-FR" sz="1800" dirty="0">
                <a:solidFill>
                  <a:schemeClr val="bg1"/>
                </a:solidFill>
                <a:latin typeface="Cambria" pitchFamily="18" charset="0"/>
              </a:rPr>
              <a:t>the Western</a:t>
            </a:r>
            <a:r>
              <a:rPr lang="en-GB" altLang="fr-FR" sz="1800" dirty="0" smtClean="0">
                <a:solidFill>
                  <a:schemeClr val="bg1"/>
                </a:solidFill>
                <a:latin typeface="Cambria" pitchFamily="18" charset="0"/>
              </a:rPr>
              <a:t>.</a:t>
            </a:r>
          </a:p>
          <a:p>
            <a:pPr eaLnBrk="1" hangingPunct="1">
              <a:spcBef>
                <a:spcPct val="0"/>
              </a:spcBef>
              <a:buFontTx/>
              <a:buNone/>
            </a:pPr>
            <a:endParaRPr lang="en-GB" altLang="fr-FR" sz="1800" dirty="0">
              <a:solidFill>
                <a:schemeClr val="bg1"/>
              </a:solidFill>
              <a:latin typeface="Cambria" pitchFamily="18" charset="0"/>
            </a:endParaRPr>
          </a:p>
          <a:p>
            <a:pPr eaLnBrk="1" hangingPunct="1">
              <a:spcBef>
                <a:spcPct val="0"/>
              </a:spcBef>
              <a:buFontTx/>
              <a:buNone/>
            </a:pPr>
            <a:r>
              <a:rPr lang="en-GB" altLang="fr-FR" sz="1800" dirty="0" smtClean="0">
                <a:solidFill>
                  <a:schemeClr val="bg1"/>
                </a:solidFill>
                <a:latin typeface="Cambria" pitchFamily="18" charset="0"/>
              </a:rPr>
              <a:t>Also elsewhere?</a:t>
            </a:r>
            <a:endParaRPr lang="en-GB" altLang="fr-FR" sz="1800" dirty="0">
              <a:solidFill>
                <a:schemeClr val="bg1"/>
              </a:solidFill>
              <a:latin typeface="Cambria" pitchFamily="18" charset="0"/>
            </a:endParaRPr>
          </a:p>
          <a:p>
            <a:pPr eaLnBrk="1" hangingPunct="1">
              <a:spcBef>
                <a:spcPct val="0"/>
              </a:spcBef>
              <a:buFontTx/>
              <a:buNone/>
            </a:pPr>
            <a:r>
              <a:rPr lang="en-GB" altLang="fr-FR" sz="1800" dirty="0">
                <a:solidFill>
                  <a:schemeClr val="bg1"/>
                </a:solidFill>
                <a:latin typeface="Cambria" pitchFamily="18" charset="0"/>
              </a:rPr>
              <a:t> </a:t>
            </a:r>
          </a:p>
          <a:p>
            <a:pPr eaLnBrk="1" hangingPunct="1">
              <a:spcBef>
                <a:spcPct val="0"/>
              </a:spcBef>
            </a:pPr>
            <a:endParaRPr lang="en-US" altLang="fr-FR" sz="1600" dirty="0">
              <a:solidFill>
                <a:schemeClr val="bg1"/>
              </a:solidFill>
              <a:latin typeface="Cambria" pitchFamily="18" charset="0"/>
            </a:endParaRPr>
          </a:p>
          <a:p>
            <a:pPr eaLnBrk="1" hangingPunct="1">
              <a:spcBef>
                <a:spcPct val="0"/>
              </a:spcBef>
            </a:pPr>
            <a:endParaRPr lang="en-US" altLang="fr-FR" sz="1600" dirty="0">
              <a:solidFill>
                <a:schemeClr val="bg1"/>
              </a:solidFill>
              <a:latin typeface="Cambria" pitchFamily="18" charset="0"/>
            </a:endParaRPr>
          </a:p>
          <a:p>
            <a:pPr eaLnBrk="1" hangingPunct="1">
              <a:spcBef>
                <a:spcPct val="0"/>
              </a:spcBef>
              <a:buFontTx/>
              <a:buNone/>
            </a:pPr>
            <a:r>
              <a:rPr lang="en-US" altLang="fr-FR" sz="1600" dirty="0">
                <a:solidFill>
                  <a:schemeClr val="bg1"/>
                </a:solidFill>
                <a:latin typeface="Cambria" pitchFamily="18" charset="0"/>
              </a:rPr>
              <a:t>	</a:t>
            </a:r>
          </a:p>
        </p:txBody>
      </p:sp>
      <p:sp>
        <p:nvSpPr>
          <p:cNvPr id="9219" name="Text Box 4"/>
          <p:cNvSpPr txBox="1">
            <a:spLocks noChangeArrowheads="1"/>
          </p:cNvSpPr>
          <p:nvPr/>
        </p:nvSpPr>
        <p:spPr bwMode="auto">
          <a:xfrm>
            <a:off x="6084888" y="4797425"/>
            <a:ext cx="2755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GB" altLang="fr-FR" sz="1800"/>
          </a:p>
        </p:txBody>
      </p:sp>
      <p:pic>
        <p:nvPicPr>
          <p:cNvPr id="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3460098"/>
            <a:ext cx="2098175" cy="3175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2" y="3476423"/>
            <a:ext cx="2240255" cy="3008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752" y="2837350"/>
            <a:ext cx="4464496" cy="3010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843808" y="5949280"/>
            <a:ext cx="3960440" cy="369332"/>
          </a:xfrm>
          <a:prstGeom prst="rect">
            <a:avLst/>
          </a:prstGeom>
          <a:noFill/>
        </p:spPr>
        <p:txBody>
          <a:bodyPr wrap="square" rtlCol="0">
            <a:spAutoFit/>
          </a:bodyPr>
          <a:lstStyle/>
          <a:p>
            <a:pPr algn="ctr"/>
            <a:r>
              <a:rPr lang="en-GB" i="1" dirty="0" smtClean="0">
                <a:solidFill>
                  <a:schemeClr val="bg1"/>
                </a:solidFill>
              </a:rPr>
              <a:t>Taxi </a:t>
            </a:r>
            <a:r>
              <a:rPr lang="en-GB" dirty="0" smtClean="0">
                <a:solidFill>
                  <a:schemeClr val="bg1"/>
                </a:solidFill>
              </a:rPr>
              <a:t>(1998)</a:t>
            </a:r>
            <a:endParaRPr lang="en-GB" dirty="0">
              <a:solidFill>
                <a:schemeClr val="bg1"/>
              </a:solidFill>
            </a:endParaRPr>
          </a:p>
        </p:txBody>
      </p:sp>
    </p:spTree>
    <p:extLst>
      <p:ext uri="{BB962C8B-B14F-4D97-AF65-F5344CB8AC3E}">
        <p14:creationId xmlns:p14="http://schemas.microsoft.com/office/powerpoint/2010/main" val="2741746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340768"/>
            <a:ext cx="3305175"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79512" y="0"/>
            <a:ext cx="8496944" cy="1107996"/>
          </a:xfrm>
          <a:prstGeom prst="rect">
            <a:avLst/>
          </a:prstGeom>
          <a:noFill/>
        </p:spPr>
        <p:txBody>
          <a:bodyPr wrap="square" rtlCol="0">
            <a:spAutoFit/>
          </a:bodyPr>
          <a:lstStyle/>
          <a:p>
            <a:endParaRPr lang="en-GB" dirty="0" smtClean="0">
              <a:solidFill>
                <a:schemeClr val="bg1"/>
              </a:solidFill>
            </a:endParaRPr>
          </a:p>
          <a:p>
            <a:pPr algn="ctr"/>
            <a:r>
              <a:rPr lang="en-GB" sz="2400" u="sng" dirty="0" smtClean="0">
                <a:solidFill>
                  <a:schemeClr val="bg1"/>
                </a:solidFill>
              </a:rPr>
              <a:t>Emmanuel </a:t>
            </a:r>
            <a:r>
              <a:rPr lang="en-GB" sz="2400" u="sng" dirty="0" err="1" smtClean="0">
                <a:solidFill>
                  <a:schemeClr val="bg1"/>
                </a:solidFill>
              </a:rPr>
              <a:t>Levinas</a:t>
            </a:r>
            <a:endParaRPr lang="en-GB" sz="2400" u="sng" dirty="0" smtClean="0">
              <a:solidFill>
                <a:schemeClr val="bg1"/>
              </a:solidFill>
            </a:endParaRPr>
          </a:p>
          <a:p>
            <a:pPr algn="ctr"/>
            <a:r>
              <a:rPr lang="en-GB" sz="2400" dirty="0" smtClean="0">
                <a:solidFill>
                  <a:schemeClr val="bg1"/>
                </a:solidFill>
              </a:rPr>
              <a:t>1906 (Lithuania) – 1995 (Paris)</a:t>
            </a:r>
            <a:endParaRPr lang="fr-FR" sz="2400" dirty="0">
              <a:solidFill>
                <a:schemeClr val="bg1"/>
              </a:solidFill>
            </a:endParaRPr>
          </a:p>
        </p:txBody>
      </p:sp>
      <p:sp>
        <p:nvSpPr>
          <p:cNvPr id="4" name="TextBox 3"/>
          <p:cNvSpPr txBox="1"/>
          <p:nvPr/>
        </p:nvSpPr>
        <p:spPr>
          <a:xfrm>
            <a:off x="3635896" y="1107996"/>
            <a:ext cx="5508104" cy="6278642"/>
          </a:xfrm>
          <a:prstGeom prst="rect">
            <a:avLst/>
          </a:prstGeom>
          <a:noFill/>
        </p:spPr>
        <p:txBody>
          <a:bodyPr wrap="square" rtlCol="0">
            <a:spAutoFit/>
          </a:bodyPr>
          <a:lstStyle/>
          <a:p>
            <a:r>
              <a:rPr lang="en-GB" dirty="0" smtClean="0">
                <a:solidFill>
                  <a:schemeClr val="bg1"/>
                </a:solidFill>
              </a:rPr>
              <a:t>Came to France in 1923, researched and taught there predominantly until his death.</a:t>
            </a:r>
          </a:p>
          <a:p>
            <a:endParaRPr lang="en-GB" dirty="0">
              <a:solidFill>
                <a:schemeClr val="bg1"/>
              </a:solidFill>
            </a:endParaRPr>
          </a:p>
          <a:p>
            <a:r>
              <a:rPr lang="en-GB" dirty="0" smtClean="0">
                <a:solidFill>
                  <a:schemeClr val="bg1"/>
                </a:solidFill>
              </a:rPr>
              <a:t>Played a key role in introducing Husserl’s phenomenology* to France but develops a gradually more critical relation to his phenomenological forebears, both Husserl and Heidegger.</a:t>
            </a:r>
          </a:p>
          <a:p>
            <a:endParaRPr lang="en-GB" dirty="0">
              <a:solidFill>
                <a:schemeClr val="bg1"/>
              </a:solidFill>
            </a:endParaRPr>
          </a:p>
          <a:p>
            <a:r>
              <a:rPr lang="en-GB" dirty="0" smtClean="0">
                <a:solidFill>
                  <a:schemeClr val="bg1"/>
                </a:solidFill>
              </a:rPr>
              <a:t>Spent WWII as POW: Lithuanian relatives killed by Nazis.</a:t>
            </a:r>
          </a:p>
          <a:p>
            <a:endParaRPr lang="en-GB" dirty="0">
              <a:solidFill>
                <a:schemeClr val="bg1"/>
              </a:solidFill>
            </a:endParaRPr>
          </a:p>
          <a:p>
            <a:r>
              <a:rPr lang="en-GB" dirty="0" smtClean="0">
                <a:solidFill>
                  <a:schemeClr val="bg1"/>
                </a:solidFill>
              </a:rPr>
              <a:t>Known principally for his ethics, developed in two key works: </a:t>
            </a:r>
            <a:r>
              <a:rPr lang="en-GB" i="1" dirty="0" err="1">
                <a:solidFill>
                  <a:schemeClr val="bg1"/>
                </a:solidFill>
              </a:rPr>
              <a:t>Totalité</a:t>
            </a:r>
            <a:r>
              <a:rPr lang="en-GB" i="1" dirty="0">
                <a:solidFill>
                  <a:schemeClr val="bg1"/>
                </a:solidFill>
              </a:rPr>
              <a:t> et </a:t>
            </a:r>
            <a:r>
              <a:rPr lang="en-GB" i="1" dirty="0" err="1">
                <a:solidFill>
                  <a:schemeClr val="bg1"/>
                </a:solidFill>
              </a:rPr>
              <a:t>infini</a:t>
            </a:r>
            <a:r>
              <a:rPr lang="en-GB" i="1" dirty="0">
                <a:solidFill>
                  <a:schemeClr val="bg1"/>
                </a:solidFill>
              </a:rPr>
              <a:t>: </a:t>
            </a:r>
            <a:r>
              <a:rPr lang="en-GB" i="1" dirty="0" err="1">
                <a:solidFill>
                  <a:schemeClr val="bg1"/>
                </a:solidFill>
              </a:rPr>
              <a:t>essai</a:t>
            </a:r>
            <a:r>
              <a:rPr lang="en-GB" i="1" dirty="0">
                <a:solidFill>
                  <a:schemeClr val="bg1"/>
                </a:solidFill>
              </a:rPr>
              <a:t> sur </a:t>
            </a:r>
            <a:r>
              <a:rPr lang="en-GB" i="1" dirty="0" err="1" smtClean="0">
                <a:solidFill>
                  <a:schemeClr val="bg1"/>
                </a:solidFill>
              </a:rPr>
              <a:t>l’extériorité</a:t>
            </a:r>
            <a:r>
              <a:rPr lang="en-GB" i="1" dirty="0" smtClean="0">
                <a:solidFill>
                  <a:schemeClr val="bg1"/>
                </a:solidFill>
              </a:rPr>
              <a:t> </a:t>
            </a:r>
            <a:r>
              <a:rPr lang="en-GB" dirty="0" smtClean="0">
                <a:solidFill>
                  <a:schemeClr val="bg1"/>
                </a:solidFill>
              </a:rPr>
              <a:t>(1961) and </a:t>
            </a:r>
            <a:r>
              <a:rPr lang="en-GB" i="1" dirty="0" err="1">
                <a:solidFill>
                  <a:schemeClr val="bg1"/>
                </a:solidFill>
              </a:rPr>
              <a:t>Autrement</a:t>
            </a:r>
            <a:r>
              <a:rPr lang="en-GB" i="1" dirty="0">
                <a:solidFill>
                  <a:schemeClr val="bg1"/>
                </a:solidFill>
              </a:rPr>
              <a:t> </a:t>
            </a:r>
            <a:r>
              <a:rPr lang="en-GB" i="1" dirty="0" err="1">
                <a:solidFill>
                  <a:schemeClr val="bg1"/>
                </a:solidFill>
              </a:rPr>
              <a:t>qu'être</a:t>
            </a:r>
            <a:r>
              <a:rPr lang="en-GB" i="1" dirty="0">
                <a:solidFill>
                  <a:schemeClr val="bg1"/>
                </a:solidFill>
              </a:rPr>
              <a:t> </a:t>
            </a:r>
            <a:r>
              <a:rPr lang="en-GB" i="1" dirty="0" err="1">
                <a:solidFill>
                  <a:schemeClr val="bg1"/>
                </a:solidFill>
              </a:rPr>
              <a:t>ou</a:t>
            </a:r>
            <a:r>
              <a:rPr lang="en-GB" i="1" dirty="0">
                <a:solidFill>
                  <a:schemeClr val="bg1"/>
                </a:solidFill>
              </a:rPr>
              <a:t> au-</a:t>
            </a:r>
            <a:r>
              <a:rPr lang="en-GB" i="1" dirty="0" err="1">
                <a:solidFill>
                  <a:schemeClr val="bg1"/>
                </a:solidFill>
              </a:rPr>
              <a:t>delà</a:t>
            </a:r>
            <a:r>
              <a:rPr lang="en-GB" i="1" dirty="0">
                <a:solidFill>
                  <a:schemeClr val="bg1"/>
                </a:solidFill>
              </a:rPr>
              <a:t> de </a:t>
            </a:r>
            <a:r>
              <a:rPr lang="en-GB" i="1" dirty="0" err="1" smtClean="0">
                <a:solidFill>
                  <a:schemeClr val="bg1"/>
                </a:solidFill>
              </a:rPr>
              <a:t>l'essence</a:t>
            </a:r>
            <a:r>
              <a:rPr lang="en-GB" i="1" dirty="0" smtClean="0">
                <a:solidFill>
                  <a:schemeClr val="bg1"/>
                </a:solidFill>
              </a:rPr>
              <a:t> </a:t>
            </a:r>
            <a:r>
              <a:rPr lang="en-GB" dirty="0" smtClean="0">
                <a:solidFill>
                  <a:schemeClr val="bg1"/>
                </a:solidFill>
              </a:rPr>
              <a:t>(1974).</a:t>
            </a:r>
          </a:p>
          <a:p>
            <a:endParaRPr lang="en-GB" dirty="0">
              <a:solidFill>
                <a:schemeClr val="bg1"/>
              </a:solidFill>
            </a:endParaRPr>
          </a:p>
          <a:p>
            <a:r>
              <a:rPr lang="en-GB" sz="1200" dirty="0">
                <a:solidFill>
                  <a:schemeClr val="bg1"/>
                </a:solidFill>
              </a:rPr>
              <a:t>* ‘</a:t>
            </a:r>
            <a:r>
              <a:rPr lang="en-GB" sz="1200" dirty="0">
                <a:solidFill>
                  <a:srgbClr val="FF0000"/>
                </a:solidFill>
              </a:rPr>
              <a:t>The discipline of phenomenology may be defined initially as the study of structures of experience, or consciousness. Literally, phenomenology is the study of “phenomena”: appearances of things, or things as they appear in our experience, or the ways we experience things, thus the meanings things have in our experience. Phenomenology studies conscious experience as experienced from the subjective or first person point of view. </a:t>
            </a:r>
            <a:r>
              <a:rPr lang="en-GB" sz="1200" dirty="0">
                <a:solidFill>
                  <a:schemeClr val="bg1"/>
                </a:solidFill>
              </a:rPr>
              <a:t>This field of philosophy is then to be distinguished from, and related to, the other main fields of philosophy: ontology (the study of being or what is), epistemology (the study of knowledge), logic (the study of valid reasoning), ethics (the study of right and wrong action), etc.’ </a:t>
            </a:r>
            <a:r>
              <a:rPr lang="en-GB" sz="1200" i="1" dirty="0">
                <a:solidFill>
                  <a:schemeClr val="bg1"/>
                </a:solidFill>
              </a:rPr>
              <a:t>Stanford </a:t>
            </a:r>
            <a:r>
              <a:rPr lang="en-GB" sz="1200" i="1" dirty="0" err="1">
                <a:solidFill>
                  <a:schemeClr val="bg1"/>
                </a:solidFill>
              </a:rPr>
              <a:t>Encyclopedia</a:t>
            </a:r>
            <a:r>
              <a:rPr lang="en-GB" sz="1200" i="1" dirty="0">
                <a:solidFill>
                  <a:schemeClr val="bg1"/>
                </a:solidFill>
              </a:rPr>
              <a:t> of Philosophy</a:t>
            </a:r>
            <a:r>
              <a:rPr lang="en-GB" sz="1200" dirty="0">
                <a:solidFill>
                  <a:schemeClr val="bg1"/>
                </a:solidFill>
              </a:rPr>
              <a:t>  http://plato.stanford.edu/entries/phenomenology/</a:t>
            </a:r>
            <a:endParaRPr lang="fr-FR" sz="1200" dirty="0">
              <a:solidFill>
                <a:schemeClr val="bg1"/>
              </a:solidFill>
            </a:endParaRPr>
          </a:p>
          <a:p>
            <a:endParaRPr lang="fr-FR" dirty="0">
              <a:solidFill>
                <a:schemeClr val="bg1"/>
              </a:solidFill>
            </a:endParaRPr>
          </a:p>
          <a:p>
            <a:endParaRPr lang="fr-FR" sz="1200" i="1" dirty="0">
              <a:solidFill>
                <a:schemeClr val="bg1"/>
              </a:solidFill>
            </a:endParaRPr>
          </a:p>
        </p:txBody>
      </p:sp>
    </p:spTree>
    <p:extLst>
      <p:ext uri="{BB962C8B-B14F-4D97-AF65-F5344CB8AC3E}">
        <p14:creationId xmlns:p14="http://schemas.microsoft.com/office/powerpoint/2010/main" val="135455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988</TotalTime>
  <Words>1749</Words>
  <Application>Microsoft Office PowerPoint</Application>
  <PresentationFormat>On-screen Show (4:3)</PresentationFormat>
  <Paragraphs>184</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dc:creator>
  <cp:lastModifiedBy>Harrod, Mary</cp:lastModifiedBy>
  <cp:revision>76</cp:revision>
  <dcterms:created xsi:type="dcterms:W3CDTF">2014-10-03T09:09:37Z</dcterms:created>
  <dcterms:modified xsi:type="dcterms:W3CDTF">2015-10-20T13:26:17Z</dcterms:modified>
</cp:coreProperties>
</file>