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58" r:id="rId4"/>
    <p:sldId id="259" r:id="rId5"/>
    <p:sldId id="272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1" autoAdjust="0"/>
    <p:restoredTop sz="94660"/>
  </p:normalViewPr>
  <p:slideViewPr>
    <p:cSldViewPr>
      <p:cViewPr varScale="1">
        <p:scale>
          <a:sx n="116" d="100"/>
          <a:sy n="116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AFE6A-6BFC-400F-ADEA-79672BC84EB4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A099F-2B07-4C52-A074-FB22924DEE3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4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71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88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89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96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45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73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15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12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33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24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15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A631-6F2B-47DF-A107-AB099CB0D613}" type="datetimeFigureOut">
              <a:rPr lang="fr-FR" smtClean="0"/>
              <a:t>27/10/2015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48C32-C2C8-4AC3-A805-26A41FE51F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05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indiewire.com/womenandhollywood/what-bigelow-effect-number-of-women-directors-in-hollywood-falls-to-5-percent#.T_r9RpH_yVo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849694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400" dirty="0"/>
          </a:p>
          <a:p>
            <a:pPr algn="ctr"/>
            <a:r>
              <a:rPr lang="en-GB" sz="4400" dirty="0" smtClean="0"/>
              <a:t>GENDER AND REPRESENTATION IN FRENCH MEDIA SINCE 1970</a:t>
            </a:r>
          </a:p>
          <a:p>
            <a:pPr algn="ctr"/>
            <a:endParaRPr lang="en-GB" sz="2800" dirty="0" smtClean="0"/>
          </a:p>
          <a:p>
            <a:pPr algn="ctr"/>
            <a:endParaRPr lang="en-GB" sz="2800" dirty="0"/>
          </a:p>
          <a:p>
            <a:pPr algn="ctr"/>
            <a:r>
              <a:rPr lang="en-GB" sz="2800" dirty="0" smtClean="0"/>
              <a:t>Week 4: Cultivating Perversity – From Unruly Women to Queer Identities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6108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68205"/>
            <a:ext cx="7488832" cy="469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Cf. </a:t>
            </a:r>
            <a:r>
              <a:rPr lang="en-GB" dirty="0" err="1" smtClean="0"/>
              <a:t>Josiane</a:t>
            </a:r>
            <a:r>
              <a:rPr lang="en-GB" dirty="0" smtClean="0"/>
              <a:t> </a:t>
            </a:r>
            <a:r>
              <a:rPr lang="en-GB" dirty="0" err="1" smtClean="0"/>
              <a:t>Balasko’s</a:t>
            </a:r>
            <a:r>
              <a:rPr lang="en-GB" dirty="0" smtClean="0"/>
              <a:t> roots in the caf</a:t>
            </a:r>
            <a:r>
              <a:rPr lang="en-GB" dirty="0"/>
              <a:t>é </a:t>
            </a:r>
            <a:r>
              <a:rPr lang="en-GB" dirty="0" err="1"/>
              <a:t>théâtre</a:t>
            </a:r>
            <a:endParaRPr lang="fr-FR" dirty="0"/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24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28092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French Women Filmmakers</a:t>
            </a:r>
          </a:p>
          <a:p>
            <a:pPr algn="ctr"/>
            <a:endParaRPr lang="en-GB" u="sng" dirty="0" smtClean="0"/>
          </a:p>
          <a:p>
            <a:pPr algn="just"/>
            <a:r>
              <a:rPr lang="en-GB" dirty="0" smtClean="0"/>
              <a:t>Since 1990: female </a:t>
            </a:r>
            <a:r>
              <a:rPr lang="en-GB" dirty="0"/>
              <a:t>directors have been responsible for between 14 and 19% of overall production during the </a:t>
            </a:r>
            <a:r>
              <a:rPr lang="en-GB" dirty="0" smtClean="0"/>
              <a:t>period, compared </a:t>
            </a:r>
            <a:r>
              <a:rPr lang="en-GB" dirty="0"/>
              <a:t>with 9% in Hollywood in 1998, falling to only 5% in </a:t>
            </a:r>
            <a:r>
              <a:rPr lang="en-GB" dirty="0" smtClean="0"/>
              <a:t>2010.  </a:t>
            </a:r>
            <a:r>
              <a:rPr lang="x-none"/>
              <a:t>	 </a:t>
            </a:r>
            <a:endParaRPr lang="en-GB" dirty="0" smtClean="0"/>
          </a:p>
          <a:p>
            <a:pPr algn="ctr"/>
            <a:endParaRPr lang="en-GB" dirty="0"/>
          </a:p>
          <a:p>
            <a:r>
              <a:rPr lang="en-GB" dirty="0" smtClean="0"/>
              <a:t>More specifically, f</a:t>
            </a:r>
            <a:r>
              <a:rPr lang="x-none" smtClean="0"/>
              <a:t>or </a:t>
            </a:r>
            <a:r>
              <a:rPr lang="x-none"/>
              <a:t>France, Carrie Tarr </a:t>
            </a:r>
            <a:r>
              <a:rPr lang="en-GB" dirty="0"/>
              <a:t>with</a:t>
            </a:r>
            <a:r>
              <a:rPr lang="x-none"/>
              <a:t> </a:t>
            </a:r>
            <a:r>
              <a:rPr lang="en-GB" dirty="0" smtClean="0"/>
              <a:t>Brigitte </a:t>
            </a:r>
            <a:r>
              <a:rPr lang="x-none" smtClean="0"/>
              <a:t>Rollet cite </a:t>
            </a:r>
            <a:r>
              <a:rPr lang="x-none"/>
              <a:t>14% for the </a:t>
            </a:r>
            <a:r>
              <a:rPr lang="x-none" smtClean="0"/>
              <a:t>1990s</a:t>
            </a:r>
            <a:r>
              <a:rPr lang="en-GB" dirty="0" smtClean="0"/>
              <a:t> (</a:t>
            </a:r>
            <a:r>
              <a:rPr lang="x-none" smtClean="0"/>
              <a:t>Tarr</a:t>
            </a:r>
            <a:r>
              <a:rPr lang="en-GB" dirty="0" smtClean="0"/>
              <a:t> </a:t>
            </a:r>
            <a:r>
              <a:rPr lang="x-none" smtClean="0"/>
              <a:t>with Rollet</a:t>
            </a:r>
            <a:r>
              <a:rPr lang="x-none"/>
              <a:t>. 2001. </a:t>
            </a:r>
            <a:r>
              <a:rPr lang="x-none" i="1"/>
              <a:t>Cinema and the Second Sex: Women’s Filmmaking in </a:t>
            </a:r>
            <a:endParaRPr lang="fr-FR" dirty="0"/>
          </a:p>
          <a:p>
            <a:r>
              <a:rPr lang="x-none" i="1"/>
              <a:t>France  in the1980s and 1990s. </a:t>
            </a:r>
            <a:r>
              <a:rPr lang="x-none"/>
              <a:t>London and New York: </a:t>
            </a:r>
            <a:r>
              <a:rPr lang="x-none" smtClean="0"/>
              <a:t>Continuum</a:t>
            </a:r>
            <a:r>
              <a:rPr lang="en-GB" dirty="0" smtClean="0"/>
              <a:t>, p.1)</a:t>
            </a:r>
            <a:r>
              <a:rPr lang="x-none" smtClean="0"/>
              <a:t>;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and</a:t>
            </a:r>
            <a:r>
              <a:rPr lang="x-none" smtClean="0"/>
              <a:t> </a:t>
            </a:r>
            <a:r>
              <a:rPr lang="x-none"/>
              <a:t>Ginette Vincendeau (2010) finds this to rise to 19.4% in the year </a:t>
            </a:r>
            <a:r>
              <a:rPr lang="x-none" smtClean="0"/>
              <a:t>2009</a:t>
            </a:r>
            <a:r>
              <a:rPr lang="en-GB" dirty="0" smtClean="0"/>
              <a:t> (</a:t>
            </a:r>
            <a:r>
              <a:rPr lang="en-GB" dirty="0" err="1" smtClean="0"/>
              <a:t>Vincendeau</a:t>
            </a:r>
            <a:r>
              <a:rPr lang="en-GB" dirty="0" smtClean="0"/>
              <a:t> 2010. </a:t>
            </a:r>
            <a:r>
              <a:rPr lang="en-GB" dirty="0"/>
              <a:t>‘The Rise and Rise of French Women Filmmakers: Victory </a:t>
            </a:r>
            <a:r>
              <a:rPr lang="en-GB" dirty="0" smtClean="0"/>
              <a:t>for </a:t>
            </a:r>
            <a:r>
              <a:rPr lang="en-GB" dirty="0"/>
              <a:t>Feminism or French Exception?’ Paper delivered at ‘Women’s Filmmaking in France 2000-201’ conference, Institute of Germanic and Romance Studies, London, 4 December</a:t>
            </a:r>
            <a:r>
              <a:rPr lang="en-GB" dirty="0" smtClean="0"/>
              <a:t>.)</a:t>
            </a:r>
            <a:endParaRPr lang="fr-FR" dirty="0"/>
          </a:p>
          <a:p>
            <a:r>
              <a:rPr lang="en-GB" dirty="0"/>
              <a:t> </a:t>
            </a:r>
            <a:endParaRPr lang="fr-FR" dirty="0"/>
          </a:p>
          <a:p>
            <a:r>
              <a:rPr lang="fr-FR" dirty="0"/>
              <a:t>A</a:t>
            </a:r>
            <a:r>
              <a:rPr lang="x-none" smtClean="0"/>
              <a:t>ll </a:t>
            </a:r>
            <a:r>
              <a:rPr lang="x-none"/>
              <a:t>basing data on CNC </a:t>
            </a:r>
            <a:r>
              <a:rPr lang="x-none" smtClean="0"/>
              <a:t>statistics</a:t>
            </a:r>
            <a:r>
              <a:rPr lang="en-GB" dirty="0"/>
              <a:t> – see http://www.cnc.fr/web/fr;jsessionid=16DB5765B3ABCB94C9C6F54059F50602.liferay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</a:t>
            </a:r>
            <a:r>
              <a:rPr lang="x-none" smtClean="0"/>
              <a:t>or </a:t>
            </a:r>
            <a:r>
              <a:rPr lang="x-none"/>
              <a:t>Hollywood, see </a:t>
            </a:r>
            <a:r>
              <a:rPr lang="en-GB" dirty="0" smtClean="0"/>
              <a:t>Melissa Silverstein, 2014</a:t>
            </a:r>
            <a:r>
              <a:rPr lang="en-GB" dirty="0"/>
              <a:t>. ‘The Celluloid Ceiling: Behind-the-Scenes Employment of </a:t>
            </a:r>
            <a:r>
              <a:rPr lang="en-GB" dirty="0" smtClean="0"/>
              <a:t>Women </a:t>
            </a:r>
            <a:r>
              <a:rPr lang="en-GB" dirty="0"/>
              <a:t>on the Top 250 Films of 2011</a:t>
            </a:r>
            <a:r>
              <a:rPr lang="en-GB" dirty="0" smtClean="0"/>
              <a:t>.’ </a:t>
            </a:r>
            <a:r>
              <a:rPr lang="en-GB" u="sng" dirty="0" smtClean="0">
                <a:hlinkClick r:id="rId2"/>
              </a:rPr>
              <a:t>http</a:t>
            </a:r>
            <a:r>
              <a:rPr lang="en-GB" u="sng" dirty="0">
                <a:hlinkClick r:id="rId2"/>
              </a:rPr>
              <a:t>://blogs.indiewire.com/womenandhollywood/what-bigelow-effect-number-of-women-directors-in-hollywood-falls-to-5-percent#.</a:t>
            </a:r>
            <a:r>
              <a:rPr lang="en-GB" u="sng" dirty="0" smtClean="0">
                <a:hlinkClick r:id="rId2"/>
              </a:rPr>
              <a:t>T_r9RpH_yVo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174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4664"/>
            <a:ext cx="3857773" cy="5334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594928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Coline</a:t>
            </a:r>
            <a:r>
              <a:rPr lang="en-GB" dirty="0" smtClean="0"/>
              <a:t> </a:t>
            </a:r>
            <a:r>
              <a:rPr lang="en-GB" dirty="0" err="1" smtClean="0"/>
              <a:t>Serreau</a:t>
            </a:r>
            <a:r>
              <a:rPr lang="en-GB" dirty="0" smtClean="0"/>
              <a:t>, 1989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05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593" y="3493584"/>
            <a:ext cx="2208395" cy="32226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759" y="574857"/>
            <a:ext cx="3600400" cy="26684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74857"/>
            <a:ext cx="1980326" cy="2967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429000"/>
            <a:ext cx="2290192" cy="3241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684584" y="3227537"/>
            <a:ext cx="4392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dirty="0" smtClean="0">
              <a:solidFill>
                <a:schemeClr val="bg1"/>
              </a:solidFill>
            </a:endParaRPr>
          </a:p>
          <a:p>
            <a:pPr algn="ctr"/>
            <a:endParaRPr lang="en-GB" sz="1400" dirty="0" smtClean="0">
              <a:solidFill>
                <a:schemeClr val="bg1"/>
              </a:solidFill>
            </a:endParaRPr>
          </a:p>
          <a:p>
            <a:pPr algn="ctr"/>
            <a:r>
              <a:rPr lang="en-GB" sz="1400" dirty="0" smtClean="0"/>
              <a:t>Chantal </a:t>
            </a:r>
            <a:r>
              <a:rPr lang="en-GB" sz="1400" dirty="0" err="1" smtClean="0"/>
              <a:t>Akerman</a:t>
            </a:r>
            <a:r>
              <a:rPr lang="en-GB" sz="1400" dirty="0" smtClean="0"/>
              <a:t>, 1996</a:t>
            </a:r>
            <a:endParaRPr lang="fr-FR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79715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Catherine </a:t>
            </a:r>
            <a:r>
              <a:rPr lang="en-GB" sz="1400" dirty="0" err="1" smtClean="0"/>
              <a:t>Corsini</a:t>
            </a:r>
            <a:r>
              <a:rPr lang="en-GB" sz="1400" dirty="0" smtClean="0"/>
              <a:t>, 1999</a:t>
            </a:r>
            <a:endParaRPr lang="fr-FR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692696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/>
              <a:t>Reines</a:t>
            </a:r>
            <a:r>
              <a:rPr lang="en-GB" sz="1400" i="1" dirty="0" smtClean="0"/>
              <a:t> d’un jour </a:t>
            </a:r>
            <a:r>
              <a:rPr lang="en-GB" sz="1400" dirty="0" smtClean="0"/>
              <a:t>(Marion </a:t>
            </a:r>
            <a:r>
              <a:rPr lang="en-GB" sz="1400" dirty="0" err="1" smtClean="0"/>
              <a:t>Vernoux</a:t>
            </a:r>
            <a:r>
              <a:rPr lang="en-GB" sz="1400" dirty="0" smtClean="0"/>
              <a:t>, 2001)</a:t>
            </a:r>
            <a:endParaRPr lang="fr-FR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31988" y="4368127"/>
            <a:ext cx="187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dirty="0" err="1" smtClean="0"/>
              <a:t>Tonie</a:t>
            </a:r>
            <a:r>
              <a:rPr lang="en-GB" sz="1400" dirty="0" smtClean="0"/>
              <a:t> Marshall, 1999</a:t>
            </a:r>
            <a:endParaRPr lang="fr-F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4" y="0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Other women auteurs in rom-com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408025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9290"/>
            <a:ext cx="2166928" cy="30542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3276872" y="-963488"/>
            <a:ext cx="943304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/>
              <a:t>       </a:t>
            </a:r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r>
              <a:rPr lang="en-GB" sz="1400" dirty="0" smtClean="0"/>
              <a:t>        </a:t>
            </a:r>
            <a:r>
              <a:rPr lang="en-GB" sz="1400" dirty="0" err="1" smtClean="0"/>
              <a:t>Danièle</a:t>
            </a:r>
            <a:r>
              <a:rPr lang="en-GB" sz="1400" dirty="0" smtClean="0"/>
              <a:t> </a:t>
            </a:r>
            <a:r>
              <a:rPr lang="en-GB" sz="1400" dirty="0"/>
              <a:t>Thompson, 2002</a:t>
            </a:r>
            <a:endParaRPr lang="fr-FR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764704"/>
            <a:ext cx="4688179" cy="183450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47" y="3231053"/>
            <a:ext cx="2246015" cy="323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51257"/>
            <a:ext cx="2225581" cy="321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3016" y="44624"/>
            <a:ext cx="618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… and more mainstream directors</a:t>
            </a:r>
            <a:endParaRPr lang="fr-FR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2636912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err="1" smtClean="0"/>
              <a:t>Palais</a:t>
            </a:r>
            <a:r>
              <a:rPr lang="en-GB" sz="1400" i="1" dirty="0" smtClean="0"/>
              <a:t> Royal</a:t>
            </a:r>
            <a:r>
              <a:rPr lang="en-GB" sz="1400" dirty="0" smtClean="0"/>
              <a:t>, </a:t>
            </a:r>
            <a:r>
              <a:rPr lang="en-GB" sz="1400" i="1" dirty="0" smtClean="0"/>
              <a:t> </a:t>
            </a:r>
            <a:r>
              <a:rPr lang="en-GB" sz="1400" dirty="0" err="1" smtClean="0"/>
              <a:t>Valérie</a:t>
            </a:r>
            <a:r>
              <a:rPr lang="en-GB" sz="1400" dirty="0" smtClean="0"/>
              <a:t> </a:t>
            </a:r>
            <a:r>
              <a:rPr lang="en-GB" sz="1400" dirty="0" err="1"/>
              <a:t>Lemercier</a:t>
            </a:r>
            <a:r>
              <a:rPr lang="en-GB" sz="1400" dirty="0"/>
              <a:t>, 2005</a:t>
            </a:r>
            <a:endParaRPr lang="fr-FR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6525344"/>
            <a:ext cx="2141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                   </a:t>
            </a:r>
            <a:r>
              <a:rPr lang="en-GB" sz="1400" dirty="0" smtClean="0"/>
              <a:t>Julie </a:t>
            </a:r>
            <a:r>
              <a:rPr lang="en-GB" sz="1400" dirty="0" err="1" smtClean="0"/>
              <a:t>Delpy</a:t>
            </a:r>
            <a:r>
              <a:rPr lang="en-GB" sz="1400" dirty="0" smtClean="0"/>
              <a:t> 2007     </a:t>
            </a:r>
            <a:endParaRPr lang="fr-FR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763668" y="6550223"/>
            <a:ext cx="1984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2012</a:t>
            </a:r>
            <a:endParaRPr lang="fr-FR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2599209"/>
            <a:ext cx="40324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r>
              <a:rPr lang="en-GB" sz="1200" dirty="0" smtClean="0"/>
              <a:t>On the new trend for rom-coms by women see also:</a:t>
            </a:r>
          </a:p>
          <a:p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x-none" sz="1200"/>
              <a:t>Rollet, B. 2008. ‘Transatlantic Exchanges and Influences: </a:t>
            </a:r>
            <a:r>
              <a:rPr lang="x-none" sz="1200" i="1"/>
              <a:t>Décalage horaire</a:t>
            </a:r>
            <a:r>
              <a:rPr lang="x-none" sz="1200"/>
              <a:t> (</a:t>
            </a:r>
            <a:r>
              <a:rPr lang="x-none" sz="1200" i="1"/>
              <a:t>Jet </a:t>
            </a:r>
            <a:r>
              <a:rPr lang="x-none" sz="1200" i="1" smtClean="0"/>
              <a:t>Lag</a:t>
            </a:r>
            <a:r>
              <a:rPr lang="x-none" sz="1200"/>
              <a:t>), Gender and the Romantic Comedy </a:t>
            </a:r>
            <a:r>
              <a:rPr lang="x-none" sz="1200" i="1"/>
              <a:t>à la française</a:t>
            </a:r>
            <a:r>
              <a:rPr lang="x-none" sz="1200"/>
              <a:t>.’ In S. Abbott and D. Jermyn (eds), </a:t>
            </a:r>
            <a:r>
              <a:rPr lang="x-none" sz="1200" i="1"/>
              <a:t>Falling in Love Again: Romantic Comedy in Contemporary Cinema</a:t>
            </a:r>
            <a:r>
              <a:rPr lang="x-none" sz="1200"/>
              <a:t>. London: I.B. Tauris, pp. 92-104</a:t>
            </a:r>
            <a:r>
              <a:rPr lang="x-none" sz="1200" smtClean="0"/>
              <a:t>.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 </a:t>
            </a:r>
            <a:r>
              <a:rPr lang="en-GB" sz="1200" dirty="0" err="1"/>
              <a:t>Harrod</a:t>
            </a:r>
            <a:r>
              <a:rPr lang="en-GB" sz="1200" dirty="0"/>
              <a:t>, M. 2012. ‘The </a:t>
            </a:r>
            <a:r>
              <a:rPr lang="en-GB" sz="1200" i="1" dirty="0" err="1"/>
              <a:t>réalisatrice</a:t>
            </a:r>
            <a:r>
              <a:rPr lang="en-GB" sz="1200" i="1" dirty="0"/>
              <a:t> </a:t>
            </a:r>
            <a:r>
              <a:rPr lang="en-GB" sz="1200" dirty="0"/>
              <a:t>and the rom-com in the 2000s.’ </a:t>
            </a:r>
            <a:r>
              <a:rPr lang="en-GB" sz="1200" i="1" dirty="0"/>
              <a:t>Studies in French </a:t>
            </a:r>
            <a:r>
              <a:rPr lang="en-GB" sz="1200" i="1" dirty="0" smtClean="0"/>
              <a:t>Cinema </a:t>
            </a:r>
            <a:r>
              <a:rPr lang="en-GB" sz="1200" dirty="0"/>
              <a:t>12, no.3: </a:t>
            </a:r>
            <a:r>
              <a:rPr lang="en-GB" sz="1200" dirty="0" smtClean="0"/>
              <a:t>227-240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--------------2015 </a:t>
            </a:r>
            <a:r>
              <a:rPr lang="en-GB" sz="1200" i="1" dirty="0" smtClean="0"/>
              <a:t>From France with Love: Gender and Identity in French Romantic Comedy </a:t>
            </a:r>
            <a:r>
              <a:rPr lang="en-GB" sz="1200" dirty="0" smtClean="0"/>
              <a:t>(London: I. B. Tauris), especially the Introduction.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0828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err="1" smtClean="0"/>
              <a:t>Josiane</a:t>
            </a:r>
            <a:r>
              <a:rPr lang="en-GB" u="sng" dirty="0" smtClean="0"/>
              <a:t> </a:t>
            </a:r>
            <a:r>
              <a:rPr lang="en-GB" u="sng" dirty="0" err="1" smtClean="0"/>
              <a:t>Balasko</a:t>
            </a:r>
            <a:r>
              <a:rPr lang="en-GB" u="sng" dirty="0" smtClean="0"/>
              <a:t>: Popular Auteur</a:t>
            </a:r>
            <a:endParaRPr lang="fr-FR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7423"/>
            <a:ext cx="2374433" cy="32416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794888"/>
            <a:ext cx="2586883" cy="3544988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36712"/>
            <a:ext cx="2467130" cy="391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293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1991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200455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r>
              <a:rPr lang="en-GB" dirty="0" smtClean="0"/>
              <a:t>1998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47971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2008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70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286444" cy="24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4742" y="116632"/>
            <a:ext cx="4913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</a:t>
            </a:r>
            <a:r>
              <a:rPr lang="en-GB" dirty="0" err="1" smtClean="0"/>
              <a:t>Frenchness</a:t>
            </a:r>
            <a:r>
              <a:rPr lang="en-GB" dirty="0" smtClean="0"/>
              <a:t> of </a:t>
            </a:r>
            <a:r>
              <a:rPr lang="en-GB" i="1" dirty="0" err="1" smtClean="0"/>
              <a:t>Gazon</a:t>
            </a:r>
            <a:r>
              <a:rPr lang="en-GB" i="1" dirty="0" smtClean="0"/>
              <a:t> </a:t>
            </a:r>
            <a:r>
              <a:rPr lang="en-GB" i="1" dirty="0" err="1" smtClean="0"/>
              <a:t>maudit</a:t>
            </a:r>
            <a:endParaRPr lang="fr-FR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328498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Aesthetic….</a:t>
            </a:r>
            <a:endParaRPr lang="fr-FR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530490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8" y="638132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…… </a:t>
            </a:r>
            <a:r>
              <a:rPr lang="en-GB" dirty="0" smtClean="0"/>
              <a:t>and narrative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94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52936"/>
            <a:ext cx="6599065" cy="352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213285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cuckold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6064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dirty="0" smtClean="0"/>
          </a:p>
          <a:p>
            <a:pPr algn="just"/>
            <a:r>
              <a:rPr lang="en-GB" dirty="0" smtClean="0"/>
              <a:t>‘</a:t>
            </a:r>
            <a:r>
              <a:rPr lang="en-GB" dirty="0"/>
              <a:t>If on the high dramatic plane it is the son who kills and robs, it is the wife who plays this role on the plane of comic Gallic tradition’ (1984: </a:t>
            </a:r>
            <a:r>
              <a:rPr lang="en-GB" dirty="0" smtClean="0"/>
              <a:t>243 [1941])</a:t>
            </a:r>
          </a:p>
          <a:p>
            <a:pPr algn="ctr"/>
            <a:r>
              <a:rPr lang="en-GB" dirty="0" err="1" smtClean="0"/>
              <a:t>Bakhtin</a:t>
            </a:r>
            <a:r>
              <a:rPr lang="en-GB" dirty="0" smtClean="0"/>
              <a:t>, </a:t>
            </a:r>
            <a:r>
              <a:rPr lang="en-GB" i="1" dirty="0" smtClean="0"/>
              <a:t>Rabelais and His World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26111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Analyse the opening sequence of </a:t>
            </a:r>
            <a:r>
              <a:rPr lang="en-GB" i="1" dirty="0" err="1" smtClean="0"/>
              <a:t>Gazon</a:t>
            </a:r>
            <a:r>
              <a:rPr lang="en-GB" i="1" dirty="0" smtClean="0"/>
              <a:t> </a:t>
            </a:r>
            <a:r>
              <a:rPr lang="en-GB" i="1" dirty="0" err="1" smtClean="0"/>
              <a:t>maudit</a:t>
            </a:r>
            <a:r>
              <a:rPr lang="en-GB" dirty="0" smtClean="0"/>
              <a:t> (01.25-08.12).</a:t>
            </a:r>
          </a:p>
          <a:p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- How does this narrative fit with Kathleen Rowe's model of the subversion of conventional representations of gendered identities?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/>
              <a:t>- How is </a:t>
            </a:r>
            <a:r>
              <a:rPr lang="en-GB" dirty="0" smtClean="0"/>
              <a:t>homosexuality </a:t>
            </a:r>
            <a:r>
              <a:rPr lang="en-GB" dirty="0"/>
              <a:t>depicted? Does this evolve </a:t>
            </a:r>
            <a:r>
              <a:rPr lang="en-GB" smtClean="0"/>
              <a:t>(later </a:t>
            </a:r>
            <a:r>
              <a:rPr lang="en-GB" dirty="0"/>
              <a:t>in the film)?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r>
              <a:rPr lang="en-GB" dirty="0"/>
              <a:t>- At whom does the film laugh?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1166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u="sng" dirty="0" smtClean="0"/>
          </a:p>
          <a:p>
            <a:pPr algn="ctr"/>
            <a:r>
              <a:rPr lang="en-GB" u="sng" dirty="0" smtClean="0"/>
              <a:t>Seminar Activity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5812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Structure of the session</a:t>
            </a:r>
            <a:endParaRPr lang="en-GB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333919"/>
            <a:ext cx="842493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Assessment FAQs </a:t>
            </a:r>
            <a:r>
              <a:rPr lang="en-GB" sz="2000" smtClean="0"/>
              <a:t>and information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importance of studying popular cinema</a:t>
            </a:r>
          </a:p>
          <a:p>
            <a:r>
              <a:rPr lang="en-GB" dirty="0" smtClean="0"/>
              <a:t>-    </a:t>
            </a:r>
            <a:r>
              <a:rPr lang="en-GB" sz="1600" dirty="0" smtClean="0"/>
              <a:t>Romantic comedy and its theorisations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The social relevance of rom-com and comedy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Romantic comedy in French cinema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Historical absence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Adjacent genres; theatrical heritage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Post-1990s shift: factors behind and features of new genre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Josiane</a:t>
            </a:r>
            <a:r>
              <a:rPr lang="en-GB" sz="2000" dirty="0" smtClean="0"/>
              <a:t> Balasko and </a:t>
            </a:r>
            <a:r>
              <a:rPr lang="en-GB" sz="2000" i="1" dirty="0" err="1" smtClean="0"/>
              <a:t>Gazon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maudit</a:t>
            </a:r>
            <a:r>
              <a:rPr lang="en-GB" sz="2000" i="1" dirty="0" smtClean="0"/>
              <a:t> </a:t>
            </a:r>
            <a:r>
              <a:rPr lang="en-GB" sz="2000" dirty="0" smtClean="0"/>
              <a:t>in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Feminist and queer scholarship and </a:t>
            </a:r>
            <a:r>
              <a:rPr lang="en-GB" sz="2000" i="1" dirty="0" err="1" smtClean="0"/>
              <a:t>Gazon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maudit</a:t>
            </a:r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Discussion of </a:t>
            </a:r>
            <a:r>
              <a:rPr lang="en-GB" sz="1600" dirty="0" err="1" smtClean="0"/>
              <a:t>Cixous</a:t>
            </a:r>
            <a:r>
              <a:rPr lang="en-GB" sz="1600" dirty="0" smtClean="0"/>
              <a:t> and Rowe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Homosexuality in France (MH); discussion of </a:t>
            </a:r>
            <a:r>
              <a:rPr lang="en-GB" sz="1600" dirty="0" err="1" smtClean="0"/>
              <a:t>Ince</a:t>
            </a:r>
            <a:endParaRPr lang="en-GB" sz="1600" dirty="0" smtClean="0"/>
          </a:p>
          <a:p>
            <a:pPr marL="285750" indent="-285750">
              <a:buFontTx/>
              <a:buChar char="-"/>
            </a:pPr>
            <a:r>
              <a:rPr lang="en-GB" sz="1600" dirty="0" smtClean="0"/>
              <a:t>Sequence analysis and discussion of film as a whole</a:t>
            </a:r>
          </a:p>
        </p:txBody>
      </p:sp>
    </p:spTree>
    <p:extLst>
      <p:ext uri="{BB962C8B-B14F-4D97-AF65-F5344CB8AC3E}">
        <p14:creationId xmlns:p14="http://schemas.microsoft.com/office/powerpoint/2010/main" val="73429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188913"/>
            <a:ext cx="8353425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latin typeface="+mn-lt"/>
              </a:rPr>
              <a:t>Screwball </a:t>
            </a:r>
            <a:r>
              <a:rPr lang="en-GB" b="1" dirty="0" smtClean="0">
                <a:latin typeface="+mn-lt"/>
              </a:rPr>
              <a:t>comedy </a:t>
            </a:r>
            <a:r>
              <a:rPr lang="en-GB" b="1" dirty="0">
                <a:latin typeface="+mn-lt"/>
              </a:rPr>
              <a:t>– early 1930s to 1940s (and beyond?)</a:t>
            </a:r>
          </a:p>
          <a:p>
            <a:pPr algn="just">
              <a:defRPr/>
            </a:pPr>
            <a:r>
              <a:rPr lang="en-GB" dirty="0">
                <a:latin typeface="+mn-lt"/>
              </a:rPr>
              <a:t>A ‘genre of madcap romance’ (Wes D. </a:t>
            </a:r>
            <a:r>
              <a:rPr lang="en-GB" dirty="0" err="1">
                <a:latin typeface="+mn-lt"/>
              </a:rPr>
              <a:t>Gehring</a:t>
            </a:r>
            <a:r>
              <a:rPr lang="en-GB" dirty="0">
                <a:latin typeface="+mn-lt"/>
              </a:rPr>
              <a:t>); a ‘sex comedy without sex’ (Andrew Sarris). Characterised by fast-paced repartee and strong female characters.</a:t>
            </a:r>
          </a:p>
          <a:p>
            <a:pPr algn="ctr">
              <a:defRPr/>
            </a:pPr>
            <a:endParaRPr lang="en-GB" b="1" dirty="0">
              <a:latin typeface="+mn-lt"/>
            </a:endParaRPr>
          </a:p>
          <a:p>
            <a:pPr algn="ctr">
              <a:defRPr/>
            </a:pPr>
            <a:endParaRPr lang="en-GB" b="1" dirty="0">
              <a:latin typeface="+mn-lt"/>
            </a:endParaRPr>
          </a:p>
        </p:txBody>
      </p:sp>
      <p:pic>
        <p:nvPicPr>
          <p:cNvPr id="22531" name="Picture 2" descr="His Girl Frid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155950"/>
            <a:ext cx="2281238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My Man Godfre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2924175"/>
            <a:ext cx="27908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It Happened One Nigh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204787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 descr="Bringing Up Bab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412875"/>
            <a:ext cx="2043113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6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21" y="634654"/>
            <a:ext cx="329466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409" y="764704"/>
            <a:ext cx="2643432" cy="376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93" y="3158309"/>
            <a:ext cx="2772582" cy="369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The ‘nervous romance’ </a:t>
            </a:r>
            <a:r>
              <a:rPr lang="en-GB" dirty="0" smtClean="0"/>
              <a:t>(Frank </a:t>
            </a:r>
            <a:r>
              <a:rPr lang="en-GB" dirty="0" err="1" smtClean="0"/>
              <a:t>Krutnik</a:t>
            </a:r>
            <a:r>
              <a:rPr lang="en-GB" dirty="0" smtClean="0"/>
              <a:t>) - 1970s. Stronger female characters demanding sexual fulfilment in the post-liberationist era; realism over romance.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52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b="1" dirty="0" smtClean="0"/>
          </a:p>
          <a:p>
            <a:pPr algn="ctr"/>
            <a:r>
              <a:rPr lang="en-GB" sz="2400" b="1" dirty="0" smtClean="0"/>
              <a:t>The influential status of the discourse of romance in </a:t>
            </a:r>
            <a:r>
              <a:rPr lang="en-GB" sz="2400" b="1" dirty="0"/>
              <a:t>c</a:t>
            </a:r>
            <a:r>
              <a:rPr lang="en-GB" sz="2400" b="1" dirty="0" smtClean="0"/>
              <a:t>ontemporary </a:t>
            </a:r>
            <a:r>
              <a:rPr lang="en-GB" sz="2400" b="1" dirty="0"/>
              <a:t>s</a:t>
            </a:r>
            <a:r>
              <a:rPr lang="en-GB" sz="2400" b="1" dirty="0" smtClean="0"/>
              <a:t>ociety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Diana Holmes, 2006</a:t>
            </a:r>
            <a:r>
              <a:rPr lang="en-GB" dirty="0"/>
              <a:t>. </a:t>
            </a:r>
            <a:r>
              <a:rPr lang="en-GB" i="1" dirty="0"/>
              <a:t>Romance and Readership in Twentieth-Century France: Love</a:t>
            </a:r>
          </a:p>
          <a:p>
            <a:r>
              <a:rPr lang="en-GB" i="1" dirty="0"/>
              <a:t>Stories</a:t>
            </a:r>
            <a:r>
              <a:rPr lang="en-GB" dirty="0"/>
              <a:t>. Oxford: Oxford University Press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Celestino</a:t>
            </a:r>
            <a:r>
              <a:rPr lang="en-GB" dirty="0" smtClean="0"/>
              <a:t> </a:t>
            </a:r>
            <a:r>
              <a:rPr lang="en-GB" dirty="0" err="1" smtClean="0"/>
              <a:t>Deleyto</a:t>
            </a:r>
            <a:r>
              <a:rPr lang="en-GB" dirty="0" smtClean="0"/>
              <a:t>, 2003</a:t>
            </a:r>
            <a:r>
              <a:rPr lang="en-GB" dirty="0"/>
              <a:t>. ‘Between Friends: Love and Friendship in Contemporary</a:t>
            </a:r>
          </a:p>
          <a:p>
            <a:r>
              <a:rPr lang="en-GB" dirty="0"/>
              <a:t>Hollywood Romantic Comedy.’ </a:t>
            </a:r>
            <a:r>
              <a:rPr lang="en-GB" i="1" dirty="0"/>
              <a:t>Screen </a:t>
            </a:r>
            <a:r>
              <a:rPr lang="en-GB" dirty="0"/>
              <a:t>44, no. 2: </a:t>
            </a:r>
            <a:r>
              <a:rPr lang="en-GB" dirty="0" smtClean="0"/>
              <a:t>167–82.</a:t>
            </a:r>
          </a:p>
          <a:p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Michel Foucault e.g. </a:t>
            </a:r>
            <a:r>
              <a:rPr lang="en-GB" i="1" dirty="0" smtClean="0"/>
              <a:t>Histoire de la </a:t>
            </a:r>
            <a:r>
              <a:rPr lang="en-GB" i="1" dirty="0" err="1" smtClean="0"/>
              <a:t>sexualité</a:t>
            </a:r>
            <a:r>
              <a:rPr lang="en-GB" i="1" dirty="0" smtClean="0"/>
              <a:t> Vols. I and II </a:t>
            </a:r>
            <a:r>
              <a:rPr lang="en-GB" dirty="0" smtClean="0"/>
              <a:t>(various editions)</a:t>
            </a:r>
            <a:r>
              <a:rPr lang="en-GB" i="1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Anthony </a:t>
            </a:r>
            <a:r>
              <a:rPr lang="en-GB" dirty="0"/>
              <a:t>G</a:t>
            </a:r>
            <a:r>
              <a:rPr lang="en-GB" dirty="0" smtClean="0"/>
              <a:t>iddens, 1992</a:t>
            </a:r>
            <a:r>
              <a:rPr lang="en-GB" dirty="0"/>
              <a:t>. </a:t>
            </a:r>
            <a:r>
              <a:rPr lang="en-GB" i="1" dirty="0"/>
              <a:t>The Transformation of Intimacy: Sexuality, Love and Eroticism </a:t>
            </a:r>
            <a:r>
              <a:rPr lang="en-GB" i="1" dirty="0" smtClean="0"/>
              <a:t>in Modern </a:t>
            </a:r>
            <a:r>
              <a:rPr lang="en-GB" i="1" dirty="0"/>
              <a:t>Societies. </a:t>
            </a:r>
            <a:r>
              <a:rPr lang="en-GB" dirty="0"/>
              <a:t>Cambridge: Polity Press.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3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888382" cy="442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08028"/>
            <a:ext cx="5796136" cy="258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69269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1984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2132856"/>
            <a:ext cx="5616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sz="1400" dirty="0" smtClean="0"/>
          </a:p>
          <a:p>
            <a:r>
              <a:rPr lang="en-GB" sz="1400" dirty="0" smtClean="0"/>
              <a:t>See Guy Austin, </a:t>
            </a:r>
            <a:r>
              <a:rPr lang="en-GB" sz="1400" dirty="0"/>
              <a:t>2008. </a:t>
            </a:r>
            <a:r>
              <a:rPr lang="en-GB" sz="1400" i="1" dirty="0"/>
              <a:t>Contemporary French Cinema. </a:t>
            </a:r>
            <a:r>
              <a:rPr lang="en-GB" sz="1400" dirty="0"/>
              <a:t>Manchester: Manchester </a:t>
            </a:r>
            <a:r>
              <a:rPr lang="en-GB" sz="1400" dirty="0" smtClean="0"/>
              <a:t>University Press, p. 160 on:</a:t>
            </a:r>
          </a:p>
          <a:p>
            <a:endParaRPr lang="en-GB" sz="1400" dirty="0" smtClean="0"/>
          </a:p>
          <a:p>
            <a:pPr algn="ctr"/>
            <a:r>
              <a:rPr lang="fr-FR" i="1" dirty="0" smtClean="0"/>
              <a:t>Le Fabuleux destin d’Amélie Poulain </a:t>
            </a:r>
            <a:r>
              <a:rPr lang="fr-FR" dirty="0" smtClean="0"/>
              <a:t>(2001).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18864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Romance’s social relevance and the question of realism – a red herring?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793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0"/>
            <a:ext cx="90364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 dirty="0" smtClean="0"/>
              <a:t>Classical French Cinema and the </a:t>
            </a:r>
            <a:r>
              <a:rPr lang="en-GB" sz="2400" i="1" u="sng" dirty="0" err="1"/>
              <a:t>c</a:t>
            </a:r>
            <a:r>
              <a:rPr lang="en-GB" sz="2400" i="1" u="sng" dirty="0" err="1" smtClean="0"/>
              <a:t>omédie</a:t>
            </a:r>
            <a:r>
              <a:rPr lang="en-GB" sz="2400" i="1" u="sng" dirty="0" smtClean="0"/>
              <a:t> </a:t>
            </a:r>
            <a:r>
              <a:rPr lang="en-GB" sz="2400" i="1" u="sng" dirty="0" err="1" smtClean="0"/>
              <a:t>boulevardière</a:t>
            </a:r>
            <a:endParaRPr lang="en-GB" sz="2400" i="1" u="sng" dirty="0" smtClean="0"/>
          </a:p>
          <a:p>
            <a:pPr algn="just"/>
            <a:r>
              <a:rPr lang="en-GB" dirty="0" smtClean="0"/>
              <a:t>See Colin </a:t>
            </a:r>
            <a:r>
              <a:rPr lang="en-GB" dirty="0"/>
              <a:t>Crisp’s taxonomy of French popular genres of the classic era, taken from national press of the period, in Colin Crisp, </a:t>
            </a:r>
            <a:r>
              <a:rPr lang="en-GB" i="1" dirty="0"/>
              <a:t>The Classic French Cinema 1930-1960 </a:t>
            </a:r>
            <a:r>
              <a:rPr lang="en-GB" dirty="0"/>
              <a:t>(London: </a:t>
            </a:r>
            <a:r>
              <a:rPr lang="en-GB" dirty="0" err="1"/>
              <a:t>I.B.Tauris</a:t>
            </a:r>
            <a:r>
              <a:rPr lang="en-GB" dirty="0"/>
              <a:t>, 1997</a:t>
            </a:r>
            <a:r>
              <a:rPr lang="en-GB" dirty="0" smtClean="0"/>
              <a:t>)</a:t>
            </a:r>
          </a:p>
          <a:p>
            <a:pPr algn="just"/>
            <a:endParaRPr lang="en-GB" u="sng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In 1988 </a:t>
            </a:r>
            <a:r>
              <a:rPr lang="en-US" sz="1600" dirty="0" err="1" smtClean="0"/>
              <a:t>Ginette</a:t>
            </a:r>
            <a:r>
              <a:rPr lang="en-US" sz="1600" dirty="0" smtClean="0"/>
              <a:t> </a:t>
            </a:r>
            <a:r>
              <a:rPr lang="en-US" sz="1600" dirty="0" err="1" smtClean="0"/>
              <a:t>Vincendeau</a:t>
            </a:r>
            <a:r>
              <a:rPr lang="en-US" sz="1600" dirty="0" smtClean="0"/>
              <a:t> has identified an ‘incestuous’ ‘father-daughter’ model of couple pairing in classical (1930s) French cinema, in </a:t>
            </a:r>
            <a:r>
              <a:rPr lang="en-US" sz="1600" dirty="0" err="1" smtClean="0"/>
              <a:t>Vincendeau</a:t>
            </a:r>
            <a:r>
              <a:rPr lang="en-US" sz="1600" dirty="0" smtClean="0"/>
              <a:t>, </a:t>
            </a:r>
            <a:r>
              <a:rPr lang="x-none" sz="1600" smtClean="0"/>
              <a:t>‘Daddy's Girls (Oedipal Narratives in 1930s French Films).’ </a:t>
            </a:r>
            <a:r>
              <a:rPr lang="x-none" sz="1600" i="1" smtClean="0"/>
              <a:t>Iris</a:t>
            </a:r>
            <a:r>
              <a:rPr lang="x-none" sz="1600" smtClean="0"/>
              <a:t> no. 8: 70-81.</a:t>
            </a:r>
            <a:endParaRPr lang="en-GB" sz="1600" dirty="0" smtClean="0"/>
          </a:p>
          <a:p>
            <a:pPr algn="just"/>
            <a:endParaRPr lang="en-GB" sz="1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Noël </a:t>
            </a:r>
            <a:r>
              <a:rPr lang="en-GB" sz="1600" dirty="0"/>
              <a:t>Burch and Geneviève </a:t>
            </a:r>
            <a:r>
              <a:rPr lang="en-GB" sz="1600" dirty="0" err="1"/>
              <a:t>Sellier</a:t>
            </a:r>
            <a:r>
              <a:rPr lang="en-GB" sz="1600" dirty="0"/>
              <a:t> </a:t>
            </a:r>
            <a:r>
              <a:rPr lang="en-GB" sz="1600" dirty="0" smtClean="0"/>
              <a:t>identify </a:t>
            </a:r>
            <a:r>
              <a:rPr lang="en-GB" sz="1600" dirty="0"/>
              <a:t>this paradigm in 300 out of one thousand films </a:t>
            </a:r>
            <a:r>
              <a:rPr lang="en-GB" sz="1600" dirty="0" smtClean="0"/>
              <a:t>produced in </a:t>
            </a:r>
            <a:r>
              <a:rPr lang="en-GB" sz="1600" dirty="0"/>
              <a:t>that period and still frequent in decades since then</a:t>
            </a:r>
            <a:r>
              <a:rPr lang="en-GB" sz="1600" dirty="0" smtClean="0"/>
              <a:t>. They point out that the term ‘incest’ allows us to relate screen </a:t>
            </a:r>
            <a:r>
              <a:rPr lang="en-GB" sz="1600" dirty="0" err="1" smtClean="0"/>
              <a:t>thematics</a:t>
            </a:r>
            <a:r>
              <a:rPr lang="en-GB" sz="1600" dirty="0" smtClean="0"/>
              <a:t> to ‘a psychosocial paradigm in real life, where the sexual abuse of young girls by men having power over them is not merely a daydream’. (Burch and </a:t>
            </a:r>
            <a:r>
              <a:rPr lang="en-GB" sz="1600" dirty="0" err="1" smtClean="0"/>
              <a:t>Sellier</a:t>
            </a:r>
            <a:r>
              <a:rPr lang="en-GB" sz="1600" dirty="0" smtClean="0"/>
              <a:t> 2002, p.153)</a:t>
            </a:r>
            <a:endParaRPr lang="fr-FR" sz="16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dirty="0"/>
          </a:p>
          <a:p>
            <a:pPr algn="just"/>
            <a:endParaRPr lang="fr-FR" sz="2400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516" y="3714623"/>
            <a:ext cx="4248471" cy="314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66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76672"/>
            <a:ext cx="87849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Burch and </a:t>
            </a:r>
            <a:r>
              <a:rPr lang="en-GB" dirty="0" err="1" smtClean="0"/>
              <a:t>Sellier</a:t>
            </a:r>
            <a:r>
              <a:rPr lang="en-GB" dirty="0" smtClean="0"/>
              <a:t> also find this model to be frequent if not dominant in the portrayal of romances in subsequent decades.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What about the New Wave?</a:t>
            </a:r>
          </a:p>
          <a:p>
            <a:endParaRPr lang="en-GB" dirty="0"/>
          </a:p>
          <a:p>
            <a:r>
              <a:rPr lang="fr-FR" sz="1600" dirty="0" err="1" smtClean="0"/>
              <a:t>See</a:t>
            </a:r>
            <a:r>
              <a:rPr lang="fr-FR" sz="1600" dirty="0" smtClean="0"/>
              <a:t> Geneviève Sellier, </a:t>
            </a:r>
            <a:r>
              <a:rPr lang="fr-FR" sz="1600" i="1" dirty="0" smtClean="0"/>
              <a:t>La Nouvelle Vague: un cinéma au masculin singulier</a:t>
            </a:r>
            <a:r>
              <a:rPr lang="fr-FR" sz="1600" dirty="0" smtClean="0"/>
              <a:t>. Paris: Broché, 2005,</a:t>
            </a:r>
          </a:p>
          <a:p>
            <a:endParaRPr lang="en-GB" sz="1600" dirty="0"/>
          </a:p>
          <a:p>
            <a:r>
              <a:rPr lang="en-GB" sz="1600" dirty="0" err="1" smtClean="0"/>
              <a:t>Vincendeau</a:t>
            </a:r>
            <a:r>
              <a:rPr lang="en-GB" sz="1600" dirty="0"/>
              <a:t> </a:t>
            </a:r>
            <a:r>
              <a:rPr lang="en-GB" sz="1600" dirty="0" smtClean="0"/>
              <a:t>(2000) in ‘New Wave, New Stars’ on </a:t>
            </a:r>
            <a:r>
              <a:rPr lang="en-GB" sz="1600" dirty="0"/>
              <a:t>‘</a:t>
            </a:r>
            <a:r>
              <a:rPr lang="en-GB" sz="1600" dirty="0" err="1"/>
              <a:t>phantasmic</a:t>
            </a:r>
            <a:r>
              <a:rPr lang="en-GB" sz="1600" dirty="0"/>
              <a:t> male projections</a:t>
            </a:r>
            <a:r>
              <a:rPr lang="en-GB" sz="1600" dirty="0" smtClean="0"/>
              <a:t>’ (p.113).</a:t>
            </a:r>
            <a:endParaRPr lang="fr-FR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093" y="4024501"/>
            <a:ext cx="1615827" cy="235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90925"/>
            <a:ext cx="3456384" cy="233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586" y="3313901"/>
            <a:ext cx="3159274" cy="307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3356992"/>
            <a:ext cx="5344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solidFill>
                  <a:schemeClr val="bg1"/>
                </a:solidFill>
              </a:rPr>
              <a:t>Truffaut: ‘Filmmaking is pointing the camera at beautiful women.’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638436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 bout de </a:t>
            </a:r>
            <a:r>
              <a:rPr lang="en-GB" i="1" dirty="0" err="1" smtClean="0"/>
              <a:t>souffle</a:t>
            </a:r>
            <a:r>
              <a:rPr lang="en-GB" i="1" dirty="0" smtClean="0"/>
              <a:t> </a:t>
            </a:r>
            <a:r>
              <a:rPr lang="en-GB" dirty="0" smtClean="0"/>
              <a:t>(Godard, 1960)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645333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Jules et Jim </a:t>
            </a:r>
            <a:r>
              <a:rPr lang="en-GB" dirty="0" smtClean="0"/>
              <a:t>(Truffaut, 1962)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836093" y="6453336"/>
            <a:ext cx="1615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Vadim, 1956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00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384376" cy="489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29765"/>
            <a:ext cx="2376264" cy="490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1663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Thérésa</a:t>
            </a:r>
            <a:r>
              <a:rPr lang="en-GB" dirty="0" smtClean="0"/>
              <a:t> (Emma Valadon, 1837-1913): early star of the café-concert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9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905</Words>
  <Application>Microsoft Office PowerPoint</Application>
  <PresentationFormat>On-screen Show (4:3)</PresentationFormat>
  <Paragraphs>154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Mary</cp:lastModifiedBy>
  <cp:revision>88</cp:revision>
  <dcterms:created xsi:type="dcterms:W3CDTF">2014-10-03T09:09:37Z</dcterms:created>
  <dcterms:modified xsi:type="dcterms:W3CDTF">2015-10-27T11:26:20Z</dcterms:modified>
</cp:coreProperties>
</file>