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80" r:id="rId3"/>
    <p:sldId id="265" r:id="rId4"/>
    <p:sldId id="270" r:id="rId5"/>
    <p:sldId id="271" r:id="rId6"/>
    <p:sldId id="272" r:id="rId7"/>
    <p:sldId id="273" r:id="rId8"/>
    <p:sldId id="278" r:id="rId9"/>
    <p:sldId id="279" r:id="rId10"/>
    <p:sldId id="274" r:id="rId11"/>
    <p:sldId id="275" r:id="rId12"/>
    <p:sldId id="276" r:id="rId13"/>
    <p:sldId id="277" r:id="rId14"/>
    <p:sldId id="281" r:id="rId15"/>
  </p:sldIdLst>
  <p:sldSz cx="9144000" cy="6858000" type="screen4x3"/>
  <p:notesSz cx="6805613" cy="99393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3229" autoAdjust="0"/>
    <p:restoredTop sz="94660"/>
  </p:normalViewPr>
  <p:slideViewPr>
    <p:cSldViewPr>
      <p:cViewPr varScale="1">
        <p:scale>
          <a:sx n="87" d="100"/>
          <a:sy n="87" d="100"/>
        </p:scale>
        <p:origin x="-86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099" cy="496967"/>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54939" y="0"/>
            <a:ext cx="2949099" cy="496967"/>
          </a:xfrm>
          <a:prstGeom prst="rect">
            <a:avLst/>
          </a:prstGeom>
        </p:spPr>
        <p:txBody>
          <a:bodyPr vert="horz" lIns="91440" tIns="45720" rIns="91440" bIns="45720" rtlCol="0"/>
          <a:lstStyle>
            <a:lvl1pPr algn="r">
              <a:defRPr sz="1200"/>
            </a:lvl1pPr>
          </a:lstStyle>
          <a:p>
            <a:fld id="{846AFE6A-6BFC-400F-ADEA-79672BC84EB4}" type="datetimeFigureOut">
              <a:rPr lang="fr-FR" smtClean="0"/>
              <a:t>03/11/2015</a:t>
            </a:fld>
            <a:endParaRPr lang="fr-FR"/>
          </a:p>
        </p:txBody>
      </p:sp>
      <p:sp>
        <p:nvSpPr>
          <p:cNvPr id="4" name="Slide Image Placeholder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0562" y="4721186"/>
            <a:ext cx="5444490" cy="4472702"/>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Footer Placeholder 5"/>
          <p:cNvSpPr>
            <a:spLocks noGrp="1"/>
          </p:cNvSpPr>
          <p:nvPr>
            <p:ph type="ftr" sz="quarter" idx="4"/>
          </p:nvPr>
        </p:nvSpPr>
        <p:spPr>
          <a:xfrm>
            <a:off x="0" y="9440646"/>
            <a:ext cx="2949099" cy="496967"/>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54939" y="9440646"/>
            <a:ext cx="2949099" cy="496967"/>
          </a:xfrm>
          <a:prstGeom prst="rect">
            <a:avLst/>
          </a:prstGeom>
        </p:spPr>
        <p:txBody>
          <a:bodyPr vert="horz" lIns="91440" tIns="45720" rIns="91440" bIns="45720" rtlCol="0" anchor="b"/>
          <a:lstStyle>
            <a:lvl1pPr algn="r">
              <a:defRPr sz="1200"/>
            </a:lvl1pPr>
          </a:lstStyle>
          <a:p>
            <a:fld id="{824A099F-2B07-4C52-A074-FB22924DEE3A}" type="slidenum">
              <a:rPr lang="fr-FR" smtClean="0"/>
              <a:t>‹#›</a:t>
            </a:fld>
            <a:endParaRPr lang="fr-FR"/>
          </a:p>
        </p:txBody>
      </p:sp>
    </p:spTree>
    <p:extLst>
      <p:ext uri="{BB962C8B-B14F-4D97-AF65-F5344CB8AC3E}">
        <p14:creationId xmlns:p14="http://schemas.microsoft.com/office/powerpoint/2010/main" val="4292437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FR"/>
          </a:p>
        </p:txBody>
      </p:sp>
      <p:sp>
        <p:nvSpPr>
          <p:cNvPr id="4" name="Date Placeholder 3"/>
          <p:cNvSpPr>
            <a:spLocks noGrp="1"/>
          </p:cNvSpPr>
          <p:nvPr>
            <p:ph type="dt" sz="half" idx="10"/>
          </p:nvPr>
        </p:nvSpPr>
        <p:spPr/>
        <p:txBody>
          <a:bodyPr/>
          <a:lstStyle/>
          <a:p>
            <a:fld id="{3870A631-6F2B-47DF-A107-AB099CB0D613}" type="datetimeFigureOut">
              <a:rPr lang="fr-FR" smtClean="0"/>
              <a:t>03/11/2015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79148C32-C2C8-4AC3-A805-26A41FE51FAA}" type="slidenum">
              <a:rPr lang="fr-FR" smtClean="0"/>
              <a:t>‹#›</a:t>
            </a:fld>
            <a:endParaRPr lang="fr-FR"/>
          </a:p>
        </p:txBody>
      </p:sp>
    </p:spTree>
    <p:extLst>
      <p:ext uri="{BB962C8B-B14F-4D97-AF65-F5344CB8AC3E}">
        <p14:creationId xmlns:p14="http://schemas.microsoft.com/office/powerpoint/2010/main" val="37857199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3870A631-6F2B-47DF-A107-AB099CB0D613}" type="datetimeFigureOut">
              <a:rPr lang="fr-FR" smtClean="0"/>
              <a:t>03/11/2015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79148C32-C2C8-4AC3-A805-26A41FE51FAA}" type="slidenum">
              <a:rPr lang="fr-FR" smtClean="0"/>
              <a:t>‹#›</a:t>
            </a:fld>
            <a:endParaRPr lang="fr-FR"/>
          </a:p>
        </p:txBody>
      </p:sp>
    </p:spTree>
    <p:extLst>
      <p:ext uri="{BB962C8B-B14F-4D97-AF65-F5344CB8AC3E}">
        <p14:creationId xmlns:p14="http://schemas.microsoft.com/office/powerpoint/2010/main" val="35058859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3870A631-6F2B-47DF-A107-AB099CB0D613}" type="datetimeFigureOut">
              <a:rPr lang="fr-FR" smtClean="0"/>
              <a:t>03/11/2015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79148C32-C2C8-4AC3-A805-26A41FE51FAA}" type="slidenum">
              <a:rPr lang="fr-FR" smtClean="0"/>
              <a:t>‹#›</a:t>
            </a:fld>
            <a:endParaRPr lang="fr-FR"/>
          </a:p>
        </p:txBody>
      </p:sp>
    </p:spTree>
    <p:extLst>
      <p:ext uri="{BB962C8B-B14F-4D97-AF65-F5344CB8AC3E}">
        <p14:creationId xmlns:p14="http://schemas.microsoft.com/office/powerpoint/2010/main" val="440896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3870A631-6F2B-47DF-A107-AB099CB0D613}" type="datetimeFigureOut">
              <a:rPr lang="fr-FR" smtClean="0"/>
              <a:t>03/11/2015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79148C32-C2C8-4AC3-A805-26A41FE51FAA}" type="slidenum">
              <a:rPr lang="fr-FR" smtClean="0"/>
              <a:t>‹#›</a:t>
            </a:fld>
            <a:endParaRPr lang="fr-FR"/>
          </a:p>
        </p:txBody>
      </p:sp>
    </p:spTree>
    <p:extLst>
      <p:ext uri="{BB962C8B-B14F-4D97-AF65-F5344CB8AC3E}">
        <p14:creationId xmlns:p14="http://schemas.microsoft.com/office/powerpoint/2010/main" val="32039667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870A631-6F2B-47DF-A107-AB099CB0D613}" type="datetimeFigureOut">
              <a:rPr lang="fr-FR" smtClean="0"/>
              <a:t>03/11/2015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79148C32-C2C8-4AC3-A805-26A41FE51FAA}" type="slidenum">
              <a:rPr lang="fr-FR" smtClean="0"/>
              <a:t>‹#›</a:t>
            </a:fld>
            <a:endParaRPr lang="fr-FR"/>
          </a:p>
        </p:txBody>
      </p:sp>
    </p:spTree>
    <p:extLst>
      <p:ext uri="{BB962C8B-B14F-4D97-AF65-F5344CB8AC3E}">
        <p14:creationId xmlns:p14="http://schemas.microsoft.com/office/powerpoint/2010/main" val="40714559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sz="half" idx="10"/>
          </p:nvPr>
        </p:nvSpPr>
        <p:spPr/>
        <p:txBody>
          <a:bodyPr/>
          <a:lstStyle/>
          <a:p>
            <a:fld id="{3870A631-6F2B-47DF-A107-AB099CB0D613}" type="datetimeFigureOut">
              <a:rPr lang="fr-FR" smtClean="0"/>
              <a:t>03/11/2015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79148C32-C2C8-4AC3-A805-26A41FE51FAA}" type="slidenum">
              <a:rPr lang="fr-FR" smtClean="0"/>
              <a:t>‹#›</a:t>
            </a:fld>
            <a:endParaRPr lang="fr-FR"/>
          </a:p>
        </p:txBody>
      </p:sp>
    </p:spTree>
    <p:extLst>
      <p:ext uri="{BB962C8B-B14F-4D97-AF65-F5344CB8AC3E}">
        <p14:creationId xmlns:p14="http://schemas.microsoft.com/office/powerpoint/2010/main" val="28557387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6"/>
          <p:cNvSpPr>
            <a:spLocks noGrp="1"/>
          </p:cNvSpPr>
          <p:nvPr>
            <p:ph type="dt" sz="half" idx="10"/>
          </p:nvPr>
        </p:nvSpPr>
        <p:spPr/>
        <p:txBody>
          <a:bodyPr/>
          <a:lstStyle/>
          <a:p>
            <a:fld id="{3870A631-6F2B-47DF-A107-AB099CB0D613}" type="datetimeFigureOut">
              <a:rPr lang="fr-FR" smtClean="0"/>
              <a:t>03/11/2015</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79148C32-C2C8-4AC3-A805-26A41FE51FAA}" type="slidenum">
              <a:rPr lang="fr-FR" smtClean="0"/>
              <a:t>‹#›</a:t>
            </a:fld>
            <a:endParaRPr lang="fr-FR"/>
          </a:p>
        </p:txBody>
      </p:sp>
    </p:spTree>
    <p:extLst>
      <p:ext uri="{BB962C8B-B14F-4D97-AF65-F5344CB8AC3E}">
        <p14:creationId xmlns:p14="http://schemas.microsoft.com/office/powerpoint/2010/main" val="37541517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2"/>
          <p:cNvSpPr>
            <a:spLocks noGrp="1"/>
          </p:cNvSpPr>
          <p:nvPr>
            <p:ph type="dt" sz="half" idx="10"/>
          </p:nvPr>
        </p:nvSpPr>
        <p:spPr/>
        <p:txBody>
          <a:bodyPr/>
          <a:lstStyle/>
          <a:p>
            <a:fld id="{3870A631-6F2B-47DF-A107-AB099CB0D613}" type="datetimeFigureOut">
              <a:rPr lang="fr-FR" smtClean="0"/>
              <a:t>03/11/2015</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79148C32-C2C8-4AC3-A805-26A41FE51FAA}" type="slidenum">
              <a:rPr lang="fr-FR" smtClean="0"/>
              <a:t>‹#›</a:t>
            </a:fld>
            <a:endParaRPr lang="fr-FR"/>
          </a:p>
        </p:txBody>
      </p:sp>
    </p:spTree>
    <p:extLst>
      <p:ext uri="{BB962C8B-B14F-4D97-AF65-F5344CB8AC3E}">
        <p14:creationId xmlns:p14="http://schemas.microsoft.com/office/powerpoint/2010/main" val="15111246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70A631-6F2B-47DF-A107-AB099CB0D613}" type="datetimeFigureOut">
              <a:rPr lang="fr-FR" smtClean="0"/>
              <a:t>03/11/2015</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79148C32-C2C8-4AC3-A805-26A41FE51FAA}" type="slidenum">
              <a:rPr lang="fr-FR" smtClean="0"/>
              <a:t>‹#›</a:t>
            </a:fld>
            <a:endParaRPr lang="fr-FR"/>
          </a:p>
        </p:txBody>
      </p:sp>
    </p:spTree>
    <p:extLst>
      <p:ext uri="{BB962C8B-B14F-4D97-AF65-F5344CB8AC3E}">
        <p14:creationId xmlns:p14="http://schemas.microsoft.com/office/powerpoint/2010/main" val="30913316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70A631-6F2B-47DF-A107-AB099CB0D613}" type="datetimeFigureOut">
              <a:rPr lang="fr-FR" smtClean="0"/>
              <a:t>03/11/2015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79148C32-C2C8-4AC3-A805-26A41FE51FAA}" type="slidenum">
              <a:rPr lang="fr-FR" smtClean="0"/>
              <a:t>‹#›</a:t>
            </a:fld>
            <a:endParaRPr lang="fr-FR"/>
          </a:p>
        </p:txBody>
      </p:sp>
    </p:spTree>
    <p:extLst>
      <p:ext uri="{BB962C8B-B14F-4D97-AF65-F5344CB8AC3E}">
        <p14:creationId xmlns:p14="http://schemas.microsoft.com/office/powerpoint/2010/main" val="5272445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70A631-6F2B-47DF-A107-AB099CB0D613}" type="datetimeFigureOut">
              <a:rPr lang="fr-FR" smtClean="0"/>
              <a:t>03/11/2015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79148C32-C2C8-4AC3-A805-26A41FE51FAA}" type="slidenum">
              <a:rPr lang="fr-FR" smtClean="0"/>
              <a:t>‹#›</a:t>
            </a:fld>
            <a:endParaRPr lang="fr-FR"/>
          </a:p>
        </p:txBody>
      </p:sp>
    </p:spTree>
    <p:extLst>
      <p:ext uri="{BB962C8B-B14F-4D97-AF65-F5344CB8AC3E}">
        <p14:creationId xmlns:p14="http://schemas.microsoft.com/office/powerpoint/2010/main" val="13151569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fr-F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70A631-6F2B-47DF-A107-AB099CB0D613}" type="datetimeFigureOut">
              <a:rPr lang="fr-FR" smtClean="0"/>
              <a:t>03/11/2015</a:t>
            </a:fld>
            <a:endParaRPr lang="fr-F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148C32-C2C8-4AC3-A805-26A41FE51FAA}" type="slidenum">
              <a:rPr lang="fr-FR" smtClean="0"/>
              <a:t>‹#›</a:t>
            </a:fld>
            <a:endParaRPr lang="fr-FR"/>
          </a:p>
        </p:txBody>
      </p:sp>
    </p:spTree>
    <p:extLst>
      <p:ext uri="{BB962C8B-B14F-4D97-AF65-F5344CB8AC3E}">
        <p14:creationId xmlns:p14="http://schemas.microsoft.com/office/powerpoint/2010/main" val="21660549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hyperlink" Target="http://www.festival-cannes.com/en/theDailyArticle/55627.html"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fr-FR"/>
          </a:p>
        </p:txBody>
      </p:sp>
      <p:sp>
        <p:nvSpPr>
          <p:cNvPr id="3" name="Subtitle 2"/>
          <p:cNvSpPr>
            <a:spLocks noGrp="1"/>
          </p:cNvSpPr>
          <p:nvPr>
            <p:ph type="subTitle" idx="1"/>
          </p:nvPr>
        </p:nvSpPr>
        <p:spPr/>
        <p:txBody>
          <a:bodyPr/>
          <a:lstStyle/>
          <a:p>
            <a:endParaRPr lang="fr-FR" dirty="0"/>
          </a:p>
        </p:txBody>
      </p:sp>
      <p:sp>
        <p:nvSpPr>
          <p:cNvPr id="4" name="TextBox 3"/>
          <p:cNvSpPr txBox="1"/>
          <p:nvPr/>
        </p:nvSpPr>
        <p:spPr>
          <a:xfrm>
            <a:off x="323528" y="1052736"/>
            <a:ext cx="8496944" cy="3416320"/>
          </a:xfrm>
          <a:prstGeom prst="rect">
            <a:avLst/>
          </a:prstGeom>
          <a:noFill/>
        </p:spPr>
        <p:txBody>
          <a:bodyPr wrap="square" rtlCol="0">
            <a:spAutoFit/>
          </a:bodyPr>
          <a:lstStyle/>
          <a:p>
            <a:pPr algn="ctr"/>
            <a:endParaRPr lang="en-GB" sz="4400" dirty="0">
              <a:solidFill>
                <a:schemeClr val="bg1"/>
              </a:solidFill>
            </a:endParaRPr>
          </a:p>
          <a:p>
            <a:pPr algn="ctr"/>
            <a:r>
              <a:rPr lang="en-GB" sz="4400" dirty="0" smtClean="0">
                <a:solidFill>
                  <a:schemeClr val="bg1"/>
                </a:solidFill>
              </a:rPr>
              <a:t>GENDER AND REPRESENTATION IN FRENCH MEDIA SINCE 1970</a:t>
            </a:r>
          </a:p>
          <a:p>
            <a:pPr algn="ctr"/>
            <a:endParaRPr lang="en-GB" sz="2800" dirty="0" smtClean="0">
              <a:solidFill>
                <a:schemeClr val="bg1"/>
              </a:solidFill>
            </a:endParaRPr>
          </a:p>
          <a:p>
            <a:pPr algn="ctr"/>
            <a:endParaRPr lang="en-GB" sz="2800" dirty="0">
              <a:solidFill>
                <a:schemeClr val="bg1"/>
              </a:solidFill>
            </a:endParaRPr>
          </a:p>
          <a:p>
            <a:pPr algn="ctr"/>
            <a:r>
              <a:rPr lang="en-GB" sz="2800" dirty="0" smtClean="0">
                <a:solidFill>
                  <a:schemeClr val="bg1"/>
                </a:solidFill>
              </a:rPr>
              <a:t>Week 5: </a:t>
            </a:r>
            <a:r>
              <a:rPr lang="en-GB" sz="2800" i="1" dirty="0" smtClean="0">
                <a:solidFill>
                  <a:schemeClr val="bg1"/>
                </a:solidFill>
              </a:rPr>
              <a:t>Le </a:t>
            </a:r>
            <a:r>
              <a:rPr lang="en-GB" sz="2800" i="1" dirty="0" err="1">
                <a:solidFill>
                  <a:schemeClr val="bg1"/>
                </a:solidFill>
              </a:rPr>
              <a:t>Cinéma</a:t>
            </a:r>
            <a:r>
              <a:rPr lang="en-GB" sz="2800" i="1" dirty="0">
                <a:solidFill>
                  <a:schemeClr val="bg1"/>
                </a:solidFill>
              </a:rPr>
              <a:t> du corps</a:t>
            </a:r>
            <a:endParaRPr lang="fr-FR" sz="2800" i="1" dirty="0">
              <a:solidFill>
                <a:schemeClr val="bg1"/>
              </a:solidFill>
            </a:endParaRPr>
          </a:p>
        </p:txBody>
      </p:sp>
    </p:spTree>
    <p:extLst>
      <p:ext uri="{BB962C8B-B14F-4D97-AF65-F5344CB8AC3E}">
        <p14:creationId xmlns:p14="http://schemas.microsoft.com/office/powerpoint/2010/main" val="26108019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260648"/>
            <a:ext cx="8640960" cy="5632311"/>
          </a:xfrm>
          <a:prstGeom prst="rect">
            <a:avLst/>
          </a:prstGeom>
        </p:spPr>
        <p:txBody>
          <a:bodyPr wrap="square">
            <a:spAutoFit/>
          </a:bodyPr>
          <a:lstStyle/>
          <a:p>
            <a:pPr algn="ctr"/>
            <a:endParaRPr lang="en-GB" u="sng" dirty="0" smtClean="0">
              <a:solidFill>
                <a:schemeClr val="bg1"/>
              </a:solidFill>
            </a:endParaRPr>
          </a:p>
          <a:p>
            <a:pPr algn="ctr"/>
            <a:endParaRPr lang="en-GB" u="sng" dirty="0" smtClean="0">
              <a:solidFill>
                <a:schemeClr val="bg1"/>
              </a:solidFill>
            </a:endParaRPr>
          </a:p>
          <a:p>
            <a:pPr algn="ctr"/>
            <a:r>
              <a:rPr lang="en-GB" u="sng" dirty="0" smtClean="0">
                <a:solidFill>
                  <a:schemeClr val="bg1"/>
                </a:solidFill>
              </a:rPr>
              <a:t>Relation </a:t>
            </a:r>
            <a:r>
              <a:rPr lang="en-GB" u="sng" dirty="0">
                <a:solidFill>
                  <a:schemeClr val="bg1"/>
                </a:solidFill>
              </a:rPr>
              <a:t>to </a:t>
            </a:r>
            <a:r>
              <a:rPr lang="en-GB" u="sng" dirty="0" smtClean="0">
                <a:solidFill>
                  <a:schemeClr val="bg1"/>
                </a:solidFill>
              </a:rPr>
              <a:t>feminism</a:t>
            </a:r>
          </a:p>
          <a:p>
            <a:pPr algn="ctr"/>
            <a:endParaRPr lang="en-GB" u="sng" dirty="0">
              <a:solidFill>
                <a:schemeClr val="bg1"/>
              </a:solidFill>
            </a:endParaRPr>
          </a:p>
          <a:p>
            <a:pPr algn="ctr"/>
            <a:endParaRPr lang="en-GB" u="sng" dirty="0" smtClean="0">
              <a:solidFill>
                <a:schemeClr val="bg1"/>
              </a:solidFill>
            </a:endParaRPr>
          </a:p>
          <a:p>
            <a:endParaRPr lang="en-GB" u="sng" dirty="0">
              <a:solidFill>
                <a:schemeClr val="bg1"/>
              </a:solidFill>
            </a:endParaRPr>
          </a:p>
          <a:p>
            <a:pPr marL="285750" indent="-285750">
              <a:buFont typeface="Arial" panose="020B0604020202020204" pitchFamily="34" charset="0"/>
              <a:buChar char="•"/>
            </a:pPr>
            <a:r>
              <a:rPr lang="en-GB" dirty="0">
                <a:solidFill>
                  <a:schemeClr val="bg1"/>
                </a:solidFill>
              </a:rPr>
              <a:t>Refusal of ‘woman director’ </a:t>
            </a:r>
            <a:r>
              <a:rPr lang="en-GB" dirty="0" smtClean="0">
                <a:solidFill>
                  <a:schemeClr val="bg1"/>
                </a:solidFill>
              </a:rPr>
              <a:t>label.</a:t>
            </a:r>
          </a:p>
          <a:p>
            <a:pPr marL="285750" indent="-285750">
              <a:buFont typeface="Arial" panose="020B0604020202020204" pitchFamily="34" charset="0"/>
              <a:buChar char="•"/>
            </a:pPr>
            <a:endParaRPr lang="en-GB" dirty="0" smtClean="0">
              <a:solidFill>
                <a:schemeClr val="bg1"/>
              </a:solidFill>
            </a:endParaRPr>
          </a:p>
          <a:p>
            <a:r>
              <a:rPr lang="en-GB" dirty="0" smtClean="0">
                <a:solidFill>
                  <a:schemeClr val="bg1"/>
                </a:solidFill>
              </a:rPr>
              <a:t>‘</a:t>
            </a:r>
            <a:r>
              <a:rPr lang="en-GB" dirty="0">
                <a:solidFill>
                  <a:schemeClr val="bg1"/>
                </a:solidFill>
              </a:rPr>
              <a:t>Feminists do not love me. My own position is that a woman must be a militant feminist in life, but when she is making a work of art, things are different. [to </a:t>
            </a:r>
            <a:r>
              <a:rPr lang="en-GB" i="1" dirty="0">
                <a:solidFill>
                  <a:schemeClr val="bg1"/>
                </a:solidFill>
              </a:rPr>
              <a:t>Monthly Film Bulletin</a:t>
            </a:r>
            <a:r>
              <a:rPr lang="en-GB" dirty="0">
                <a:solidFill>
                  <a:schemeClr val="bg1"/>
                </a:solidFill>
              </a:rPr>
              <a:t>, 1998</a:t>
            </a:r>
            <a:r>
              <a:rPr lang="en-GB" dirty="0" smtClean="0">
                <a:solidFill>
                  <a:schemeClr val="bg1"/>
                </a:solidFill>
              </a:rPr>
              <a:t>.]</a:t>
            </a:r>
          </a:p>
          <a:p>
            <a:endParaRPr lang="en-GB" dirty="0" smtClean="0">
              <a:solidFill>
                <a:schemeClr val="bg1"/>
              </a:solidFill>
            </a:endParaRPr>
          </a:p>
          <a:p>
            <a:pPr marL="285750" indent="-285750">
              <a:buFont typeface="Arial" panose="020B0604020202020204" pitchFamily="34" charset="0"/>
              <a:buChar char="•"/>
            </a:pPr>
            <a:r>
              <a:rPr lang="en-GB" dirty="0" smtClean="0">
                <a:solidFill>
                  <a:schemeClr val="bg1"/>
                </a:solidFill>
              </a:rPr>
              <a:t>Adoption of ‘male’ discourse (intellectual, professional)</a:t>
            </a:r>
          </a:p>
          <a:p>
            <a:pPr marL="285750" indent="-285750">
              <a:buFont typeface="Arial" panose="020B0604020202020204" pitchFamily="34" charset="0"/>
              <a:buChar char="•"/>
            </a:pPr>
            <a:endParaRPr lang="en-GB" dirty="0">
              <a:solidFill>
                <a:schemeClr val="bg1"/>
              </a:solidFill>
            </a:endParaRPr>
          </a:p>
          <a:p>
            <a:pPr marL="285750" indent="-285750">
              <a:buFont typeface="Arial" panose="020B0604020202020204" pitchFamily="34" charset="0"/>
              <a:buChar char="•"/>
            </a:pPr>
            <a:r>
              <a:rPr lang="en-GB" dirty="0" smtClean="0">
                <a:solidFill>
                  <a:schemeClr val="bg1"/>
                </a:solidFill>
              </a:rPr>
              <a:t>Provocation</a:t>
            </a:r>
          </a:p>
          <a:p>
            <a:pPr marL="285750" indent="-285750">
              <a:buFont typeface="Arial" panose="020B0604020202020204" pitchFamily="34" charset="0"/>
              <a:buChar char="•"/>
            </a:pPr>
            <a:endParaRPr lang="en-GB" dirty="0">
              <a:solidFill>
                <a:schemeClr val="bg1"/>
              </a:solidFill>
            </a:endParaRPr>
          </a:p>
          <a:p>
            <a:pPr marL="285750" indent="-285750">
              <a:buFont typeface="Arial" panose="020B0604020202020204" pitchFamily="34" charset="0"/>
              <a:buChar char="•"/>
            </a:pPr>
            <a:r>
              <a:rPr lang="en-GB" dirty="0" smtClean="0">
                <a:solidFill>
                  <a:schemeClr val="bg1"/>
                </a:solidFill>
              </a:rPr>
              <a:t>Libertinage discourse (protest against the regulation of prostitution</a:t>
            </a:r>
            <a:r>
              <a:rPr lang="en-GB" dirty="0">
                <a:solidFill>
                  <a:schemeClr val="bg1"/>
                </a:solidFill>
              </a:rPr>
              <a:t>) – see https://mauvaiseherbe.wordpress.com/tag/noel-burch/</a:t>
            </a:r>
            <a:endParaRPr lang="en-GB" dirty="0" smtClean="0">
              <a:solidFill>
                <a:schemeClr val="bg1"/>
              </a:solidFill>
            </a:endParaRPr>
          </a:p>
          <a:p>
            <a:endParaRPr lang="en-GB" dirty="0">
              <a:solidFill>
                <a:schemeClr val="bg1"/>
              </a:solidFill>
            </a:endParaRPr>
          </a:p>
          <a:p>
            <a:endParaRPr lang="en-GB" dirty="0">
              <a:solidFill>
                <a:schemeClr val="bg1"/>
              </a:solidFill>
            </a:endParaRPr>
          </a:p>
        </p:txBody>
      </p:sp>
    </p:spTree>
    <p:extLst>
      <p:ext uri="{BB962C8B-B14F-4D97-AF65-F5344CB8AC3E}">
        <p14:creationId xmlns:p14="http://schemas.microsoft.com/office/powerpoint/2010/main" val="19828645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692696"/>
            <a:ext cx="8208912" cy="6278642"/>
          </a:xfrm>
          <a:prstGeom prst="rect">
            <a:avLst/>
          </a:prstGeom>
          <a:noFill/>
        </p:spPr>
        <p:txBody>
          <a:bodyPr wrap="square" rtlCol="0">
            <a:spAutoFit/>
          </a:bodyPr>
          <a:lstStyle/>
          <a:p>
            <a:r>
              <a:rPr lang="en-GB" b="1" u="sng" dirty="0" smtClean="0">
                <a:solidFill>
                  <a:schemeClr val="bg1"/>
                </a:solidFill>
              </a:rPr>
              <a:t>The turn to the past – </a:t>
            </a:r>
            <a:r>
              <a:rPr lang="en-GB" i="1" dirty="0" err="1">
                <a:solidFill>
                  <a:schemeClr val="bg1"/>
                </a:solidFill>
              </a:rPr>
              <a:t>Une</a:t>
            </a:r>
            <a:r>
              <a:rPr lang="en-GB" i="1" dirty="0">
                <a:solidFill>
                  <a:schemeClr val="bg1"/>
                </a:solidFill>
              </a:rPr>
              <a:t> </a:t>
            </a:r>
            <a:r>
              <a:rPr lang="en-GB" i="1" dirty="0" err="1">
                <a:solidFill>
                  <a:schemeClr val="bg1"/>
                </a:solidFill>
              </a:rPr>
              <a:t>vieille</a:t>
            </a:r>
            <a:r>
              <a:rPr lang="en-GB" i="1" dirty="0">
                <a:solidFill>
                  <a:schemeClr val="bg1"/>
                </a:solidFill>
              </a:rPr>
              <a:t> </a:t>
            </a:r>
            <a:r>
              <a:rPr lang="en-GB" i="1" dirty="0" err="1" smtClean="0">
                <a:solidFill>
                  <a:schemeClr val="bg1"/>
                </a:solidFill>
              </a:rPr>
              <a:t>maîtresse</a:t>
            </a:r>
            <a:r>
              <a:rPr lang="en-GB" dirty="0" smtClean="0">
                <a:solidFill>
                  <a:schemeClr val="bg1"/>
                </a:solidFill>
              </a:rPr>
              <a:t> (</a:t>
            </a:r>
            <a:r>
              <a:rPr lang="en-GB" dirty="0">
                <a:solidFill>
                  <a:schemeClr val="bg1"/>
                </a:solidFill>
              </a:rPr>
              <a:t>2007), , set in nineteenth </a:t>
            </a:r>
            <a:r>
              <a:rPr lang="en-GB" dirty="0" smtClean="0">
                <a:solidFill>
                  <a:schemeClr val="bg1"/>
                </a:solidFill>
              </a:rPr>
              <a:t>century; </a:t>
            </a:r>
            <a:r>
              <a:rPr lang="en-GB" i="1" dirty="0" err="1" smtClean="0">
                <a:solidFill>
                  <a:schemeClr val="bg1"/>
                </a:solidFill>
              </a:rPr>
              <a:t>Barbe</a:t>
            </a:r>
            <a:r>
              <a:rPr lang="en-GB" i="1" dirty="0" smtClean="0">
                <a:solidFill>
                  <a:schemeClr val="bg1"/>
                </a:solidFill>
              </a:rPr>
              <a:t> </a:t>
            </a:r>
            <a:r>
              <a:rPr lang="en-GB" i="1" dirty="0" err="1" smtClean="0">
                <a:solidFill>
                  <a:schemeClr val="bg1"/>
                </a:solidFill>
              </a:rPr>
              <a:t>bleue</a:t>
            </a:r>
            <a:r>
              <a:rPr lang="en-GB" i="1" dirty="0" smtClean="0">
                <a:solidFill>
                  <a:schemeClr val="bg1"/>
                </a:solidFill>
              </a:rPr>
              <a:t>, </a:t>
            </a:r>
            <a:r>
              <a:rPr lang="en-GB" dirty="0" smtClean="0">
                <a:solidFill>
                  <a:schemeClr val="bg1"/>
                </a:solidFill>
              </a:rPr>
              <a:t>2009, </a:t>
            </a:r>
            <a:r>
              <a:rPr lang="en-GB" dirty="0">
                <a:solidFill>
                  <a:schemeClr val="bg1"/>
                </a:solidFill>
              </a:rPr>
              <a:t>which is more difficult to categorise as </a:t>
            </a:r>
            <a:r>
              <a:rPr lang="en-GB" dirty="0" smtClean="0">
                <a:solidFill>
                  <a:schemeClr val="bg1"/>
                </a:solidFill>
              </a:rPr>
              <a:t>extreme.</a:t>
            </a:r>
            <a:endParaRPr lang="fr-FR" dirty="0">
              <a:solidFill>
                <a:schemeClr val="bg1"/>
              </a:solidFill>
            </a:endParaRPr>
          </a:p>
          <a:p>
            <a:r>
              <a:rPr lang="en-GB" dirty="0">
                <a:solidFill>
                  <a:schemeClr val="bg1"/>
                </a:solidFill>
              </a:rPr>
              <a:t> </a:t>
            </a:r>
            <a:endParaRPr lang="fr-FR" dirty="0">
              <a:solidFill>
                <a:schemeClr val="bg1"/>
              </a:solidFill>
            </a:endParaRPr>
          </a:p>
          <a:p>
            <a:r>
              <a:rPr lang="en-GB" dirty="0">
                <a:solidFill>
                  <a:schemeClr val="bg1"/>
                </a:solidFill>
              </a:rPr>
              <a:t>‘I love Dandyism and the nineteenth century […] The novel was written by a man [</a:t>
            </a:r>
            <a:r>
              <a:rPr lang="en-GB" dirty="0" err="1">
                <a:solidFill>
                  <a:schemeClr val="bg1"/>
                </a:solidFill>
              </a:rPr>
              <a:t>Barbey</a:t>
            </a:r>
            <a:r>
              <a:rPr lang="en-GB" dirty="0">
                <a:solidFill>
                  <a:schemeClr val="bg1"/>
                </a:solidFill>
              </a:rPr>
              <a:t> </a:t>
            </a:r>
            <a:r>
              <a:rPr lang="en-GB" dirty="0" err="1">
                <a:solidFill>
                  <a:schemeClr val="bg1"/>
                </a:solidFill>
              </a:rPr>
              <a:t>d’Aurevilly</a:t>
            </a:r>
            <a:r>
              <a:rPr lang="en-GB" dirty="0">
                <a:solidFill>
                  <a:schemeClr val="bg1"/>
                </a:solidFill>
              </a:rPr>
              <a:t>]. I identify myself as a painter. And a painter’s signature is his last name. My name is </a:t>
            </a:r>
            <a:r>
              <a:rPr lang="en-GB" dirty="0" err="1">
                <a:solidFill>
                  <a:schemeClr val="bg1"/>
                </a:solidFill>
              </a:rPr>
              <a:t>Breillat</a:t>
            </a:r>
            <a:r>
              <a:rPr lang="en-GB" dirty="0">
                <a:solidFill>
                  <a:schemeClr val="bg1"/>
                </a:solidFill>
              </a:rPr>
              <a:t>. </a:t>
            </a:r>
            <a:r>
              <a:rPr lang="en-GB" dirty="0">
                <a:solidFill>
                  <a:srgbClr val="FF0000"/>
                </a:solidFill>
              </a:rPr>
              <a:t>We know it’s feminine, but that’s not because of what you see on the screen</a:t>
            </a:r>
            <a:r>
              <a:rPr lang="en-GB" dirty="0">
                <a:solidFill>
                  <a:schemeClr val="bg1"/>
                </a:solidFill>
              </a:rPr>
              <a:t>.’</a:t>
            </a:r>
            <a:endParaRPr lang="fr-FR" dirty="0">
              <a:solidFill>
                <a:schemeClr val="bg1"/>
              </a:solidFill>
            </a:endParaRPr>
          </a:p>
          <a:p>
            <a:r>
              <a:rPr lang="en-GB" dirty="0">
                <a:solidFill>
                  <a:schemeClr val="bg1"/>
                </a:solidFill>
              </a:rPr>
              <a:t> </a:t>
            </a:r>
            <a:endParaRPr lang="fr-FR" dirty="0">
              <a:solidFill>
                <a:schemeClr val="bg1"/>
              </a:solidFill>
            </a:endParaRPr>
          </a:p>
          <a:p>
            <a:r>
              <a:rPr lang="en-GB" dirty="0">
                <a:solidFill>
                  <a:srgbClr val="FF0000"/>
                </a:solidFill>
              </a:rPr>
              <a:t>‘I haven’t left provocation behind, but when I made </a:t>
            </a:r>
            <a:r>
              <a:rPr lang="en-GB" i="1" dirty="0">
                <a:solidFill>
                  <a:srgbClr val="FF0000"/>
                </a:solidFill>
              </a:rPr>
              <a:t>Anatomy of Hell</a:t>
            </a:r>
            <a:r>
              <a:rPr lang="en-GB" dirty="0">
                <a:solidFill>
                  <a:srgbClr val="FF0000"/>
                </a:solidFill>
              </a:rPr>
              <a:t>, I said that was the tenth film with a big X; the last, the most hard-core, the one that transgresses every taboo. </a:t>
            </a:r>
            <a:r>
              <a:rPr lang="en-GB" dirty="0" smtClean="0">
                <a:solidFill>
                  <a:schemeClr val="bg1"/>
                </a:solidFill>
              </a:rPr>
              <a:t>[…] </a:t>
            </a:r>
            <a:r>
              <a:rPr lang="en-GB" dirty="0">
                <a:solidFill>
                  <a:schemeClr val="bg1"/>
                </a:solidFill>
              </a:rPr>
              <a:t>Once I got that out of my system, I wanted to make a film about pleasure and passion, something more soothing for the viewer.’</a:t>
            </a:r>
            <a:endParaRPr lang="fr-FR" dirty="0">
              <a:solidFill>
                <a:schemeClr val="bg1"/>
              </a:solidFill>
            </a:endParaRPr>
          </a:p>
          <a:p>
            <a:r>
              <a:rPr lang="en-GB" dirty="0">
                <a:solidFill>
                  <a:schemeClr val="bg1"/>
                </a:solidFill>
              </a:rPr>
              <a:t> </a:t>
            </a:r>
            <a:endParaRPr lang="fr-FR" dirty="0">
              <a:solidFill>
                <a:schemeClr val="bg1"/>
              </a:solidFill>
            </a:endParaRPr>
          </a:p>
          <a:p>
            <a:r>
              <a:rPr lang="en-GB" dirty="0">
                <a:solidFill>
                  <a:schemeClr val="bg1"/>
                </a:solidFill>
              </a:rPr>
              <a:t>‘The thing that interests me… is that the two characters exchange qualities as their relationship progresses. Asia [</a:t>
            </a:r>
            <a:r>
              <a:rPr lang="en-GB" dirty="0" err="1" smtClean="0">
                <a:solidFill>
                  <a:schemeClr val="bg1"/>
                </a:solidFill>
              </a:rPr>
              <a:t>Argento</a:t>
            </a:r>
            <a:r>
              <a:rPr lang="en-GB" dirty="0" smtClean="0">
                <a:solidFill>
                  <a:schemeClr val="bg1"/>
                </a:solidFill>
              </a:rPr>
              <a:t>] </a:t>
            </a:r>
            <a:r>
              <a:rPr lang="en-GB" dirty="0">
                <a:solidFill>
                  <a:schemeClr val="bg1"/>
                </a:solidFill>
              </a:rPr>
              <a:t>is masculine and dominates </a:t>
            </a:r>
            <a:r>
              <a:rPr lang="en-GB" dirty="0" err="1">
                <a:solidFill>
                  <a:schemeClr val="bg1"/>
                </a:solidFill>
              </a:rPr>
              <a:t>Ryno</a:t>
            </a:r>
            <a:r>
              <a:rPr lang="en-GB" dirty="0">
                <a:solidFill>
                  <a:schemeClr val="bg1"/>
                </a:solidFill>
              </a:rPr>
              <a:t> de </a:t>
            </a:r>
            <a:r>
              <a:rPr lang="en-GB" dirty="0" err="1">
                <a:solidFill>
                  <a:schemeClr val="bg1"/>
                </a:solidFill>
              </a:rPr>
              <a:t>Marigny</a:t>
            </a:r>
            <a:r>
              <a:rPr lang="en-GB" dirty="0">
                <a:solidFill>
                  <a:schemeClr val="bg1"/>
                </a:solidFill>
              </a:rPr>
              <a:t>, and sometimes he is the one who dominates her […]’</a:t>
            </a:r>
            <a:endParaRPr lang="fr-FR" dirty="0">
              <a:solidFill>
                <a:schemeClr val="bg1"/>
              </a:solidFill>
            </a:endParaRPr>
          </a:p>
          <a:p>
            <a:endParaRPr lang="fr-FR" dirty="0">
              <a:solidFill>
                <a:schemeClr val="bg1"/>
              </a:solidFill>
            </a:endParaRPr>
          </a:p>
          <a:p>
            <a:r>
              <a:rPr lang="en-GB" sz="1400" dirty="0">
                <a:solidFill>
                  <a:schemeClr val="bg1"/>
                </a:solidFill>
              </a:rPr>
              <a:t>Source 2007 Cannes Film Festival Press Conference  </a:t>
            </a:r>
            <a:endParaRPr lang="fr-FR" sz="1400" dirty="0">
              <a:solidFill>
                <a:schemeClr val="bg1"/>
              </a:solidFill>
            </a:endParaRPr>
          </a:p>
          <a:p>
            <a:r>
              <a:rPr lang="en-GB" sz="1400" dirty="0">
                <a:solidFill>
                  <a:schemeClr val="bg1"/>
                </a:solidFill>
                <a:hlinkClick r:id="rId2"/>
              </a:rPr>
              <a:t>http://</a:t>
            </a:r>
            <a:r>
              <a:rPr lang="en-GB" sz="1400" dirty="0" smtClean="0">
                <a:solidFill>
                  <a:schemeClr val="bg1"/>
                </a:solidFill>
                <a:hlinkClick r:id="rId2"/>
              </a:rPr>
              <a:t>www.festival-cannes.com/en/theDailyArticle/55627.html</a:t>
            </a:r>
            <a:endParaRPr lang="en-GB" sz="1400" dirty="0" smtClean="0">
              <a:solidFill>
                <a:schemeClr val="bg1"/>
              </a:solidFill>
            </a:endParaRPr>
          </a:p>
          <a:p>
            <a:endParaRPr lang="en-GB" sz="1400" dirty="0">
              <a:solidFill>
                <a:schemeClr val="bg1"/>
              </a:solidFill>
            </a:endParaRPr>
          </a:p>
          <a:p>
            <a:r>
              <a:rPr lang="en-GB" i="1" dirty="0" smtClean="0">
                <a:solidFill>
                  <a:schemeClr val="bg1"/>
                </a:solidFill>
              </a:rPr>
              <a:t>Le </a:t>
            </a:r>
            <a:r>
              <a:rPr lang="en-GB" i="1" dirty="0" err="1" smtClean="0">
                <a:solidFill>
                  <a:schemeClr val="bg1"/>
                </a:solidFill>
              </a:rPr>
              <a:t>Cinéma</a:t>
            </a:r>
            <a:r>
              <a:rPr lang="en-GB" i="1" dirty="0" smtClean="0">
                <a:solidFill>
                  <a:schemeClr val="bg1"/>
                </a:solidFill>
              </a:rPr>
              <a:t> du corps </a:t>
            </a:r>
            <a:r>
              <a:rPr lang="en-GB" dirty="0" smtClean="0">
                <a:solidFill>
                  <a:schemeClr val="bg1"/>
                </a:solidFill>
              </a:rPr>
              <a:t>as a </a:t>
            </a:r>
            <a:r>
              <a:rPr lang="en-GB" dirty="0" err="1" smtClean="0">
                <a:solidFill>
                  <a:schemeClr val="bg1"/>
                </a:solidFill>
              </a:rPr>
              <a:t>phenonenon</a:t>
            </a:r>
            <a:r>
              <a:rPr lang="en-GB" dirty="0" smtClean="0">
                <a:solidFill>
                  <a:schemeClr val="bg1"/>
                </a:solidFill>
              </a:rPr>
              <a:t> of the 2000s? Cf. </a:t>
            </a:r>
            <a:r>
              <a:rPr lang="en-GB" i="1" dirty="0" err="1" smtClean="0">
                <a:solidFill>
                  <a:schemeClr val="bg1"/>
                </a:solidFill>
              </a:rPr>
              <a:t>Abus</a:t>
            </a:r>
            <a:r>
              <a:rPr lang="en-GB" i="1" dirty="0" smtClean="0">
                <a:solidFill>
                  <a:schemeClr val="bg1"/>
                </a:solidFill>
              </a:rPr>
              <a:t> de </a:t>
            </a:r>
            <a:r>
              <a:rPr lang="en-GB" i="1" dirty="0" err="1" smtClean="0">
                <a:solidFill>
                  <a:schemeClr val="bg1"/>
                </a:solidFill>
              </a:rPr>
              <a:t>faiblesse</a:t>
            </a:r>
            <a:r>
              <a:rPr lang="en-GB" i="1" dirty="0" smtClean="0">
                <a:solidFill>
                  <a:schemeClr val="bg1"/>
                </a:solidFill>
              </a:rPr>
              <a:t> </a:t>
            </a:r>
            <a:r>
              <a:rPr lang="en-GB" dirty="0" smtClean="0">
                <a:solidFill>
                  <a:schemeClr val="bg1"/>
                </a:solidFill>
              </a:rPr>
              <a:t>2013 – more interested in non-sexual power dynamics and seen as more ‘humane’ in general.</a:t>
            </a:r>
            <a:endParaRPr lang="fr-FR" dirty="0">
              <a:solidFill>
                <a:schemeClr val="bg1"/>
              </a:solidFill>
            </a:endParaRPr>
          </a:p>
          <a:p>
            <a:pPr algn="just"/>
            <a:endParaRPr lang="fr-FR" b="1" u="sng" dirty="0">
              <a:solidFill>
                <a:schemeClr val="bg1"/>
              </a:solidFill>
            </a:endParaRPr>
          </a:p>
        </p:txBody>
      </p:sp>
      <p:sp>
        <p:nvSpPr>
          <p:cNvPr id="3" name="TextBox 2"/>
          <p:cNvSpPr txBox="1"/>
          <p:nvPr/>
        </p:nvSpPr>
        <p:spPr>
          <a:xfrm>
            <a:off x="2483768" y="116632"/>
            <a:ext cx="4104456" cy="369332"/>
          </a:xfrm>
          <a:prstGeom prst="rect">
            <a:avLst/>
          </a:prstGeom>
          <a:noFill/>
        </p:spPr>
        <p:txBody>
          <a:bodyPr wrap="square" rtlCol="0">
            <a:spAutoFit/>
          </a:bodyPr>
          <a:lstStyle/>
          <a:p>
            <a:pPr algn="ctr"/>
            <a:r>
              <a:rPr lang="en-GB" b="1" u="sng" dirty="0" err="1" smtClean="0">
                <a:solidFill>
                  <a:schemeClr val="bg1"/>
                </a:solidFill>
              </a:rPr>
              <a:t>Breillat</a:t>
            </a:r>
            <a:r>
              <a:rPr lang="en-GB" b="1" u="sng" dirty="0" smtClean="0">
                <a:solidFill>
                  <a:schemeClr val="bg1"/>
                </a:solidFill>
              </a:rPr>
              <a:t> since </a:t>
            </a:r>
            <a:r>
              <a:rPr lang="en-GB" b="1" i="1" u="sng" dirty="0">
                <a:solidFill>
                  <a:schemeClr val="bg1"/>
                </a:solidFill>
              </a:rPr>
              <a:t>À</a:t>
            </a:r>
            <a:r>
              <a:rPr lang="en-GB" b="1" i="1" u="sng" dirty="0" smtClean="0">
                <a:solidFill>
                  <a:schemeClr val="bg1"/>
                </a:solidFill>
              </a:rPr>
              <a:t> Ma </a:t>
            </a:r>
            <a:r>
              <a:rPr lang="en-GB" b="1" i="1" u="sng" dirty="0" err="1" smtClean="0">
                <a:solidFill>
                  <a:schemeClr val="bg1"/>
                </a:solidFill>
              </a:rPr>
              <a:t>Soeur</a:t>
            </a:r>
            <a:r>
              <a:rPr lang="en-GB" b="1" i="1" u="sng" dirty="0" smtClean="0">
                <a:solidFill>
                  <a:schemeClr val="bg1"/>
                </a:solidFill>
              </a:rPr>
              <a:t>!</a:t>
            </a:r>
            <a:endParaRPr lang="en-GB" b="1" i="1" u="sng" dirty="0">
              <a:solidFill>
                <a:schemeClr val="bg1"/>
              </a:solidFill>
            </a:endParaRPr>
          </a:p>
        </p:txBody>
      </p:sp>
    </p:spTree>
    <p:extLst>
      <p:ext uri="{BB962C8B-B14F-4D97-AF65-F5344CB8AC3E}">
        <p14:creationId xmlns:p14="http://schemas.microsoft.com/office/powerpoint/2010/main" val="21543333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03648" y="260648"/>
            <a:ext cx="6264696" cy="923330"/>
          </a:xfrm>
          <a:prstGeom prst="rect">
            <a:avLst/>
          </a:prstGeom>
          <a:noFill/>
        </p:spPr>
        <p:txBody>
          <a:bodyPr wrap="square" rtlCol="0">
            <a:spAutoFit/>
          </a:bodyPr>
          <a:lstStyle/>
          <a:p>
            <a:pPr algn="ctr"/>
            <a:r>
              <a:rPr lang="en-GB" b="1" u="sng" dirty="0" smtClean="0">
                <a:solidFill>
                  <a:schemeClr val="bg1"/>
                </a:solidFill>
              </a:rPr>
              <a:t>Julia </a:t>
            </a:r>
            <a:r>
              <a:rPr lang="en-GB" b="1" u="sng" dirty="0" err="1" smtClean="0">
                <a:solidFill>
                  <a:schemeClr val="bg1"/>
                </a:solidFill>
              </a:rPr>
              <a:t>Kristeva</a:t>
            </a:r>
            <a:endParaRPr lang="en-GB" b="1" u="sng" dirty="0" smtClean="0">
              <a:solidFill>
                <a:schemeClr val="bg1"/>
              </a:solidFill>
            </a:endParaRPr>
          </a:p>
          <a:p>
            <a:pPr algn="ctr"/>
            <a:r>
              <a:rPr lang="en-GB" b="1" dirty="0" smtClean="0">
                <a:solidFill>
                  <a:schemeClr val="bg1"/>
                </a:solidFill>
              </a:rPr>
              <a:t>1941-</a:t>
            </a:r>
          </a:p>
          <a:p>
            <a:pPr algn="ctr"/>
            <a:endParaRPr lang="fr-FR" b="1" u="sng" dirty="0">
              <a:solidFill>
                <a:schemeClr val="bg1"/>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2" y="1844824"/>
            <a:ext cx="3386336" cy="30200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107504" y="908720"/>
            <a:ext cx="5184576" cy="4524315"/>
          </a:xfrm>
          <a:prstGeom prst="rect">
            <a:avLst/>
          </a:prstGeom>
          <a:noFill/>
        </p:spPr>
        <p:txBody>
          <a:bodyPr wrap="square" rtlCol="0">
            <a:spAutoFit/>
          </a:bodyPr>
          <a:lstStyle/>
          <a:p>
            <a:endParaRPr lang="en-GB" dirty="0" smtClean="0">
              <a:solidFill>
                <a:schemeClr val="bg1"/>
              </a:solidFill>
            </a:endParaRPr>
          </a:p>
          <a:p>
            <a:endParaRPr lang="en-GB" dirty="0">
              <a:solidFill>
                <a:schemeClr val="bg1"/>
              </a:solidFill>
            </a:endParaRPr>
          </a:p>
          <a:p>
            <a:r>
              <a:rPr lang="en-GB" dirty="0" smtClean="0">
                <a:solidFill>
                  <a:schemeClr val="bg1"/>
                </a:solidFill>
              </a:rPr>
              <a:t>Bulgarian-French academic, philosopher</a:t>
            </a:r>
            <a:r>
              <a:rPr lang="en-GB" dirty="0">
                <a:solidFill>
                  <a:schemeClr val="bg1"/>
                </a:solidFill>
              </a:rPr>
              <a:t>, literary critic, psychoanalyst, sociologist, feminist, and, most recently, </a:t>
            </a:r>
            <a:r>
              <a:rPr lang="en-GB" dirty="0" smtClean="0">
                <a:solidFill>
                  <a:schemeClr val="bg1"/>
                </a:solidFill>
              </a:rPr>
              <a:t>novelist. She </a:t>
            </a:r>
            <a:r>
              <a:rPr lang="en-GB" dirty="0">
                <a:solidFill>
                  <a:schemeClr val="bg1"/>
                </a:solidFill>
              </a:rPr>
              <a:t>has lived in France since the mid-1960s. </a:t>
            </a:r>
            <a:r>
              <a:rPr lang="en-GB" dirty="0" smtClean="0"/>
              <a:t>T</a:t>
            </a:r>
          </a:p>
          <a:p>
            <a:endParaRPr lang="en-GB" dirty="0" smtClean="0"/>
          </a:p>
          <a:p>
            <a:endParaRPr lang="en-GB" dirty="0"/>
          </a:p>
          <a:p>
            <a:r>
              <a:rPr lang="en-GB" dirty="0" smtClean="0">
                <a:solidFill>
                  <a:schemeClr val="bg1"/>
                </a:solidFill>
              </a:rPr>
              <a:t>Probably best known for her work on the abject in </a:t>
            </a:r>
            <a:r>
              <a:rPr lang="en-GB" i="1" dirty="0" err="1" smtClean="0">
                <a:solidFill>
                  <a:schemeClr val="bg1"/>
                </a:solidFill>
              </a:rPr>
              <a:t>Pouvoirs</a:t>
            </a:r>
            <a:r>
              <a:rPr lang="en-GB" i="1" dirty="0" smtClean="0">
                <a:solidFill>
                  <a:schemeClr val="bg1"/>
                </a:solidFill>
              </a:rPr>
              <a:t> de </a:t>
            </a:r>
            <a:r>
              <a:rPr lang="en-GB" i="1" dirty="0" err="1" smtClean="0">
                <a:solidFill>
                  <a:schemeClr val="bg1"/>
                </a:solidFill>
              </a:rPr>
              <a:t>l’horreur</a:t>
            </a:r>
            <a:r>
              <a:rPr lang="en-GB" dirty="0" smtClean="0">
                <a:solidFill>
                  <a:schemeClr val="bg1"/>
                </a:solidFill>
              </a:rPr>
              <a:t>.</a:t>
            </a:r>
          </a:p>
          <a:p>
            <a:endParaRPr lang="en-GB" dirty="0">
              <a:solidFill>
                <a:schemeClr val="bg1"/>
              </a:solidFill>
            </a:endParaRPr>
          </a:p>
          <a:p>
            <a:endParaRPr lang="en-GB" dirty="0" smtClean="0">
              <a:solidFill>
                <a:schemeClr val="bg1"/>
              </a:solidFill>
            </a:endParaRPr>
          </a:p>
          <a:p>
            <a:r>
              <a:rPr lang="en-GB" dirty="0" smtClean="0">
                <a:solidFill>
                  <a:schemeClr val="bg1"/>
                </a:solidFill>
              </a:rPr>
              <a:t>This is not least due to its enormous influence on film studies scholarship focused on the horror genre, notably in the work of Barbara </a:t>
            </a:r>
            <a:r>
              <a:rPr lang="en-GB" dirty="0" err="1" smtClean="0">
                <a:solidFill>
                  <a:schemeClr val="bg1"/>
                </a:solidFill>
              </a:rPr>
              <a:t>Creed.</a:t>
            </a:r>
            <a:r>
              <a:rPr lang="en-GB" dirty="0" err="1" smtClean="0"/>
              <a:t>the</a:t>
            </a:r>
            <a:r>
              <a:rPr lang="en-GB" dirty="0" smtClean="0"/>
              <a:t> </a:t>
            </a:r>
            <a:r>
              <a:rPr lang="en-GB" dirty="0"/>
              <a:t>University Paris Diderot. </a:t>
            </a:r>
            <a:endParaRPr lang="fr-FR" dirty="0"/>
          </a:p>
        </p:txBody>
      </p:sp>
    </p:spTree>
    <p:extLst>
      <p:ext uri="{BB962C8B-B14F-4D97-AF65-F5344CB8AC3E}">
        <p14:creationId xmlns:p14="http://schemas.microsoft.com/office/powerpoint/2010/main" val="1357539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188640"/>
            <a:ext cx="8496944" cy="3847207"/>
          </a:xfrm>
          <a:prstGeom prst="rect">
            <a:avLst/>
          </a:prstGeom>
          <a:noFill/>
        </p:spPr>
        <p:txBody>
          <a:bodyPr wrap="square" rtlCol="0">
            <a:spAutoFit/>
          </a:bodyPr>
          <a:lstStyle/>
          <a:p>
            <a:r>
              <a:rPr lang="en-GB" dirty="0" smtClean="0">
                <a:solidFill>
                  <a:schemeClr val="bg1"/>
                </a:solidFill>
              </a:rPr>
              <a:t>For </a:t>
            </a:r>
            <a:r>
              <a:rPr lang="en-GB" dirty="0">
                <a:solidFill>
                  <a:schemeClr val="bg1"/>
                </a:solidFill>
              </a:rPr>
              <a:t>instance, on </a:t>
            </a:r>
            <a:r>
              <a:rPr lang="en-GB" i="1" dirty="0">
                <a:solidFill>
                  <a:schemeClr val="bg1"/>
                </a:solidFill>
              </a:rPr>
              <a:t>Alien</a:t>
            </a:r>
            <a:r>
              <a:rPr lang="en-GB" i="1" dirty="0" smtClean="0">
                <a:solidFill>
                  <a:schemeClr val="bg1"/>
                </a:solidFill>
              </a:rPr>
              <a:t>:</a:t>
            </a:r>
          </a:p>
          <a:p>
            <a:r>
              <a:rPr lang="en-GB" dirty="0" smtClean="0">
                <a:solidFill>
                  <a:schemeClr val="bg1"/>
                </a:solidFill>
              </a:rPr>
              <a:t>‘</a:t>
            </a:r>
            <a:r>
              <a:rPr lang="en-GB" dirty="0">
                <a:solidFill>
                  <a:schemeClr val="bg1"/>
                </a:solidFill>
              </a:rPr>
              <a:t>The horror [then] played out can be read in relation to </a:t>
            </a:r>
            <a:r>
              <a:rPr lang="en-GB" dirty="0" err="1">
                <a:solidFill>
                  <a:schemeClr val="bg1"/>
                </a:solidFill>
              </a:rPr>
              <a:t>Kristeva’s</a:t>
            </a:r>
            <a:r>
              <a:rPr lang="en-GB" dirty="0">
                <a:solidFill>
                  <a:schemeClr val="bg1"/>
                </a:solidFill>
              </a:rPr>
              <a:t> concept of the semiotic </a:t>
            </a:r>
            <a:r>
              <a:rPr lang="en-GB" i="1" dirty="0" err="1">
                <a:solidFill>
                  <a:schemeClr val="bg1"/>
                </a:solidFill>
              </a:rPr>
              <a:t>chora</a:t>
            </a:r>
            <a:r>
              <a:rPr lang="en-GB" dirty="0">
                <a:solidFill>
                  <a:schemeClr val="bg1"/>
                </a:solidFill>
              </a:rPr>
              <a:t> […] </a:t>
            </a:r>
            <a:r>
              <a:rPr lang="en-GB" dirty="0" err="1">
                <a:solidFill>
                  <a:schemeClr val="bg1"/>
                </a:solidFill>
              </a:rPr>
              <a:t>Kristeva</a:t>
            </a:r>
            <a:r>
              <a:rPr lang="en-GB" dirty="0">
                <a:solidFill>
                  <a:schemeClr val="bg1"/>
                </a:solidFill>
              </a:rPr>
              <a:t> argues that the maternal body becomes the site of conflicting desires (the semiotic </a:t>
            </a:r>
            <a:r>
              <a:rPr lang="en-GB" i="1" dirty="0" err="1">
                <a:solidFill>
                  <a:schemeClr val="bg1"/>
                </a:solidFill>
              </a:rPr>
              <a:t>chora</a:t>
            </a:r>
            <a:r>
              <a:rPr lang="en-GB" dirty="0">
                <a:solidFill>
                  <a:schemeClr val="bg1"/>
                </a:solidFill>
              </a:rPr>
              <a:t>). These desires are constantly staged and restaged in the workings of the horror narrative where the subject is left alone, usually in a strange, hostile place, and forced to confront an unnameable terror, the monster. The monster represents both the subject’s fears of being alone, of being separate from the mother, and the threat of annihilation – often through reincorporation. As oral-sadistic mother, the monster threatens to reabsorb the child she once nurtured. Thus, the monster, like the abject, is </a:t>
            </a:r>
            <a:r>
              <a:rPr lang="en-GB" dirty="0" smtClean="0">
                <a:solidFill>
                  <a:schemeClr val="bg1"/>
                </a:solidFill>
              </a:rPr>
              <a:t>ambiguous; it both repels and attracts.’  </a:t>
            </a:r>
          </a:p>
          <a:p>
            <a:endParaRPr lang="en-GB" dirty="0">
              <a:solidFill>
                <a:schemeClr val="bg1"/>
              </a:solidFill>
            </a:endParaRPr>
          </a:p>
          <a:p>
            <a:r>
              <a:rPr lang="en-GB" sz="1400" dirty="0" smtClean="0">
                <a:solidFill>
                  <a:schemeClr val="bg1"/>
                </a:solidFill>
              </a:rPr>
              <a:t>Creed, ‘Horror and the Monstrous-Feminine: An Imaginary Abjection.’ In B. K. Grant (ed.), </a:t>
            </a:r>
            <a:r>
              <a:rPr lang="en-GB" sz="1400" i="1" dirty="0">
                <a:solidFill>
                  <a:schemeClr val="bg1"/>
                </a:solidFill>
              </a:rPr>
              <a:t>T</a:t>
            </a:r>
            <a:r>
              <a:rPr lang="en-GB" sz="1400" i="1" dirty="0" smtClean="0">
                <a:solidFill>
                  <a:schemeClr val="bg1"/>
                </a:solidFill>
              </a:rPr>
              <a:t>he Dread of Difference: Gender and the Horror Film </a:t>
            </a:r>
            <a:r>
              <a:rPr lang="en-GB" sz="1400" dirty="0" smtClean="0">
                <a:solidFill>
                  <a:schemeClr val="bg1"/>
                </a:solidFill>
              </a:rPr>
              <a:t>(Austin, University of Texas Press, 1996), p. 58.</a:t>
            </a:r>
            <a:endParaRPr lang="fr-FR" sz="1400" dirty="0"/>
          </a:p>
          <a:p>
            <a:endParaRPr lang="fr-FR"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4035847"/>
            <a:ext cx="1682906" cy="24060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1800" y="3830845"/>
            <a:ext cx="3091830" cy="28730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56176" y="4195763"/>
            <a:ext cx="2809875" cy="1533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6156176" y="5949280"/>
            <a:ext cx="2809875" cy="646331"/>
          </a:xfrm>
          <a:prstGeom prst="rect">
            <a:avLst/>
          </a:prstGeom>
          <a:noFill/>
        </p:spPr>
        <p:txBody>
          <a:bodyPr wrap="square" rtlCol="0">
            <a:spAutoFit/>
          </a:bodyPr>
          <a:lstStyle/>
          <a:p>
            <a:r>
              <a:rPr lang="en-GB" dirty="0" smtClean="0">
                <a:solidFill>
                  <a:schemeClr val="bg1"/>
                </a:solidFill>
              </a:rPr>
              <a:t>Wider resonances – ‘gross-out’ comedy</a:t>
            </a:r>
            <a:endParaRPr lang="fr-FR" dirty="0">
              <a:solidFill>
                <a:schemeClr val="bg1"/>
              </a:solidFill>
            </a:endParaRPr>
          </a:p>
        </p:txBody>
      </p:sp>
    </p:spTree>
    <p:extLst>
      <p:ext uri="{BB962C8B-B14F-4D97-AF65-F5344CB8AC3E}">
        <p14:creationId xmlns:p14="http://schemas.microsoft.com/office/powerpoint/2010/main" val="65289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260648"/>
            <a:ext cx="8280920" cy="646331"/>
          </a:xfrm>
          <a:prstGeom prst="rect">
            <a:avLst/>
          </a:prstGeom>
          <a:noFill/>
        </p:spPr>
        <p:txBody>
          <a:bodyPr wrap="square" rtlCol="0">
            <a:spAutoFit/>
          </a:bodyPr>
          <a:lstStyle/>
          <a:p>
            <a:pPr algn="ctr"/>
            <a:r>
              <a:rPr lang="en-GB" b="1" i="1" u="sng" dirty="0">
                <a:solidFill>
                  <a:schemeClr val="bg1"/>
                </a:solidFill>
              </a:rPr>
              <a:t>À</a:t>
            </a:r>
            <a:r>
              <a:rPr lang="en-GB" b="1" i="1" u="sng" dirty="0" smtClean="0">
                <a:solidFill>
                  <a:schemeClr val="bg1"/>
                </a:solidFill>
              </a:rPr>
              <a:t> ma </a:t>
            </a:r>
            <a:r>
              <a:rPr lang="en-GB" b="1" i="1" u="sng" dirty="0" err="1" smtClean="0">
                <a:solidFill>
                  <a:schemeClr val="bg1"/>
                </a:solidFill>
              </a:rPr>
              <a:t>soeur</a:t>
            </a:r>
            <a:r>
              <a:rPr lang="en-GB" b="1" i="1" u="sng" dirty="0" smtClean="0">
                <a:solidFill>
                  <a:schemeClr val="bg1"/>
                </a:solidFill>
              </a:rPr>
              <a:t>!</a:t>
            </a:r>
          </a:p>
          <a:p>
            <a:pPr algn="ctr"/>
            <a:r>
              <a:rPr lang="en-GB" b="1" u="sng" dirty="0" smtClean="0">
                <a:solidFill>
                  <a:schemeClr val="bg1"/>
                </a:solidFill>
              </a:rPr>
              <a:t>Seminar Questions</a:t>
            </a:r>
            <a:endParaRPr lang="en-GB" b="1" u="sng" dirty="0">
              <a:solidFill>
                <a:schemeClr val="bg1"/>
              </a:solidFill>
            </a:endParaRPr>
          </a:p>
        </p:txBody>
      </p:sp>
      <p:sp>
        <p:nvSpPr>
          <p:cNvPr id="3" name="TextBox 2"/>
          <p:cNvSpPr txBox="1"/>
          <p:nvPr/>
        </p:nvSpPr>
        <p:spPr>
          <a:xfrm>
            <a:off x="683568" y="1484784"/>
            <a:ext cx="8136904" cy="4247317"/>
          </a:xfrm>
          <a:prstGeom prst="rect">
            <a:avLst/>
          </a:prstGeom>
          <a:noFill/>
        </p:spPr>
        <p:txBody>
          <a:bodyPr wrap="square" rtlCol="0">
            <a:spAutoFit/>
          </a:bodyPr>
          <a:lstStyle/>
          <a:p>
            <a:r>
              <a:rPr lang="en-GB" dirty="0">
                <a:solidFill>
                  <a:schemeClr val="bg1"/>
                </a:solidFill>
              </a:rPr>
              <a:t>- How can we describe the film's aesthetics? Are </a:t>
            </a:r>
            <a:r>
              <a:rPr lang="en-GB" dirty="0" smtClean="0">
                <a:solidFill>
                  <a:schemeClr val="bg1"/>
                </a:solidFill>
              </a:rPr>
              <a:t>they realistic/stylised/expressionistic/symbolic</a:t>
            </a:r>
            <a:r>
              <a:rPr lang="en-GB" dirty="0">
                <a:solidFill>
                  <a:schemeClr val="bg1"/>
                </a:solidFill>
              </a:rPr>
              <a:t>? Think here about the characteristics of its spaces, colour palette and </a:t>
            </a:r>
            <a:r>
              <a:rPr lang="en-GB" dirty="0" err="1" smtClean="0">
                <a:solidFill>
                  <a:schemeClr val="bg1"/>
                </a:solidFill>
              </a:rPr>
              <a:t>mise</a:t>
            </a:r>
            <a:r>
              <a:rPr lang="en-GB" dirty="0" smtClean="0">
                <a:solidFill>
                  <a:schemeClr val="bg1"/>
                </a:solidFill>
              </a:rPr>
              <a:t>-</a:t>
            </a:r>
            <a:r>
              <a:rPr lang="en-GB" dirty="0" err="1" smtClean="0">
                <a:solidFill>
                  <a:schemeClr val="bg1"/>
                </a:solidFill>
              </a:rPr>
              <a:t>en</a:t>
            </a:r>
            <a:r>
              <a:rPr lang="en-GB" dirty="0" smtClean="0">
                <a:solidFill>
                  <a:schemeClr val="bg1"/>
                </a:solidFill>
              </a:rPr>
              <a:t>-scène </a:t>
            </a:r>
            <a:r>
              <a:rPr lang="en-GB" dirty="0">
                <a:solidFill>
                  <a:schemeClr val="bg1"/>
                </a:solidFill>
              </a:rPr>
              <a:t>in general.</a:t>
            </a:r>
          </a:p>
          <a:p>
            <a:r>
              <a:rPr lang="en-GB" dirty="0">
                <a:solidFill>
                  <a:schemeClr val="bg1"/>
                </a:solidFill>
              </a:rPr>
              <a:t/>
            </a:r>
            <a:br>
              <a:rPr lang="en-GB" dirty="0">
                <a:solidFill>
                  <a:schemeClr val="bg1"/>
                </a:solidFill>
              </a:rPr>
            </a:br>
            <a:endParaRPr lang="en-GB" dirty="0">
              <a:solidFill>
                <a:schemeClr val="bg1"/>
              </a:solidFill>
            </a:endParaRPr>
          </a:p>
          <a:p>
            <a:r>
              <a:rPr lang="en-GB" dirty="0">
                <a:solidFill>
                  <a:schemeClr val="bg1"/>
                </a:solidFill>
              </a:rPr>
              <a:t>- Where might we find 'abject' sites within the film, using Julia Kristeva's term? What is the force of these from a feminist perspective?</a:t>
            </a:r>
          </a:p>
          <a:p>
            <a:r>
              <a:rPr lang="en-GB" dirty="0">
                <a:solidFill>
                  <a:schemeClr val="bg1"/>
                </a:solidFill>
              </a:rPr>
              <a:t/>
            </a:r>
            <a:br>
              <a:rPr lang="en-GB" dirty="0">
                <a:solidFill>
                  <a:schemeClr val="bg1"/>
                </a:solidFill>
              </a:rPr>
            </a:br>
            <a:endParaRPr lang="en-GB" dirty="0">
              <a:solidFill>
                <a:schemeClr val="bg1"/>
              </a:solidFill>
            </a:endParaRPr>
          </a:p>
          <a:p>
            <a:r>
              <a:rPr lang="en-GB" dirty="0">
                <a:solidFill>
                  <a:schemeClr val="bg1"/>
                </a:solidFill>
              </a:rPr>
              <a:t>- How are the graphic sex scenes filmed, compared with conventional representations, and why?</a:t>
            </a:r>
          </a:p>
          <a:p>
            <a:r>
              <a:rPr lang="en-GB" dirty="0">
                <a:solidFill>
                  <a:schemeClr val="bg1"/>
                </a:solidFill>
              </a:rPr>
              <a:t/>
            </a:r>
            <a:br>
              <a:rPr lang="en-GB" dirty="0">
                <a:solidFill>
                  <a:schemeClr val="bg1"/>
                </a:solidFill>
              </a:rPr>
            </a:br>
            <a:endParaRPr lang="en-GB" dirty="0">
              <a:solidFill>
                <a:schemeClr val="bg1"/>
              </a:solidFill>
            </a:endParaRPr>
          </a:p>
          <a:p>
            <a:r>
              <a:rPr lang="en-GB" dirty="0">
                <a:solidFill>
                  <a:schemeClr val="bg1"/>
                </a:solidFill>
              </a:rPr>
              <a:t>- What is the meaning of the ending?</a:t>
            </a:r>
          </a:p>
          <a:p>
            <a:endParaRPr lang="en-GB" dirty="0"/>
          </a:p>
        </p:txBody>
      </p:sp>
    </p:spTree>
    <p:extLst>
      <p:ext uri="{BB962C8B-B14F-4D97-AF65-F5344CB8AC3E}">
        <p14:creationId xmlns:p14="http://schemas.microsoft.com/office/powerpoint/2010/main" val="38591341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764704"/>
            <a:ext cx="8496944" cy="4801314"/>
          </a:xfrm>
          <a:prstGeom prst="rect">
            <a:avLst/>
          </a:prstGeom>
          <a:noFill/>
        </p:spPr>
        <p:txBody>
          <a:bodyPr wrap="square" rtlCol="0">
            <a:spAutoFit/>
          </a:bodyPr>
          <a:lstStyle/>
          <a:p>
            <a:pPr algn="ctr"/>
            <a:r>
              <a:rPr lang="en-GB" b="1" u="sng" dirty="0" smtClean="0">
                <a:solidFill>
                  <a:schemeClr val="bg1"/>
                </a:solidFill>
              </a:rPr>
              <a:t>Structure of the Session</a:t>
            </a:r>
          </a:p>
          <a:p>
            <a:pPr algn="ctr"/>
            <a:endParaRPr lang="en-GB" b="1" dirty="0">
              <a:solidFill>
                <a:schemeClr val="bg1"/>
              </a:solidFill>
            </a:endParaRPr>
          </a:p>
          <a:p>
            <a:pPr marL="285750" indent="-285750" algn="just">
              <a:buFont typeface="Arial" panose="020B0604020202020204" pitchFamily="34" charset="0"/>
              <a:buChar char="•"/>
            </a:pPr>
            <a:endParaRPr lang="en-GB" dirty="0" smtClean="0">
              <a:solidFill>
                <a:schemeClr val="bg1"/>
              </a:solidFill>
            </a:endParaRPr>
          </a:p>
          <a:p>
            <a:pPr marL="285750" indent="-285750" algn="just">
              <a:buFont typeface="Arial" panose="020B0604020202020204" pitchFamily="34" charset="0"/>
              <a:buChar char="•"/>
            </a:pPr>
            <a:endParaRPr lang="en-GB" dirty="0" smtClean="0">
              <a:solidFill>
                <a:schemeClr val="bg1"/>
              </a:solidFill>
            </a:endParaRPr>
          </a:p>
          <a:p>
            <a:pPr marL="285750" indent="-285750" algn="just">
              <a:buFont typeface="Arial" panose="020B0604020202020204" pitchFamily="34" charset="0"/>
              <a:buChar char="•"/>
            </a:pPr>
            <a:r>
              <a:rPr lang="en-GB" b="1" dirty="0" smtClean="0">
                <a:solidFill>
                  <a:schemeClr val="bg1"/>
                </a:solidFill>
              </a:rPr>
              <a:t>Picking up on last week – CLIP: </a:t>
            </a:r>
            <a:r>
              <a:rPr lang="en-GB" b="1" i="1" dirty="0" smtClean="0">
                <a:solidFill>
                  <a:schemeClr val="bg1"/>
                </a:solidFill>
              </a:rPr>
              <a:t>2 Days in </a:t>
            </a:r>
            <a:r>
              <a:rPr lang="en-GB" b="1" i="1" dirty="0" smtClean="0">
                <a:solidFill>
                  <a:schemeClr val="bg1"/>
                </a:solidFill>
              </a:rPr>
              <a:t>Paris </a:t>
            </a:r>
            <a:r>
              <a:rPr lang="en-GB" b="1" dirty="0" smtClean="0">
                <a:solidFill>
                  <a:schemeClr val="bg1"/>
                </a:solidFill>
              </a:rPr>
              <a:t>(2007)</a:t>
            </a:r>
            <a:endParaRPr lang="en-GB" b="1" i="1" dirty="0" smtClean="0">
              <a:solidFill>
                <a:schemeClr val="bg1"/>
              </a:solidFill>
            </a:endParaRPr>
          </a:p>
          <a:p>
            <a:pPr marL="285750" indent="-285750" algn="just">
              <a:buFont typeface="Arial" panose="020B0604020202020204" pitchFamily="34" charset="0"/>
              <a:buChar char="•"/>
            </a:pPr>
            <a:endParaRPr lang="en-GB" b="1" i="1" dirty="0" smtClean="0">
              <a:solidFill>
                <a:schemeClr val="bg1"/>
              </a:solidFill>
            </a:endParaRPr>
          </a:p>
          <a:p>
            <a:pPr marL="285750" indent="-285750" algn="just">
              <a:buFont typeface="Arial" panose="020B0604020202020204" pitchFamily="34" charset="0"/>
              <a:buChar char="•"/>
            </a:pPr>
            <a:r>
              <a:rPr lang="en-GB" b="1" dirty="0" smtClean="0">
                <a:solidFill>
                  <a:schemeClr val="bg1"/>
                </a:solidFill>
              </a:rPr>
              <a:t>For this week’s topic</a:t>
            </a:r>
            <a:endParaRPr lang="en-GB" b="1" i="1" dirty="0" smtClean="0">
              <a:solidFill>
                <a:schemeClr val="bg1"/>
              </a:solidFill>
            </a:endParaRPr>
          </a:p>
          <a:p>
            <a:pPr algn="just"/>
            <a:r>
              <a:rPr lang="en-GB" i="1" dirty="0" smtClean="0">
                <a:solidFill>
                  <a:schemeClr val="bg1"/>
                </a:solidFill>
              </a:rPr>
              <a:t>     </a:t>
            </a:r>
            <a:r>
              <a:rPr lang="en-GB" i="1" dirty="0" smtClean="0">
                <a:solidFill>
                  <a:schemeClr val="bg1"/>
                </a:solidFill>
              </a:rPr>
              <a:t>- </a:t>
            </a:r>
            <a:r>
              <a:rPr lang="en-GB" dirty="0" smtClean="0">
                <a:solidFill>
                  <a:schemeClr val="bg1"/>
                </a:solidFill>
              </a:rPr>
              <a:t>Introduction to the New Extremism/</a:t>
            </a:r>
            <a:r>
              <a:rPr lang="en-GB" i="1" dirty="0" smtClean="0">
                <a:solidFill>
                  <a:schemeClr val="bg1"/>
                </a:solidFill>
              </a:rPr>
              <a:t>le </a:t>
            </a:r>
            <a:r>
              <a:rPr lang="en-GB" i="1" dirty="0" err="1" smtClean="0">
                <a:solidFill>
                  <a:schemeClr val="bg1"/>
                </a:solidFill>
              </a:rPr>
              <a:t>cinéma</a:t>
            </a:r>
            <a:r>
              <a:rPr lang="en-GB" i="1" dirty="0" smtClean="0">
                <a:solidFill>
                  <a:schemeClr val="bg1"/>
                </a:solidFill>
              </a:rPr>
              <a:t> du corps </a:t>
            </a:r>
            <a:r>
              <a:rPr lang="en-GB" dirty="0" smtClean="0">
                <a:solidFill>
                  <a:schemeClr val="bg1"/>
                </a:solidFill>
              </a:rPr>
              <a:t>– other examples</a:t>
            </a:r>
            <a:endParaRPr lang="en-GB" i="1" dirty="0" smtClean="0">
              <a:solidFill>
                <a:schemeClr val="bg1"/>
              </a:solidFill>
            </a:endParaRPr>
          </a:p>
          <a:p>
            <a:pPr algn="just"/>
            <a:r>
              <a:rPr lang="en-GB" i="1" dirty="0">
                <a:solidFill>
                  <a:schemeClr val="bg1"/>
                </a:solidFill>
              </a:rPr>
              <a:t> </a:t>
            </a:r>
            <a:r>
              <a:rPr lang="en-GB" i="1" dirty="0" smtClean="0">
                <a:solidFill>
                  <a:schemeClr val="bg1"/>
                </a:solidFill>
              </a:rPr>
              <a:t>    - </a:t>
            </a:r>
            <a:r>
              <a:rPr lang="en-GB" dirty="0" err="1" smtClean="0">
                <a:solidFill>
                  <a:schemeClr val="bg1"/>
                </a:solidFill>
              </a:rPr>
              <a:t>Breillat</a:t>
            </a:r>
            <a:r>
              <a:rPr lang="en-GB" dirty="0" smtClean="0">
                <a:solidFill>
                  <a:schemeClr val="bg1"/>
                </a:solidFill>
              </a:rPr>
              <a:t> in </a:t>
            </a:r>
            <a:r>
              <a:rPr lang="en-GB" dirty="0" smtClean="0">
                <a:solidFill>
                  <a:schemeClr val="bg1"/>
                </a:solidFill>
              </a:rPr>
              <a:t>context</a:t>
            </a:r>
          </a:p>
          <a:p>
            <a:pPr algn="just"/>
            <a:endParaRPr lang="en-GB" dirty="0" smtClean="0">
              <a:solidFill>
                <a:schemeClr val="bg1"/>
              </a:solidFill>
            </a:endParaRPr>
          </a:p>
          <a:p>
            <a:pPr algn="just"/>
            <a:r>
              <a:rPr lang="en-GB" dirty="0" smtClean="0">
                <a:solidFill>
                  <a:schemeClr val="bg1"/>
                </a:solidFill>
              </a:rPr>
              <a:t>     - Overview of </a:t>
            </a:r>
            <a:r>
              <a:rPr lang="en-GB" dirty="0" err="1" smtClean="0">
                <a:solidFill>
                  <a:schemeClr val="bg1"/>
                </a:solidFill>
              </a:rPr>
              <a:t>Kristeva</a:t>
            </a:r>
            <a:r>
              <a:rPr lang="en-GB" dirty="0" smtClean="0">
                <a:solidFill>
                  <a:schemeClr val="bg1"/>
                </a:solidFill>
              </a:rPr>
              <a:t> reading</a:t>
            </a:r>
          </a:p>
          <a:p>
            <a:pPr algn="just"/>
            <a:r>
              <a:rPr lang="en-GB" dirty="0">
                <a:solidFill>
                  <a:schemeClr val="bg1"/>
                </a:solidFill>
              </a:rPr>
              <a:t>  </a:t>
            </a:r>
            <a:r>
              <a:rPr lang="en-GB" dirty="0" smtClean="0">
                <a:solidFill>
                  <a:schemeClr val="bg1"/>
                </a:solidFill>
              </a:rPr>
              <a:t>   - </a:t>
            </a:r>
            <a:r>
              <a:rPr lang="en-GB" dirty="0" err="1">
                <a:solidFill>
                  <a:schemeClr val="bg1"/>
                </a:solidFill>
              </a:rPr>
              <a:t>Kristeva</a:t>
            </a:r>
            <a:r>
              <a:rPr lang="en-GB" dirty="0">
                <a:solidFill>
                  <a:schemeClr val="bg1"/>
                </a:solidFill>
              </a:rPr>
              <a:t> and film </a:t>
            </a:r>
            <a:r>
              <a:rPr lang="en-GB" dirty="0" smtClean="0">
                <a:solidFill>
                  <a:schemeClr val="bg1"/>
                </a:solidFill>
              </a:rPr>
              <a:t>studies (MH)</a:t>
            </a:r>
            <a:endParaRPr lang="en-GB" dirty="0">
              <a:solidFill>
                <a:schemeClr val="bg1"/>
              </a:solidFill>
            </a:endParaRPr>
          </a:p>
          <a:p>
            <a:pPr algn="just"/>
            <a:r>
              <a:rPr lang="en-GB" dirty="0" smtClean="0">
                <a:solidFill>
                  <a:schemeClr val="bg1"/>
                </a:solidFill>
              </a:rPr>
              <a:t>    </a:t>
            </a:r>
            <a:r>
              <a:rPr lang="en-GB" dirty="0" smtClean="0">
                <a:solidFill>
                  <a:schemeClr val="bg1"/>
                </a:solidFill>
              </a:rPr>
              <a:t> </a:t>
            </a:r>
            <a:r>
              <a:rPr lang="en-GB" dirty="0" smtClean="0">
                <a:solidFill>
                  <a:schemeClr val="bg1"/>
                </a:solidFill>
              </a:rPr>
              <a:t>- </a:t>
            </a:r>
            <a:r>
              <a:rPr lang="en-GB" dirty="0" smtClean="0">
                <a:solidFill>
                  <a:schemeClr val="bg1"/>
                </a:solidFill>
              </a:rPr>
              <a:t>Overview of Downing and </a:t>
            </a:r>
            <a:r>
              <a:rPr lang="en-GB" dirty="0" err="1" smtClean="0">
                <a:solidFill>
                  <a:schemeClr val="bg1"/>
                </a:solidFill>
              </a:rPr>
              <a:t>Keesey</a:t>
            </a:r>
            <a:r>
              <a:rPr lang="en-GB" dirty="0" smtClean="0">
                <a:solidFill>
                  <a:schemeClr val="bg1"/>
                </a:solidFill>
              </a:rPr>
              <a:t> readings</a:t>
            </a:r>
          </a:p>
          <a:p>
            <a:pPr algn="just"/>
            <a:endParaRPr lang="en-GB" dirty="0" smtClean="0">
              <a:solidFill>
                <a:schemeClr val="bg1"/>
              </a:solidFill>
            </a:endParaRPr>
          </a:p>
          <a:p>
            <a:pPr algn="just"/>
            <a:r>
              <a:rPr lang="en-GB" dirty="0">
                <a:solidFill>
                  <a:schemeClr val="bg1"/>
                </a:solidFill>
              </a:rPr>
              <a:t> </a:t>
            </a:r>
            <a:r>
              <a:rPr lang="en-GB" dirty="0" smtClean="0">
                <a:solidFill>
                  <a:schemeClr val="bg1"/>
                </a:solidFill>
              </a:rPr>
              <a:t>   </a:t>
            </a:r>
            <a:r>
              <a:rPr lang="en-GB" dirty="0" smtClean="0">
                <a:solidFill>
                  <a:schemeClr val="bg1"/>
                </a:solidFill>
              </a:rPr>
              <a:t> </a:t>
            </a:r>
            <a:r>
              <a:rPr lang="en-GB" dirty="0" smtClean="0">
                <a:solidFill>
                  <a:schemeClr val="bg1"/>
                </a:solidFill>
              </a:rPr>
              <a:t>- General discussion of </a:t>
            </a:r>
            <a:r>
              <a:rPr lang="en-GB" i="1" dirty="0">
                <a:solidFill>
                  <a:schemeClr val="bg1"/>
                </a:solidFill>
              </a:rPr>
              <a:t>À</a:t>
            </a:r>
            <a:r>
              <a:rPr lang="en-GB" i="1" dirty="0" smtClean="0">
                <a:solidFill>
                  <a:schemeClr val="bg1"/>
                </a:solidFill>
              </a:rPr>
              <a:t> ma </a:t>
            </a:r>
            <a:r>
              <a:rPr lang="en-GB" i="1" dirty="0" err="1" smtClean="0">
                <a:solidFill>
                  <a:schemeClr val="bg1"/>
                </a:solidFill>
              </a:rPr>
              <a:t>soeur</a:t>
            </a:r>
            <a:r>
              <a:rPr lang="en-GB" i="1" dirty="0" smtClean="0">
                <a:solidFill>
                  <a:schemeClr val="bg1"/>
                </a:solidFill>
              </a:rPr>
              <a:t>! </a:t>
            </a:r>
            <a:r>
              <a:rPr lang="en-GB" dirty="0" smtClean="0">
                <a:solidFill>
                  <a:schemeClr val="bg1"/>
                </a:solidFill>
              </a:rPr>
              <a:t>through questions and in relation to the readings</a:t>
            </a:r>
          </a:p>
          <a:p>
            <a:pPr algn="just"/>
            <a:endParaRPr lang="en-GB" dirty="0">
              <a:solidFill>
                <a:schemeClr val="bg1"/>
              </a:solidFill>
            </a:endParaRPr>
          </a:p>
          <a:p>
            <a:pPr algn="just"/>
            <a:endParaRPr lang="en-GB" dirty="0">
              <a:solidFill>
                <a:schemeClr val="bg1"/>
              </a:solidFill>
            </a:endParaRPr>
          </a:p>
        </p:txBody>
      </p:sp>
    </p:spTree>
    <p:extLst>
      <p:ext uri="{BB962C8B-B14F-4D97-AF65-F5344CB8AC3E}">
        <p14:creationId xmlns:p14="http://schemas.microsoft.com/office/powerpoint/2010/main" val="38565188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560" y="1412776"/>
            <a:ext cx="4464496" cy="4801314"/>
          </a:xfrm>
          <a:prstGeom prst="rect">
            <a:avLst/>
          </a:prstGeom>
          <a:noFill/>
        </p:spPr>
        <p:txBody>
          <a:bodyPr wrap="square" rtlCol="0">
            <a:spAutoFit/>
          </a:bodyPr>
          <a:lstStyle/>
          <a:p>
            <a:pPr algn="just"/>
            <a:r>
              <a:rPr lang="en-GB" dirty="0" smtClean="0">
                <a:solidFill>
                  <a:schemeClr val="bg1"/>
                </a:solidFill>
              </a:rPr>
              <a:t>See J. </a:t>
            </a:r>
            <a:r>
              <a:rPr lang="en-GB" dirty="0" err="1" smtClean="0">
                <a:solidFill>
                  <a:schemeClr val="bg1"/>
                </a:solidFill>
              </a:rPr>
              <a:t>Quandt</a:t>
            </a:r>
            <a:r>
              <a:rPr lang="en-GB" dirty="0" smtClean="0">
                <a:solidFill>
                  <a:schemeClr val="bg1"/>
                </a:solidFill>
              </a:rPr>
              <a:t> </a:t>
            </a:r>
            <a:r>
              <a:rPr lang="en-GB" dirty="0">
                <a:solidFill>
                  <a:schemeClr val="bg1"/>
                </a:solidFill>
              </a:rPr>
              <a:t>o</a:t>
            </a:r>
            <a:r>
              <a:rPr lang="en-GB" dirty="0" smtClean="0">
                <a:solidFill>
                  <a:schemeClr val="bg1"/>
                </a:solidFill>
              </a:rPr>
              <a:t>n extra reading.</a:t>
            </a:r>
          </a:p>
          <a:p>
            <a:pPr algn="just"/>
            <a:endParaRPr lang="en-GB" dirty="0" smtClean="0">
              <a:solidFill>
                <a:schemeClr val="bg1"/>
              </a:solidFill>
            </a:endParaRPr>
          </a:p>
          <a:p>
            <a:pPr algn="ctr"/>
            <a:endParaRPr lang="en-GB" b="1" u="sng" dirty="0">
              <a:solidFill>
                <a:schemeClr val="bg1"/>
              </a:solidFill>
            </a:endParaRPr>
          </a:p>
          <a:p>
            <a:pPr algn="just"/>
            <a:r>
              <a:rPr lang="en-GB" b="1" u="sng" dirty="0" smtClean="0">
                <a:solidFill>
                  <a:schemeClr val="bg1"/>
                </a:solidFill>
              </a:rPr>
              <a:t>From ‘realism’ to ‘extremism’</a:t>
            </a:r>
          </a:p>
          <a:p>
            <a:r>
              <a:rPr lang="en-GB" dirty="0" smtClean="0">
                <a:solidFill>
                  <a:schemeClr val="bg1"/>
                </a:solidFill>
              </a:rPr>
              <a:t>N.B. On </a:t>
            </a:r>
            <a:r>
              <a:rPr lang="en-GB" b="1" dirty="0" smtClean="0">
                <a:solidFill>
                  <a:schemeClr val="bg1"/>
                </a:solidFill>
              </a:rPr>
              <a:t>realism</a:t>
            </a:r>
            <a:r>
              <a:rPr lang="en-GB" dirty="0" smtClean="0">
                <a:solidFill>
                  <a:schemeClr val="bg1"/>
                </a:solidFill>
              </a:rPr>
              <a:t> in cinema see </a:t>
            </a:r>
            <a:r>
              <a:rPr lang="en-GB" dirty="0">
                <a:solidFill>
                  <a:schemeClr val="bg1"/>
                </a:solidFill>
              </a:rPr>
              <a:t>Hallam, J. and M. </a:t>
            </a:r>
            <a:r>
              <a:rPr lang="en-GB" dirty="0" err="1">
                <a:solidFill>
                  <a:schemeClr val="bg1"/>
                </a:solidFill>
              </a:rPr>
              <a:t>Marshment</a:t>
            </a:r>
            <a:r>
              <a:rPr lang="en-GB" dirty="0">
                <a:solidFill>
                  <a:schemeClr val="bg1"/>
                </a:solidFill>
              </a:rPr>
              <a:t>. 2000. </a:t>
            </a:r>
            <a:r>
              <a:rPr lang="en-GB" i="1" dirty="0">
                <a:solidFill>
                  <a:schemeClr val="bg1"/>
                </a:solidFill>
              </a:rPr>
              <a:t>Realism and Popular Cinema</a:t>
            </a:r>
            <a:r>
              <a:rPr lang="en-GB" dirty="0">
                <a:solidFill>
                  <a:schemeClr val="bg1"/>
                </a:solidFill>
              </a:rPr>
              <a:t>. Manchester: </a:t>
            </a:r>
            <a:r>
              <a:rPr lang="en-GB" dirty="0" smtClean="0">
                <a:solidFill>
                  <a:schemeClr val="bg1"/>
                </a:solidFill>
              </a:rPr>
              <a:t>Manchester </a:t>
            </a:r>
            <a:r>
              <a:rPr lang="en-GB" dirty="0">
                <a:solidFill>
                  <a:schemeClr val="bg1"/>
                </a:solidFill>
              </a:rPr>
              <a:t>University </a:t>
            </a:r>
            <a:r>
              <a:rPr lang="en-GB" dirty="0" smtClean="0">
                <a:solidFill>
                  <a:schemeClr val="bg1"/>
                </a:solidFill>
              </a:rPr>
              <a:t>Press, especially pp.197-201. </a:t>
            </a:r>
          </a:p>
          <a:p>
            <a:endParaRPr lang="en-GB" dirty="0" smtClean="0">
              <a:solidFill>
                <a:schemeClr val="bg1"/>
              </a:solidFill>
            </a:endParaRPr>
          </a:p>
          <a:p>
            <a:endParaRPr lang="en-GB" dirty="0">
              <a:solidFill>
                <a:schemeClr val="bg1"/>
              </a:solidFill>
            </a:endParaRPr>
          </a:p>
          <a:p>
            <a:r>
              <a:rPr lang="en-GB" dirty="0" smtClean="0">
                <a:solidFill>
                  <a:schemeClr val="bg1"/>
                </a:solidFill>
              </a:rPr>
              <a:t>Bruno Dumont (</a:t>
            </a:r>
            <a:r>
              <a:rPr lang="en-GB" i="1" dirty="0">
                <a:solidFill>
                  <a:schemeClr val="bg1"/>
                </a:solidFill>
              </a:rPr>
              <a:t>La Vie de </a:t>
            </a:r>
            <a:r>
              <a:rPr lang="en-GB" i="1" dirty="0" err="1">
                <a:solidFill>
                  <a:schemeClr val="bg1"/>
                </a:solidFill>
              </a:rPr>
              <a:t>Jésus</a:t>
            </a:r>
            <a:r>
              <a:rPr lang="en-GB" dirty="0">
                <a:solidFill>
                  <a:schemeClr val="bg1"/>
                </a:solidFill>
              </a:rPr>
              <a:t>, </a:t>
            </a:r>
            <a:r>
              <a:rPr lang="en-GB" i="1" dirty="0" err="1">
                <a:solidFill>
                  <a:schemeClr val="bg1"/>
                </a:solidFill>
              </a:rPr>
              <a:t>L’Humanité</a:t>
            </a:r>
            <a:r>
              <a:rPr lang="en-GB" dirty="0">
                <a:solidFill>
                  <a:schemeClr val="bg1"/>
                </a:solidFill>
              </a:rPr>
              <a:t>, </a:t>
            </a:r>
            <a:r>
              <a:rPr lang="en-GB" i="1" dirty="0" err="1">
                <a:solidFill>
                  <a:schemeClr val="bg1"/>
                </a:solidFill>
              </a:rPr>
              <a:t>Twentynine</a:t>
            </a:r>
            <a:r>
              <a:rPr lang="en-GB" i="1" dirty="0">
                <a:solidFill>
                  <a:schemeClr val="bg1"/>
                </a:solidFill>
              </a:rPr>
              <a:t> </a:t>
            </a:r>
            <a:r>
              <a:rPr lang="en-GB" i="1" dirty="0" smtClean="0">
                <a:solidFill>
                  <a:schemeClr val="bg1"/>
                </a:solidFill>
              </a:rPr>
              <a:t>Palms</a:t>
            </a:r>
            <a:r>
              <a:rPr lang="en-GB" dirty="0" smtClean="0">
                <a:solidFill>
                  <a:schemeClr val="bg1"/>
                </a:solidFill>
              </a:rPr>
              <a:t>)</a:t>
            </a:r>
          </a:p>
          <a:p>
            <a:r>
              <a:rPr lang="en-GB" dirty="0" smtClean="0">
                <a:solidFill>
                  <a:schemeClr val="bg1"/>
                </a:solidFill>
              </a:rPr>
              <a:t>Gaspar </a:t>
            </a:r>
            <a:r>
              <a:rPr lang="en-GB" dirty="0" err="1" smtClean="0">
                <a:solidFill>
                  <a:schemeClr val="bg1"/>
                </a:solidFill>
              </a:rPr>
              <a:t>No</a:t>
            </a:r>
            <a:r>
              <a:rPr lang="en-GB" dirty="0" err="1">
                <a:solidFill>
                  <a:schemeClr val="bg1"/>
                </a:solidFill>
              </a:rPr>
              <a:t>é</a:t>
            </a:r>
            <a:r>
              <a:rPr lang="en-GB" dirty="0" smtClean="0">
                <a:solidFill>
                  <a:schemeClr val="bg1"/>
                </a:solidFill>
              </a:rPr>
              <a:t> (</a:t>
            </a:r>
            <a:r>
              <a:rPr lang="en-GB" i="1" dirty="0" smtClean="0">
                <a:solidFill>
                  <a:schemeClr val="bg1"/>
                </a:solidFill>
              </a:rPr>
              <a:t>Carne</a:t>
            </a:r>
            <a:r>
              <a:rPr lang="en-GB" i="1" dirty="0">
                <a:solidFill>
                  <a:schemeClr val="bg1"/>
                </a:solidFill>
              </a:rPr>
              <a:t>, </a:t>
            </a:r>
            <a:r>
              <a:rPr lang="en-GB" i="1" dirty="0" err="1">
                <a:solidFill>
                  <a:schemeClr val="bg1"/>
                </a:solidFill>
              </a:rPr>
              <a:t>Seul</a:t>
            </a:r>
            <a:r>
              <a:rPr lang="en-GB" i="1" dirty="0">
                <a:solidFill>
                  <a:schemeClr val="bg1"/>
                </a:solidFill>
              </a:rPr>
              <a:t> </a:t>
            </a:r>
            <a:r>
              <a:rPr lang="en-GB" i="1" dirty="0" err="1">
                <a:solidFill>
                  <a:schemeClr val="bg1"/>
                </a:solidFill>
              </a:rPr>
              <a:t>contre</a:t>
            </a:r>
            <a:r>
              <a:rPr lang="en-GB" i="1" dirty="0">
                <a:solidFill>
                  <a:schemeClr val="bg1"/>
                </a:solidFill>
              </a:rPr>
              <a:t> </a:t>
            </a:r>
            <a:r>
              <a:rPr lang="en-GB" i="1" dirty="0" err="1">
                <a:solidFill>
                  <a:schemeClr val="bg1"/>
                </a:solidFill>
              </a:rPr>
              <a:t>tous</a:t>
            </a:r>
            <a:r>
              <a:rPr lang="en-GB" i="1" dirty="0">
                <a:solidFill>
                  <a:schemeClr val="bg1"/>
                </a:solidFill>
              </a:rPr>
              <a:t>, </a:t>
            </a:r>
            <a:r>
              <a:rPr lang="en-GB" i="1" dirty="0" err="1" smtClean="0">
                <a:solidFill>
                  <a:schemeClr val="bg1"/>
                </a:solidFill>
              </a:rPr>
              <a:t>Irréversible</a:t>
            </a:r>
            <a:r>
              <a:rPr lang="en-GB" dirty="0" smtClean="0">
                <a:solidFill>
                  <a:schemeClr val="bg1"/>
                </a:solidFill>
              </a:rPr>
              <a:t>)</a:t>
            </a:r>
          </a:p>
          <a:p>
            <a:r>
              <a:rPr lang="en-GB" dirty="0">
                <a:solidFill>
                  <a:schemeClr val="bg1"/>
                </a:solidFill>
              </a:rPr>
              <a:t>François </a:t>
            </a:r>
            <a:r>
              <a:rPr lang="en-GB" dirty="0" err="1">
                <a:solidFill>
                  <a:schemeClr val="bg1"/>
                </a:solidFill>
              </a:rPr>
              <a:t>Ozon</a:t>
            </a:r>
            <a:r>
              <a:rPr lang="en-GB" dirty="0">
                <a:solidFill>
                  <a:schemeClr val="bg1"/>
                </a:solidFill>
              </a:rPr>
              <a:t> (</a:t>
            </a:r>
            <a:r>
              <a:rPr lang="en-GB" i="1" dirty="0">
                <a:solidFill>
                  <a:schemeClr val="bg1"/>
                </a:solidFill>
              </a:rPr>
              <a:t>Sitcom</a:t>
            </a:r>
            <a:r>
              <a:rPr lang="en-GB" dirty="0">
                <a:solidFill>
                  <a:schemeClr val="bg1"/>
                </a:solidFill>
              </a:rPr>
              <a:t>, </a:t>
            </a:r>
            <a:r>
              <a:rPr lang="en-GB" i="1" dirty="0">
                <a:solidFill>
                  <a:schemeClr val="bg1"/>
                </a:solidFill>
              </a:rPr>
              <a:t>Les </a:t>
            </a:r>
            <a:r>
              <a:rPr lang="en-GB" i="1" dirty="0" err="1">
                <a:solidFill>
                  <a:schemeClr val="bg1"/>
                </a:solidFill>
              </a:rPr>
              <a:t>Amants</a:t>
            </a:r>
            <a:r>
              <a:rPr lang="en-GB" i="1" dirty="0">
                <a:solidFill>
                  <a:schemeClr val="bg1"/>
                </a:solidFill>
              </a:rPr>
              <a:t> </a:t>
            </a:r>
            <a:r>
              <a:rPr lang="en-GB" i="1" dirty="0" err="1">
                <a:solidFill>
                  <a:schemeClr val="bg1"/>
                </a:solidFill>
              </a:rPr>
              <a:t>criminels</a:t>
            </a:r>
            <a:r>
              <a:rPr lang="en-GB" dirty="0">
                <a:solidFill>
                  <a:schemeClr val="bg1"/>
                </a:solidFill>
              </a:rPr>
              <a:t>)</a:t>
            </a:r>
            <a:endParaRPr lang="fr-FR" dirty="0">
              <a:solidFill>
                <a:schemeClr val="bg1"/>
              </a:solidFill>
            </a:endParaRPr>
          </a:p>
          <a:p>
            <a:endParaRPr lang="fr-FR" dirty="0">
              <a:solidFill>
                <a:schemeClr val="bg1"/>
              </a:solidFill>
            </a:endParaRPr>
          </a:p>
          <a:p>
            <a:endParaRPr lang="en-GB" dirty="0" smtClean="0">
              <a:solidFill>
                <a:schemeClr val="bg1"/>
              </a:solidFill>
            </a:endParaRPr>
          </a:p>
        </p:txBody>
      </p:sp>
      <p:sp>
        <p:nvSpPr>
          <p:cNvPr id="3" name="TextBox 2"/>
          <p:cNvSpPr txBox="1"/>
          <p:nvPr/>
        </p:nvSpPr>
        <p:spPr>
          <a:xfrm>
            <a:off x="1259632" y="188640"/>
            <a:ext cx="6696744" cy="923330"/>
          </a:xfrm>
          <a:prstGeom prst="rect">
            <a:avLst/>
          </a:prstGeom>
          <a:noFill/>
        </p:spPr>
        <p:txBody>
          <a:bodyPr wrap="square" rtlCol="0">
            <a:spAutoFit/>
          </a:bodyPr>
          <a:lstStyle/>
          <a:p>
            <a:pPr algn="ctr"/>
            <a:endParaRPr lang="en-GB" u="sng" dirty="0">
              <a:solidFill>
                <a:schemeClr val="bg1"/>
              </a:solidFill>
            </a:endParaRPr>
          </a:p>
          <a:p>
            <a:pPr algn="ctr"/>
            <a:r>
              <a:rPr lang="en-GB" u="sng" dirty="0">
                <a:solidFill>
                  <a:schemeClr val="bg1"/>
                </a:solidFill>
              </a:rPr>
              <a:t>The New French Extremism</a:t>
            </a:r>
          </a:p>
          <a:p>
            <a:endParaRPr lang="fr-FR"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980728"/>
            <a:ext cx="3457575" cy="2362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42731" y="3933055"/>
            <a:ext cx="3212690" cy="19057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517438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5536" y="476672"/>
            <a:ext cx="7416824" cy="5909310"/>
          </a:xfrm>
          <a:prstGeom prst="rect">
            <a:avLst/>
          </a:prstGeom>
        </p:spPr>
        <p:txBody>
          <a:bodyPr wrap="square">
            <a:spAutoFit/>
          </a:bodyPr>
          <a:lstStyle/>
          <a:p>
            <a:r>
              <a:rPr lang="en-GB" b="1" u="sng" dirty="0">
                <a:solidFill>
                  <a:schemeClr val="bg1"/>
                </a:solidFill>
              </a:rPr>
              <a:t>Violence (rape, self-mutilation)</a:t>
            </a:r>
          </a:p>
          <a:p>
            <a:r>
              <a:rPr lang="en-GB" i="1" dirty="0" err="1">
                <a:solidFill>
                  <a:schemeClr val="bg1"/>
                </a:solidFill>
              </a:rPr>
              <a:t>Irréversible</a:t>
            </a:r>
            <a:r>
              <a:rPr lang="en-GB" i="1" dirty="0">
                <a:solidFill>
                  <a:schemeClr val="bg1"/>
                </a:solidFill>
              </a:rPr>
              <a:t> </a:t>
            </a:r>
            <a:r>
              <a:rPr lang="en-GB" dirty="0">
                <a:solidFill>
                  <a:schemeClr val="bg1"/>
                </a:solidFill>
              </a:rPr>
              <a:t>(</a:t>
            </a:r>
            <a:r>
              <a:rPr lang="en-GB" dirty="0" err="1">
                <a:solidFill>
                  <a:schemeClr val="bg1"/>
                </a:solidFill>
              </a:rPr>
              <a:t>Noé</a:t>
            </a:r>
            <a:r>
              <a:rPr lang="en-GB" dirty="0">
                <a:solidFill>
                  <a:schemeClr val="bg1"/>
                </a:solidFill>
              </a:rPr>
              <a:t> 2002)</a:t>
            </a:r>
            <a:endParaRPr lang="fr-FR" dirty="0">
              <a:solidFill>
                <a:schemeClr val="bg1"/>
              </a:solidFill>
            </a:endParaRPr>
          </a:p>
          <a:p>
            <a:r>
              <a:rPr lang="en-GB" i="1" dirty="0" err="1">
                <a:solidFill>
                  <a:schemeClr val="bg1"/>
                </a:solidFill>
              </a:rPr>
              <a:t>Dans</a:t>
            </a:r>
            <a:r>
              <a:rPr lang="en-GB" i="1" dirty="0">
                <a:solidFill>
                  <a:schemeClr val="bg1"/>
                </a:solidFill>
              </a:rPr>
              <a:t> ma </a:t>
            </a:r>
            <a:r>
              <a:rPr lang="en-GB" i="1" dirty="0" err="1">
                <a:solidFill>
                  <a:schemeClr val="bg1"/>
                </a:solidFill>
              </a:rPr>
              <a:t>peau</a:t>
            </a:r>
            <a:r>
              <a:rPr lang="en-GB" dirty="0">
                <a:solidFill>
                  <a:schemeClr val="bg1"/>
                </a:solidFill>
              </a:rPr>
              <a:t> (Marina de Van, 2002)</a:t>
            </a:r>
            <a:endParaRPr lang="fr-FR" dirty="0">
              <a:solidFill>
                <a:schemeClr val="bg1"/>
              </a:solidFill>
            </a:endParaRPr>
          </a:p>
          <a:p>
            <a:r>
              <a:rPr lang="en-GB" i="1" dirty="0" err="1">
                <a:solidFill>
                  <a:schemeClr val="bg1"/>
                </a:solidFill>
              </a:rPr>
              <a:t>Demonlover</a:t>
            </a:r>
            <a:r>
              <a:rPr lang="en-GB" i="1" dirty="0">
                <a:solidFill>
                  <a:schemeClr val="bg1"/>
                </a:solidFill>
              </a:rPr>
              <a:t> </a:t>
            </a:r>
            <a:r>
              <a:rPr lang="en-GB" dirty="0">
                <a:solidFill>
                  <a:schemeClr val="bg1"/>
                </a:solidFill>
              </a:rPr>
              <a:t>(Olivier </a:t>
            </a:r>
            <a:r>
              <a:rPr lang="en-GB" dirty="0" err="1">
                <a:solidFill>
                  <a:schemeClr val="bg1"/>
                </a:solidFill>
              </a:rPr>
              <a:t>Assayas</a:t>
            </a:r>
            <a:r>
              <a:rPr lang="en-GB" dirty="0">
                <a:solidFill>
                  <a:schemeClr val="bg1"/>
                </a:solidFill>
              </a:rPr>
              <a:t>, 2002)</a:t>
            </a:r>
            <a:endParaRPr lang="fr-FR" dirty="0">
              <a:solidFill>
                <a:schemeClr val="bg1"/>
              </a:solidFill>
            </a:endParaRPr>
          </a:p>
          <a:p>
            <a:r>
              <a:rPr lang="en-GB" i="1" dirty="0">
                <a:solidFill>
                  <a:schemeClr val="bg1"/>
                </a:solidFill>
              </a:rPr>
              <a:t>Le Vie nouvelle </a:t>
            </a:r>
            <a:r>
              <a:rPr lang="en-GB" dirty="0">
                <a:solidFill>
                  <a:schemeClr val="bg1"/>
                </a:solidFill>
              </a:rPr>
              <a:t>(Philippe </a:t>
            </a:r>
            <a:r>
              <a:rPr lang="en-GB" dirty="0" err="1">
                <a:solidFill>
                  <a:schemeClr val="bg1"/>
                </a:solidFill>
              </a:rPr>
              <a:t>Grandrieux</a:t>
            </a:r>
            <a:r>
              <a:rPr lang="en-GB" dirty="0">
                <a:solidFill>
                  <a:schemeClr val="bg1"/>
                </a:solidFill>
              </a:rPr>
              <a:t>, 2002)</a:t>
            </a:r>
          </a:p>
          <a:p>
            <a:endParaRPr lang="en-GB" dirty="0">
              <a:solidFill>
                <a:schemeClr val="bg1"/>
              </a:solidFill>
            </a:endParaRPr>
          </a:p>
          <a:p>
            <a:r>
              <a:rPr lang="en-GB" b="1" u="sng" dirty="0">
                <a:solidFill>
                  <a:schemeClr val="bg1"/>
                </a:solidFill>
              </a:rPr>
              <a:t>Sex/pornography</a:t>
            </a:r>
            <a:endParaRPr lang="fr-FR" b="1" u="sng" dirty="0">
              <a:solidFill>
                <a:schemeClr val="bg1"/>
              </a:solidFill>
            </a:endParaRPr>
          </a:p>
          <a:p>
            <a:r>
              <a:rPr lang="en-GB" i="1" dirty="0">
                <a:solidFill>
                  <a:schemeClr val="bg1"/>
                </a:solidFill>
              </a:rPr>
              <a:t>Le </a:t>
            </a:r>
            <a:r>
              <a:rPr lang="en-GB" i="1" dirty="0" err="1">
                <a:solidFill>
                  <a:schemeClr val="bg1"/>
                </a:solidFill>
              </a:rPr>
              <a:t>Pornographe</a:t>
            </a:r>
            <a:r>
              <a:rPr lang="en-GB" i="1" dirty="0">
                <a:solidFill>
                  <a:schemeClr val="bg1"/>
                </a:solidFill>
              </a:rPr>
              <a:t> </a:t>
            </a:r>
            <a:r>
              <a:rPr lang="en-GB" dirty="0">
                <a:solidFill>
                  <a:schemeClr val="bg1"/>
                </a:solidFill>
              </a:rPr>
              <a:t>(Bertrand </a:t>
            </a:r>
            <a:r>
              <a:rPr lang="en-GB" dirty="0" err="1">
                <a:solidFill>
                  <a:schemeClr val="bg1"/>
                </a:solidFill>
              </a:rPr>
              <a:t>Bonello</a:t>
            </a:r>
            <a:r>
              <a:rPr lang="en-GB" dirty="0">
                <a:solidFill>
                  <a:schemeClr val="bg1"/>
                </a:solidFill>
              </a:rPr>
              <a:t>, 2001)</a:t>
            </a:r>
            <a:endParaRPr lang="fr-FR" dirty="0">
              <a:solidFill>
                <a:schemeClr val="bg1"/>
              </a:solidFill>
            </a:endParaRPr>
          </a:p>
          <a:p>
            <a:r>
              <a:rPr lang="en-GB" i="1" dirty="0">
                <a:solidFill>
                  <a:schemeClr val="bg1"/>
                </a:solidFill>
              </a:rPr>
              <a:t>Choses </a:t>
            </a:r>
            <a:r>
              <a:rPr lang="en-GB" i="1" dirty="0" err="1">
                <a:solidFill>
                  <a:schemeClr val="bg1"/>
                </a:solidFill>
              </a:rPr>
              <a:t>secrètes</a:t>
            </a:r>
            <a:r>
              <a:rPr lang="en-GB" i="1" dirty="0">
                <a:solidFill>
                  <a:schemeClr val="bg1"/>
                </a:solidFill>
              </a:rPr>
              <a:t> </a:t>
            </a:r>
            <a:r>
              <a:rPr lang="en-GB" dirty="0">
                <a:solidFill>
                  <a:schemeClr val="bg1"/>
                </a:solidFill>
              </a:rPr>
              <a:t>(Jean-Claude </a:t>
            </a:r>
            <a:r>
              <a:rPr lang="en-GB" dirty="0" err="1">
                <a:solidFill>
                  <a:schemeClr val="bg1"/>
                </a:solidFill>
              </a:rPr>
              <a:t>Brisseau</a:t>
            </a:r>
            <a:r>
              <a:rPr lang="en-GB" dirty="0">
                <a:solidFill>
                  <a:schemeClr val="bg1"/>
                </a:solidFill>
              </a:rPr>
              <a:t>, 2002)</a:t>
            </a:r>
            <a:endParaRPr lang="fr-FR" dirty="0">
              <a:solidFill>
                <a:schemeClr val="bg1"/>
              </a:solidFill>
            </a:endParaRPr>
          </a:p>
          <a:p>
            <a:r>
              <a:rPr lang="en-GB" i="1" dirty="0" err="1">
                <a:solidFill>
                  <a:schemeClr val="bg1"/>
                </a:solidFill>
              </a:rPr>
              <a:t>Pola</a:t>
            </a:r>
            <a:r>
              <a:rPr lang="en-GB" i="1" dirty="0">
                <a:solidFill>
                  <a:schemeClr val="bg1"/>
                </a:solidFill>
              </a:rPr>
              <a:t> X</a:t>
            </a:r>
            <a:r>
              <a:rPr lang="en-GB" dirty="0">
                <a:solidFill>
                  <a:schemeClr val="bg1"/>
                </a:solidFill>
              </a:rPr>
              <a:t> (Leos </a:t>
            </a:r>
            <a:r>
              <a:rPr lang="en-GB" dirty="0" err="1">
                <a:solidFill>
                  <a:schemeClr val="bg1"/>
                </a:solidFill>
              </a:rPr>
              <a:t>Carax</a:t>
            </a:r>
            <a:r>
              <a:rPr lang="en-GB" dirty="0">
                <a:solidFill>
                  <a:schemeClr val="bg1"/>
                </a:solidFill>
              </a:rPr>
              <a:t>, 1999)</a:t>
            </a:r>
            <a:endParaRPr lang="fr-FR" dirty="0">
              <a:solidFill>
                <a:schemeClr val="bg1"/>
              </a:solidFill>
            </a:endParaRPr>
          </a:p>
          <a:p>
            <a:r>
              <a:rPr lang="en-GB" i="1" dirty="0">
                <a:solidFill>
                  <a:schemeClr val="bg1"/>
                </a:solidFill>
              </a:rPr>
              <a:t>Intimacy </a:t>
            </a:r>
            <a:r>
              <a:rPr lang="en-GB" dirty="0">
                <a:solidFill>
                  <a:schemeClr val="bg1"/>
                </a:solidFill>
              </a:rPr>
              <a:t>(Patrice </a:t>
            </a:r>
            <a:r>
              <a:rPr lang="en-GB" dirty="0" err="1" smtClean="0">
                <a:solidFill>
                  <a:schemeClr val="bg1"/>
                </a:solidFill>
              </a:rPr>
              <a:t>Chéreau</a:t>
            </a:r>
            <a:r>
              <a:rPr lang="en-GB" dirty="0" smtClean="0"/>
              <a:t>)</a:t>
            </a:r>
            <a:r>
              <a:rPr lang="en-GB" dirty="0" smtClean="0">
                <a:solidFill>
                  <a:schemeClr val="bg1"/>
                </a:solidFill>
              </a:rPr>
              <a:t>2001)</a:t>
            </a:r>
            <a:r>
              <a:rPr lang="en-GB" dirty="0" smtClean="0"/>
              <a:t>)</a:t>
            </a:r>
          </a:p>
          <a:p>
            <a:endParaRPr lang="en-GB" dirty="0"/>
          </a:p>
          <a:p>
            <a:r>
              <a:rPr lang="en-GB" b="1" u="sng" dirty="0" smtClean="0">
                <a:solidFill>
                  <a:schemeClr val="bg1"/>
                </a:solidFill>
              </a:rPr>
              <a:t>Elements of both</a:t>
            </a:r>
          </a:p>
          <a:p>
            <a:r>
              <a:rPr lang="en-GB" i="1" dirty="0">
                <a:solidFill>
                  <a:schemeClr val="bg1"/>
                </a:solidFill>
              </a:rPr>
              <a:t>Trouble Every Day </a:t>
            </a:r>
            <a:r>
              <a:rPr lang="en-GB" dirty="0">
                <a:solidFill>
                  <a:schemeClr val="bg1"/>
                </a:solidFill>
              </a:rPr>
              <a:t>(Claire Denis, 2001) </a:t>
            </a:r>
            <a:r>
              <a:rPr lang="en-GB" dirty="0" smtClean="0">
                <a:solidFill>
                  <a:schemeClr val="bg1"/>
                </a:solidFill>
              </a:rPr>
              <a:t>(cannibalism</a:t>
            </a:r>
            <a:r>
              <a:rPr lang="en-GB" dirty="0">
                <a:solidFill>
                  <a:schemeClr val="bg1"/>
                </a:solidFill>
              </a:rPr>
              <a:t>)</a:t>
            </a:r>
            <a:endParaRPr lang="fr-FR" dirty="0">
              <a:solidFill>
                <a:schemeClr val="bg1"/>
              </a:solidFill>
            </a:endParaRPr>
          </a:p>
          <a:p>
            <a:r>
              <a:rPr lang="en-GB" i="1" dirty="0" err="1">
                <a:solidFill>
                  <a:schemeClr val="bg1"/>
                </a:solidFill>
              </a:rPr>
              <a:t>Baise-moi</a:t>
            </a:r>
            <a:r>
              <a:rPr lang="en-GB" dirty="0">
                <a:solidFill>
                  <a:schemeClr val="bg1"/>
                </a:solidFill>
              </a:rPr>
              <a:t> (</a:t>
            </a:r>
            <a:r>
              <a:rPr lang="en-GB" dirty="0" err="1">
                <a:solidFill>
                  <a:schemeClr val="bg1"/>
                </a:solidFill>
              </a:rPr>
              <a:t>Virginie</a:t>
            </a:r>
            <a:r>
              <a:rPr lang="en-GB" dirty="0">
                <a:solidFill>
                  <a:schemeClr val="bg1"/>
                </a:solidFill>
              </a:rPr>
              <a:t> </a:t>
            </a:r>
            <a:r>
              <a:rPr lang="en-GB" dirty="0" err="1">
                <a:solidFill>
                  <a:schemeClr val="bg1"/>
                </a:solidFill>
              </a:rPr>
              <a:t>Despentes</a:t>
            </a:r>
            <a:r>
              <a:rPr lang="en-GB" dirty="0">
                <a:solidFill>
                  <a:schemeClr val="bg1"/>
                </a:solidFill>
              </a:rPr>
              <a:t> and </a:t>
            </a:r>
            <a:r>
              <a:rPr lang="en-GB" dirty="0" smtClean="0">
                <a:solidFill>
                  <a:schemeClr val="bg1"/>
                </a:solidFill>
              </a:rPr>
              <a:t>Coralie [Trinh-</a:t>
            </a:r>
            <a:r>
              <a:rPr lang="en-GB" dirty="0" err="1" smtClean="0">
                <a:solidFill>
                  <a:schemeClr val="bg1"/>
                </a:solidFill>
              </a:rPr>
              <a:t>Thi</a:t>
            </a:r>
            <a:r>
              <a:rPr lang="en-GB" dirty="0" smtClean="0">
                <a:solidFill>
                  <a:schemeClr val="bg1"/>
                </a:solidFill>
              </a:rPr>
              <a:t>], </a:t>
            </a:r>
            <a:r>
              <a:rPr lang="en-GB" dirty="0">
                <a:solidFill>
                  <a:schemeClr val="bg1"/>
                </a:solidFill>
              </a:rPr>
              <a:t>2000)</a:t>
            </a:r>
            <a:endParaRPr lang="fr-FR" dirty="0">
              <a:solidFill>
                <a:schemeClr val="bg1"/>
              </a:solidFill>
            </a:endParaRPr>
          </a:p>
          <a:p>
            <a:endParaRPr lang="en-GB" b="1" u="sng" dirty="0" smtClean="0">
              <a:solidFill>
                <a:schemeClr val="bg1"/>
              </a:solidFill>
            </a:endParaRPr>
          </a:p>
          <a:p>
            <a:r>
              <a:rPr lang="en-GB" b="1" u="sng" dirty="0" smtClean="0">
                <a:solidFill>
                  <a:schemeClr val="bg1"/>
                </a:solidFill>
              </a:rPr>
              <a:t>‘Cerebral sex’</a:t>
            </a:r>
          </a:p>
          <a:p>
            <a:r>
              <a:rPr lang="en-GB" i="1" dirty="0">
                <a:solidFill>
                  <a:schemeClr val="bg1"/>
                </a:solidFill>
              </a:rPr>
              <a:t>Ma </a:t>
            </a:r>
            <a:r>
              <a:rPr lang="en-GB" i="1" dirty="0" err="1">
                <a:solidFill>
                  <a:schemeClr val="bg1"/>
                </a:solidFill>
              </a:rPr>
              <a:t>mère</a:t>
            </a:r>
            <a:r>
              <a:rPr lang="en-GB" i="1" dirty="0">
                <a:solidFill>
                  <a:schemeClr val="bg1"/>
                </a:solidFill>
              </a:rPr>
              <a:t> </a:t>
            </a:r>
            <a:r>
              <a:rPr lang="en-GB" dirty="0">
                <a:solidFill>
                  <a:schemeClr val="bg1"/>
                </a:solidFill>
              </a:rPr>
              <a:t>(Christophe </a:t>
            </a:r>
            <a:r>
              <a:rPr lang="en-GB" dirty="0" err="1">
                <a:solidFill>
                  <a:schemeClr val="bg1"/>
                </a:solidFill>
              </a:rPr>
              <a:t>Honoré</a:t>
            </a:r>
            <a:r>
              <a:rPr lang="en-GB" dirty="0">
                <a:solidFill>
                  <a:schemeClr val="bg1"/>
                </a:solidFill>
              </a:rPr>
              <a:t>, 2004) (Based on Georges </a:t>
            </a:r>
            <a:r>
              <a:rPr lang="en-GB" dirty="0" err="1">
                <a:solidFill>
                  <a:schemeClr val="bg1"/>
                </a:solidFill>
              </a:rPr>
              <a:t>Bataille</a:t>
            </a:r>
            <a:r>
              <a:rPr lang="en-GB" dirty="0">
                <a:solidFill>
                  <a:schemeClr val="bg1"/>
                </a:solidFill>
              </a:rPr>
              <a:t>; necrophilia)</a:t>
            </a:r>
            <a:endParaRPr lang="fr-FR" dirty="0">
              <a:solidFill>
                <a:schemeClr val="bg1"/>
              </a:solidFill>
            </a:endParaRPr>
          </a:p>
          <a:p>
            <a:r>
              <a:rPr lang="en-GB" dirty="0" err="1">
                <a:solidFill>
                  <a:schemeClr val="bg1"/>
                </a:solidFill>
              </a:rPr>
              <a:t>Breillat</a:t>
            </a:r>
            <a:r>
              <a:rPr lang="en-GB" dirty="0">
                <a:solidFill>
                  <a:schemeClr val="bg1"/>
                </a:solidFill>
              </a:rPr>
              <a:t>: </a:t>
            </a:r>
            <a:r>
              <a:rPr lang="en-GB" i="1" dirty="0">
                <a:solidFill>
                  <a:schemeClr val="bg1"/>
                </a:solidFill>
              </a:rPr>
              <a:t>Romance </a:t>
            </a:r>
            <a:r>
              <a:rPr lang="en-GB" dirty="0">
                <a:solidFill>
                  <a:schemeClr val="bg1"/>
                </a:solidFill>
              </a:rPr>
              <a:t>(1999), </a:t>
            </a:r>
            <a:r>
              <a:rPr lang="en-GB" i="1" dirty="0">
                <a:solidFill>
                  <a:schemeClr val="bg1"/>
                </a:solidFill>
              </a:rPr>
              <a:t>A ma </a:t>
            </a:r>
            <a:r>
              <a:rPr lang="en-GB" i="1" dirty="0" err="1" smtClean="0">
                <a:solidFill>
                  <a:schemeClr val="bg1"/>
                </a:solidFill>
              </a:rPr>
              <a:t>soeur</a:t>
            </a:r>
            <a:r>
              <a:rPr lang="en-GB" i="1" dirty="0" smtClean="0">
                <a:solidFill>
                  <a:schemeClr val="bg1"/>
                </a:solidFill>
              </a:rPr>
              <a:t>! </a:t>
            </a:r>
            <a:r>
              <a:rPr lang="en-GB" dirty="0">
                <a:solidFill>
                  <a:schemeClr val="bg1"/>
                </a:solidFill>
              </a:rPr>
              <a:t>(2001), </a:t>
            </a:r>
            <a:r>
              <a:rPr lang="en-GB" i="1" dirty="0">
                <a:solidFill>
                  <a:schemeClr val="bg1"/>
                </a:solidFill>
              </a:rPr>
              <a:t>Sex is Comedy </a:t>
            </a:r>
            <a:r>
              <a:rPr lang="en-GB" dirty="0">
                <a:solidFill>
                  <a:schemeClr val="bg1"/>
                </a:solidFill>
              </a:rPr>
              <a:t>(2002), </a:t>
            </a:r>
            <a:r>
              <a:rPr lang="en-GB" i="1" dirty="0">
                <a:solidFill>
                  <a:schemeClr val="bg1"/>
                </a:solidFill>
              </a:rPr>
              <a:t>Anatomy of Hell </a:t>
            </a:r>
            <a:r>
              <a:rPr lang="en-GB" dirty="0">
                <a:solidFill>
                  <a:schemeClr val="bg1"/>
                </a:solidFill>
              </a:rPr>
              <a:t>(2004), </a:t>
            </a:r>
            <a:r>
              <a:rPr lang="en-GB" i="1" dirty="0" err="1">
                <a:solidFill>
                  <a:schemeClr val="bg1"/>
                </a:solidFill>
              </a:rPr>
              <a:t>Une</a:t>
            </a:r>
            <a:r>
              <a:rPr lang="en-GB" i="1" dirty="0">
                <a:solidFill>
                  <a:schemeClr val="bg1"/>
                </a:solidFill>
              </a:rPr>
              <a:t> </a:t>
            </a:r>
            <a:r>
              <a:rPr lang="en-GB" i="1" dirty="0" err="1">
                <a:solidFill>
                  <a:schemeClr val="bg1"/>
                </a:solidFill>
              </a:rPr>
              <a:t>vieille</a:t>
            </a:r>
            <a:r>
              <a:rPr lang="en-GB" i="1" dirty="0">
                <a:solidFill>
                  <a:schemeClr val="bg1"/>
                </a:solidFill>
              </a:rPr>
              <a:t> </a:t>
            </a:r>
            <a:r>
              <a:rPr lang="en-GB" i="1" dirty="0" err="1">
                <a:solidFill>
                  <a:schemeClr val="bg1"/>
                </a:solidFill>
              </a:rPr>
              <a:t>maîtresse</a:t>
            </a:r>
            <a:r>
              <a:rPr lang="en-GB" i="1" dirty="0">
                <a:solidFill>
                  <a:schemeClr val="bg1"/>
                </a:solidFill>
              </a:rPr>
              <a:t> </a:t>
            </a:r>
            <a:r>
              <a:rPr lang="en-GB" dirty="0">
                <a:solidFill>
                  <a:schemeClr val="bg1"/>
                </a:solidFill>
              </a:rPr>
              <a:t>(2007)</a:t>
            </a:r>
            <a:endParaRPr lang="fr-FR" dirty="0">
              <a:solidFill>
                <a:schemeClr val="bg1"/>
              </a:solidFill>
            </a:endParaRPr>
          </a:p>
          <a:p>
            <a:endParaRPr lang="fr-FR" b="1" u="sng" dirty="0">
              <a:solidFill>
                <a:schemeClr val="bg1"/>
              </a:solidFill>
            </a:endParaRPr>
          </a:p>
        </p:txBody>
      </p:sp>
    </p:spTree>
    <p:extLst>
      <p:ext uri="{BB962C8B-B14F-4D97-AF65-F5344CB8AC3E}">
        <p14:creationId xmlns:p14="http://schemas.microsoft.com/office/powerpoint/2010/main" val="3268089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260648"/>
            <a:ext cx="7992888" cy="5078313"/>
          </a:xfrm>
          <a:prstGeom prst="rect">
            <a:avLst/>
          </a:prstGeom>
          <a:noFill/>
        </p:spPr>
        <p:txBody>
          <a:bodyPr wrap="square" rtlCol="0">
            <a:spAutoFit/>
          </a:bodyPr>
          <a:lstStyle/>
          <a:p>
            <a:endParaRPr lang="en-GB" b="1" u="sng" dirty="0" smtClean="0">
              <a:solidFill>
                <a:schemeClr val="bg1"/>
              </a:solidFill>
            </a:endParaRPr>
          </a:p>
          <a:p>
            <a:endParaRPr lang="en-GB" b="1" u="sng" dirty="0">
              <a:solidFill>
                <a:schemeClr val="bg1"/>
              </a:solidFill>
            </a:endParaRPr>
          </a:p>
          <a:p>
            <a:endParaRPr lang="en-GB" b="1" u="sng" dirty="0" smtClean="0">
              <a:solidFill>
                <a:schemeClr val="bg1"/>
              </a:solidFill>
            </a:endParaRPr>
          </a:p>
          <a:p>
            <a:r>
              <a:rPr lang="en-GB" b="1" u="sng" dirty="0" smtClean="0">
                <a:solidFill>
                  <a:schemeClr val="bg1"/>
                </a:solidFill>
              </a:rPr>
              <a:t>Features:</a:t>
            </a:r>
          </a:p>
          <a:p>
            <a:endParaRPr lang="en-GB" b="1" u="sng" dirty="0">
              <a:solidFill>
                <a:schemeClr val="bg1"/>
              </a:solidFill>
            </a:endParaRPr>
          </a:p>
          <a:p>
            <a:pPr marL="285750" indent="-285750">
              <a:buFont typeface="Arial" panose="020B0604020202020204" pitchFamily="34" charset="0"/>
              <a:buChar char="•"/>
            </a:pPr>
            <a:r>
              <a:rPr lang="en-GB" dirty="0" smtClean="0">
                <a:solidFill>
                  <a:schemeClr val="bg1"/>
                </a:solidFill>
              </a:rPr>
              <a:t>Explicit representation of sex and violence</a:t>
            </a:r>
          </a:p>
          <a:p>
            <a:pPr marL="285750" indent="-285750">
              <a:buFont typeface="Arial" panose="020B0604020202020204" pitchFamily="34" charset="0"/>
              <a:buChar char="•"/>
            </a:pPr>
            <a:r>
              <a:rPr lang="en-GB" dirty="0" smtClean="0">
                <a:solidFill>
                  <a:schemeClr val="bg1"/>
                </a:solidFill>
              </a:rPr>
              <a:t>Blurring of boundaries (auteur/popular; art cinema/pornography; good/bad taste*) – e.g. </a:t>
            </a:r>
            <a:r>
              <a:rPr lang="en-GB" i="1" dirty="0" err="1" smtClean="0">
                <a:solidFill>
                  <a:schemeClr val="bg1"/>
                </a:solidFill>
              </a:rPr>
              <a:t>Une</a:t>
            </a:r>
            <a:r>
              <a:rPr lang="en-GB" i="1" dirty="0" smtClean="0">
                <a:solidFill>
                  <a:schemeClr val="bg1"/>
                </a:solidFill>
              </a:rPr>
              <a:t> </a:t>
            </a:r>
            <a:r>
              <a:rPr lang="en-GB" i="1" dirty="0" err="1" smtClean="0">
                <a:solidFill>
                  <a:schemeClr val="bg1"/>
                </a:solidFill>
              </a:rPr>
              <a:t>vieille</a:t>
            </a:r>
            <a:r>
              <a:rPr lang="en-GB" i="1" dirty="0" smtClean="0">
                <a:solidFill>
                  <a:schemeClr val="bg1"/>
                </a:solidFill>
              </a:rPr>
              <a:t> </a:t>
            </a:r>
            <a:r>
              <a:rPr lang="en-GB" i="1" dirty="0" err="1" smtClean="0">
                <a:solidFill>
                  <a:schemeClr val="bg1"/>
                </a:solidFill>
              </a:rPr>
              <a:t>maîtresse</a:t>
            </a:r>
            <a:r>
              <a:rPr lang="en-GB" i="1" dirty="0" smtClean="0">
                <a:solidFill>
                  <a:schemeClr val="bg1"/>
                </a:solidFill>
              </a:rPr>
              <a:t> </a:t>
            </a:r>
            <a:r>
              <a:rPr lang="en-GB" dirty="0" smtClean="0">
                <a:solidFill>
                  <a:schemeClr val="bg1"/>
                </a:solidFill>
              </a:rPr>
              <a:t>(</a:t>
            </a:r>
            <a:r>
              <a:rPr lang="en-GB" dirty="0" err="1" smtClean="0">
                <a:solidFill>
                  <a:schemeClr val="bg1"/>
                </a:solidFill>
              </a:rPr>
              <a:t>Breillat</a:t>
            </a:r>
            <a:r>
              <a:rPr lang="en-GB" dirty="0" smtClean="0">
                <a:solidFill>
                  <a:schemeClr val="bg1"/>
                </a:solidFill>
              </a:rPr>
              <a:t>, 2007)</a:t>
            </a:r>
          </a:p>
          <a:p>
            <a:pPr marL="285750" indent="-285750">
              <a:buFont typeface="Arial" panose="020B0604020202020204" pitchFamily="34" charset="0"/>
              <a:buChar char="•"/>
            </a:pPr>
            <a:r>
              <a:rPr lang="en-GB" dirty="0" smtClean="0">
                <a:solidFill>
                  <a:schemeClr val="bg1"/>
                </a:solidFill>
              </a:rPr>
              <a:t>Academic interest: the body, the abject, representation of desire and sexuality</a:t>
            </a:r>
          </a:p>
          <a:p>
            <a:pPr marL="285750" indent="-285750">
              <a:buFont typeface="Arial" panose="020B0604020202020204" pitchFamily="34" charset="0"/>
              <a:buChar char="•"/>
            </a:pPr>
            <a:r>
              <a:rPr lang="en-GB" dirty="0" smtClean="0">
                <a:solidFill>
                  <a:schemeClr val="bg1"/>
                </a:solidFill>
              </a:rPr>
              <a:t>Mainstream reception: provocation, moral panic</a:t>
            </a:r>
          </a:p>
          <a:p>
            <a:pPr marL="285750" indent="-285750">
              <a:buFont typeface="Arial" panose="020B0604020202020204" pitchFamily="34" charset="0"/>
              <a:buChar char="•"/>
            </a:pPr>
            <a:r>
              <a:rPr lang="en-GB" dirty="0" smtClean="0">
                <a:solidFill>
                  <a:schemeClr val="bg1"/>
                </a:solidFill>
              </a:rPr>
              <a:t>Extremism and the ‘political void</a:t>
            </a:r>
            <a:r>
              <a:rPr lang="en-GB" dirty="0" smtClean="0">
                <a:solidFill>
                  <a:schemeClr val="bg1"/>
                </a:solidFill>
              </a:rPr>
              <a:t>’ (cf. critic Noël </a:t>
            </a:r>
            <a:r>
              <a:rPr lang="en-GB" dirty="0">
                <a:solidFill>
                  <a:schemeClr val="bg1"/>
                </a:solidFill>
              </a:rPr>
              <a:t>B</a:t>
            </a:r>
            <a:r>
              <a:rPr lang="en-GB" dirty="0" smtClean="0">
                <a:solidFill>
                  <a:schemeClr val="bg1"/>
                </a:solidFill>
              </a:rPr>
              <a:t>urch)</a:t>
            </a:r>
            <a:endParaRPr lang="en-GB" dirty="0" smtClean="0">
              <a:solidFill>
                <a:schemeClr val="bg1"/>
              </a:solidFill>
            </a:endParaRPr>
          </a:p>
          <a:p>
            <a:pPr marL="285750" indent="-285750">
              <a:buFont typeface="Arial" panose="020B0604020202020204" pitchFamily="34" charset="0"/>
              <a:buChar char="•"/>
            </a:pPr>
            <a:r>
              <a:rPr lang="en-GB" dirty="0" smtClean="0">
                <a:solidFill>
                  <a:schemeClr val="bg1"/>
                </a:solidFill>
              </a:rPr>
              <a:t>An export category*</a:t>
            </a:r>
          </a:p>
          <a:p>
            <a:pPr marL="285750" indent="-285750">
              <a:buFont typeface="Arial" panose="020B0604020202020204" pitchFamily="34" charset="0"/>
              <a:buChar char="•"/>
            </a:pPr>
            <a:endParaRPr lang="en-GB" dirty="0">
              <a:solidFill>
                <a:schemeClr val="bg1"/>
              </a:solidFill>
            </a:endParaRPr>
          </a:p>
          <a:p>
            <a:r>
              <a:rPr lang="en-GB" dirty="0" smtClean="0">
                <a:solidFill>
                  <a:schemeClr val="bg1"/>
                </a:solidFill>
              </a:rPr>
              <a:t>* See </a:t>
            </a:r>
            <a:r>
              <a:rPr lang="x-none" smtClean="0">
                <a:solidFill>
                  <a:schemeClr val="bg1"/>
                </a:solidFill>
              </a:rPr>
              <a:t>M</a:t>
            </a:r>
            <a:r>
              <a:rPr lang="x-none">
                <a:solidFill>
                  <a:schemeClr val="bg1"/>
                </a:solidFill>
              </a:rPr>
              <a:t>. </a:t>
            </a:r>
            <a:r>
              <a:rPr lang="en-GB" dirty="0" err="1" smtClean="0">
                <a:solidFill>
                  <a:schemeClr val="bg1"/>
                </a:solidFill>
              </a:rPr>
              <a:t>Selfe</a:t>
            </a:r>
            <a:r>
              <a:rPr lang="en-GB" dirty="0" smtClean="0">
                <a:solidFill>
                  <a:schemeClr val="bg1"/>
                </a:solidFill>
              </a:rPr>
              <a:t>, </a:t>
            </a:r>
            <a:r>
              <a:rPr lang="x-none" smtClean="0">
                <a:solidFill>
                  <a:schemeClr val="bg1"/>
                </a:solidFill>
              </a:rPr>
              <a:t>2010</a:t>
            </a:r>
            <a:r>
              <a:rPr lang="x-none">
                <a:solidFill>
                  <a:schemeClr val="bg1"/>
                </a:solidFill>
              </a:rPr>
              <a:t>. ‘“Incredibly French?” Nation as an interpretative context for </a:t>
            </a:r>
            <a:endParaRPr lang="fr-FR" dirty="0">
              <a:solidFill>
                <a:schemeClr val="bg1"/>
              </a:solidFill>
            </a:endParaRPr>
          </a:p>
          <a:p>
            <a:r>
              <a:rPr lang="x-none">
                <a:solidFill>
                  <a:schemeClr val="bg1"/>
                </a:solidFill>
              </a:rPr>
              <a:t>Extreme Cinema.’ In L. Mazdon and C. Wheatley (eds), </a:t>
            </a:r>
            <a:r>
              <a:rPr lang="x-none" i="1">
                <a:solidFill>
                  <a:schemeClr val="bg1"/>
                </a:solidFill>
              </a:rPr>
              <a:t>Je t’aime...moi non plus: Franco-British Cinematic Relations</a:t>
            </a:r>
            <a:r>
              <a:rPr lang="x-none">
                <a:solidFill>
                  <a:schemeClr val="bg1"/>
                </a:solidFill>
              </a:rPr>
              <a:t>. New York and Oxford: Berghahn Books, pp.153-168.</a:t>
            </a:r>
            <a:endParaRPr lang="fr-FR" dirty="0">
              <a:solidFill>
                <a:schemeClr val="bg1"/>
              </a:solidFill>
            </a:endParaRPr>
          </a:p>
          <a:p>
            <a:endParaRPr lang="fr-FR" dirty="0">
              <a:solidFill>
                <a:schemeClr val="bg1"/>
              </a:solidFill>
            </a:endParaRPr>
          </a:p>
        </p:txBody>
      </p:sp>
    </p:spTree>
    <p:extLst>
      <p:ext uri="{BB962C8B-B14F-4D97-AF65-F5344CB8AC3E}">
        <p14:creationId xmlns:p14="http://schemas.microsoft.com/office/powerpoint/2010/main" val="40961996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476672"/>
            <a:ext cx="8352928" cy="6463308"/>
          </a:xfrm>
          <a:prstGeom prst="rect">
            <a:avLst/>
          </a:prstGeom>
          <a:noFill/>
        </p:spPr>
        <p:txBody>
          <a:bodyPr wrap="square" rtlCol="0">
            <a:spAutoFit/>
          </a:bodyPr>
          <a:lstStyle/>
          <a:p>
            <a:endParaRPr lang="en-GB" dirty="0" smtClean="0"/>
          </a:p>
          <a:p>
            <a:r>
              <a:rPr lang="en-GB" b="1" u="sng" dirty="0" smtClean="0">
                <a:solidFill>
                  <a:schemeClr val="bg1"/>
                </a:solidFill>
              </a:rPr>
              <a:t>Historical Determinants</a:t>
            </a:r>
          </a:p>
          <a:p>
            <a:endParaRPr lang="en-GB" b="1" u="sng" dirty="0" smtClean="0">
              <a:solidFill>
                <a:schemeClr val="bg1"/>
              </a:solidFill>
            </a:endParaRPr>
          </a:p>
          <a:p>
            <a:endParaRPr lang="en-GB" b="1" u="sng" dirty="0">
              <a:solidFill>
                <a:schemeClr val="bg1"/>
              </a:solidFill>
            </a:endParaRPr>
          </a:p>
          <a:p>
            <a:r>
              <a:rPr lang="en-GB" u="sng" dirty="0" smtClean="0">
                <a:solidFill>
                  <a:schemeClr val="bg1"/>
                </a:solidFill>
              </a:rPr>
              <a:t>‘French’</a:t>
            </a:r>
          </a:p>
          <a:p>
            <a:pPr marL="285750" indent="-285750">
              <a:buFont typeface="Arial" panose="020B0604020202020204" pitchFamily="34" charset="0"/>
              <a:buChar char="•"/>
            </a:pPr>
            <a:r>
              <a:rPr lang="en-GB" dirty="0" smtClean="0">
                <a:solidFill>
                  <a:schemeClr val="bg1"/>
                </a:solidFill>
              </a:rPr>
              <a:t>Literary: Sade, Dada/Surrealism, </a:t>
            </a:r>
            <a:r>
              <a:rPr lang="en-GB" dirty="0" err="1" smtClean="0">
                <a:solidFill>
                  <a:schemeClr val="bg1"/>
                </a:solidFill>
              </a:rPr>
              <a:t>Artaud</a:t>
            </a:r>
            <a:r>
              <a:rPr lang="en-GB" dirty="0" smtClean="0">
                <a:solidFill>
                  <a:schemeClr val="bg1"/>
                </a:solidFill>
              </a:rPr>
              <a:t>, </a:t>
            </a:r>
            <a:r>
              <a:rPr lang="en-GB" dirty="0" err="1" smtClean="0">
                <a:solidFill>
                  <a:schemeClr val="bg1"/>
                </a:solidFill>
              </a:rPr>
              <a:t>Bataille</a:t>
            </a:r>
            <a:r>
              <a:rPr lang="en-GB" dirty="0" smtClean="0">
                <a:solidFill>
                  <a:schemeClr val="bg1"/>
                </a:solidFill>
              </a:rPr>
              <a:t>, </a:t>
            </a:r>
            <a:r>
              <a:rPr lang="en-GB" dirty="0">
                <a:solidFill>
                  <a:schemeClr val="bg1"/>
                </a:solidFill>
              </a:rPr>
              <a:t>Céline, Michel </a:t>
            </a:r>
            <a:r>
              <a:rPr lang="en-GB" dirty="0" err="1" smtClean="0">
                <a:solidFill>
                  <a:schemeClr val="bg1"/>
                </a:solidFill>
              </a:rPr>
              <a:t>Houellebecq</a:t>
            </a:r>
            <a:r>
              <a:rPr lang="en-GB" dirty="0">
                <a:solidFill>
                  <a:schemeClr val="bg1"/>
                </a:solidFill>
              </a:rPr>
              <a:t>, Catherine Millet, </a:t>
            </a:r>
            <a:r>
              <a:rPr lang="en-GB" dirty="0" err="1">
                <a:solidFill>
                  <a:schemeClr val="bg1"/>
                </a:solidFill>
              </a:rPr>
              <a:t>Virginie</a:t>
            </a:r>
            <a:r>
              <a:rPr lang="en-GB" dirty="0">
                <a:solidFill>
                  <a:schemeClr val="bg1"/>
                </a:solidFill>
              </a:rPr>
              <a:t> </a:t>
            </a:r>
            <a:r>
              <a:rPr lang="en-GB" dirty="0" err="1" smtClean="0">
                <a:solidFill>
                  <a:schemeClr val="bg1"/>
                </a:solidFill>
              </a:rPr>
              <a:t>Despentes</a:t>
            </a:r>
            <a:endParaRPr lang="en-GB" dirty="0" smtClean="0">
              <a:solidFill>
                <a:schemeClr val="bg1"/>
              </a:solidFill>
            </a:endParaRPr>
          </a:p>
          <a:p>
            <a:r>
              <a:rPr lang="en-GB" dirty="0">
                <a:solidFill>
                  <a:schemeClr val="bg1"/>
                </a:solidFill>
              </a:rPr>
              <a:t> </a:t>
            </a:r>
            <a:r>
              <a:rPr lang="en-GB" dirty="0" smtClean="0">
                <a:solidFill>
                  <a:schemeClr val="bg1"/>
                </a:solidFill>
              </a:rPr>
              <a:t>     </a:t>
            </a:r>
            <a:r>
              <a:rPr lang="en-GB" dirty="0" smtClean="0">
                <a:solidFill>
                  <a:schemeClr val="bg1"/>
                </a:solidFill>
              </a:rPr>
              <a:t>N.B</a:t>
            </a:r>
            <a:r>
              <a:rPr lang="en-GB" dirty="0" smtClean="0">
                <a:solidFill>
                  <a:schemeClr val="bg1"/>
                </a:solidFill>
              </a:rPr>
              <a:t>. see </a:t>
            </a:r>
            <a:r>
              <a:rPr lang="en-GB" dirty="0" err="1" smtClean="0">
                <a:solidFill>
                  <a:schemeClr val="bg1"/>
                </a:solidFill>
              </a:rPr>
              <a:t>Maddock</a:t>
            </a:r>
            <a:r>
              <a:rPr lang="en-GB" dirty="0" smtClean="0">
                <a:solidFill>
                  <a:schemeClr val="bg1"/>
                </a:solidFill>
              </a:rPr>
              <a:t> and </a:t>
            </a:r>
            <a:r>
              <a:rPr lang="en-GB" dirty="0" err="1" smtClean="0">
                <a:solidFill>
                  <a:schemeClr val="bg1"/>
                </a:solidFill>
              </a:rPr>
              <a:t>Krisjansen</a:t>
            </a:r>
            <a:r>
              <a:rPr lang="en-GB" dirty="0" smtClean="0">
                <a:solidFill>
                  <a:schemeClr val="bg1"/>
                </a:solidFill>
              </a:rPr>
              <a:t> on extra reading re the links to </a:t>
            </a:r>
            <a:r>
              <a:rPr lang="en-GB" dirty="0" err="1" smtClean="0">
                <a:solidFill>
                  <a:schemeClr val="bg1"/>
                </a:solidFill>
              </a:rPr>
              <a:t>Bataille</a:t>
            </a:r>
            <a:r>
              <a:rPr lang="en-GB" dirty="0" smtClean="0">
                <a:solidFill>
                  <a:schemeClr val="bg1"/>
                </a:solidFill>
              </a:rPr>
              <a:t> and </a:t>
            </a:r>
            <a:r>
              <a:rPr lang="en-GB" dirty="0" smtClean="0">
                <a:solidFill>
                  <a:schemeClr val="bg1"/>
                </a:solidFill>
              </a:rPr>
              <a:t>    	surrealist </a:t>
            </a:r>
            <a:r>
              <a:rPr lang="en-GB" dirty="0" smtClean="0">
                <a:solidFill>
                  <a:schemeClr val="bg1"/>
                </a:solidFill>
              </a:rPr>
              <a:t>poetics. </a:t>
            </a:r>
            <a:endParaRPr lang="fr-FR" dirty="0">
              <a:solidFill>
                <a:schemeClr val="bg1"/>
              </a:solidFill>
            </a:endParaRPr>
          </a:p>
          <a:p>
            <a:pPr marL="285750" indent="-285750">
              <a:buFont typeface="Arial" panose="020B0604020202020204" pitchFamily="34" charset="0"/>
              <a:buChar char="•"/>
            </a:pPr>
            <a:r>
              <a:rPr lang="en-GB" dirty="0">
                <a:solidFill>
                  <a:schemeClr val="bg1"/>
                </a:solidFill>
              </a:rPr>
              <a:t>Cultural valuation of libertinage and seduction</a:t>
            </a:r>
            <a:endParaRPr lang="fr-FR" dirty="0">
              <a:solidFill>
                <a:schemeClr val="bg1"/>
              </a:solidFill>
            </a:endParaRPr>
          </a:p>
          <a:p>
            <a:pPr marL="285750" indent="-285750">
              <a:buFont typeface="Arial" panose="020B0604020202020204" pitchFamily="34" charset="0"/>
              <a:buChar char="•"/>
            </a:pPr>
            <a:r>
              <a:rPr lang="en-GB" dirty="0">
                <a:solidFill>
                  <a:schemeClr val="bg1"/>
                </a:solidFill>
              </a:rPr>
              <a:t>Art film: Dada/Surrealism, Godard (</a:t>
            </a:r>
            <a:r>
              <a:rPr lang="en-GB" i="1" dirty="0">
                <a:solidFill>
                  <a:schemeClr val="bg1"/>
                </a:solidFill>
              </a:rPr>
              <a:t>Weekend</a:t>
            </a:r>
            <a:r>
              <a:rPr lang="en-GB" dirty="0">
                <a:solidFill>
                  <a:schemeClr val="bg1"/>
                </a:solidFill>
              </a:rPr>
              <a:t>), </a:t>
            </a:r>
            <a:r>
              <a:rPr lang="en-GB" dirty="0" err="1">
                <a:solidFill>
                  <a:schemeClr val="bg1"/>
                </a:solidFill>
              </a:rPr>
              <a:t>Blier</a:t>
            </a:r>
            <a:r>
              <a:rPr lang="en-GB" dirty="0">
                <a:solidFill>
                  <a:schemeClr val="bg1"/>
                </a:solidFill>
              </a:rPr>
              <a:t>, </a:t>
            </a:r>
            <a:r>
              <a:rPr lang="en-GB" i="1" dirty="0">
                <a:solidFill>
                  <a:schemeClr val="bg1"/>
                </a:solidFill>
              </a:rPr>
              <a:t>Last Tango in Paris </a:t>
            </a:r>
            <a:r>
              <a:rPr lang="en-GB" dirty="0">
                <a:solidFill>
                  <a:schemeClr val="bg1"/>
                </a:solidFill>
              </a:rPr>
              <a:t>(</a:t>
            </a:r>
            <a:r>
              <a:rPr lang="en-GB" dirty="0" err="1">
                <a:solidFill>
                  <a:schemeClr val="bg1"/>
                </a:solidFill>
              </a:rPr>
              <a:t>Bertolucci</a:t>
            </a:r>
            <a:r>
              <a:rPr lang="en-GB" dirty="0">
                <a:solidFill>
                  <a:schemeClr val="bg1"/>
                </a:solidFill>
              </a:rPr>
              <a:t> 1972), </a:t>
            </a:r>
            <a:r>
              <a:rPr lang="en-GB" i="1" dirty="0">
                <a:solidFill>
                  <a:schemeClr val="bg1"/>
                </a:solidFill>
              </a:rPr>
              <a:t>La </a:t>
            </a:r>
            <a:r>
              <a:rPr lang="en-GB" i="1" dirty="0" err="1">
                <a:solidFill>
                  <a:schemeClr val="bg1"/>
                </a:solidFill>
              </a:rPr>
              <a:t>Mamain</a:t>
            </a:r>
            <a:r>
              <a:rPr lang="en-GB" i="1" dirty="0">
                <a:solidFill>
                  <a:schemeClr val="bg1"/>
                </a:solidFill>
              </a:rPr>
              <a:t> et la </a:t>
            </a:r>
            <a:r>
              <a:rPr lang="en-GB" i="1" dirty="0" err="1">
                <a:solidFill>
                  <a:schemeClr val="bg1"/>
                </a:solidFill>
              </a:rPr>
              <a:t>putain</a:t>
            </a:r>
            <a:r>
              <a:rPr lang="en-GB" i="1" dirty="0">
                <a:solidFill>
                  <a:schemeClr val="bg1"/>
                </a:solidFill>
              </a:rPr>
              <a:t> </a:t>
            </a:r>
            <a:r>
              <a:rPr lang="en-GB" dirty="0">
                <a:solidFill>
                  <a:schemeClr val="bg1"/>
                </a:solidFill>
              </a:rPr>
              <a:t>(Jean Eustache, 1973</a:t>
            </a:r>
            <a:r>
              <a:rPr lang="en-GB" dirty="0" smtClean="0">
                <a:solidFill>
                  <a:schemeClr val="bg1"/>
                </a:solidFill>
              </a:rPr>
              <a:t>)</a:t>
            </a:r>
          </a:p>
          <a:p>
            <a:pPr marL="285750" indent="-285750">
              <a:buFont typeface="Arial" panose="020B0604020202020204" pitchFamily="34" charset="0"/>
              <a:buChar char="•"/>
            </a:pPr>
            <a:r>
              <a:rPr lang="en-GB" dirty="0" smtClean="0">
                <a:solidFill>
                  <a:schemeClr val="bg1"/>
                </a:solidFill>
              </a:rPr>
              <a:t>Popular cinema: 1970s ‘explosion’ in soft-core and hard-core porn e.g. the exploitation films of Jean </a:t>
            </a:r>
            <a:r>
              <a:rPr lang="en-GB" dirty="0" smtClean="0">
                <a:solidFill>
                  <a:schemeClr val="bg1"/>
                </a:solidFill>
              </a:rPr>
              <a:t>Rollin, </a:t>
            </a:r>
            <a:r>
              <a:rPr lang="en-GB" i="1" dirty="0" smtClean="0">
                <a:solidFill>
                  <a:schemeClr val="bg1"/>
                </a:solidFill>
              </a:rPr>
              <a:t>Emmanuelle</a:t>
            </a:r>
            <a:r>
              <a:rPr lang="en-GB" dirty="0" smtClean="0">
                <a:solidFill>
                  <a:schemeClr val="bg1"/>
                </a:solidFill>
              </a:rPr>
              <a:t> </a:t>
            </a:r>
            <a:r>
              <a:rPr lang="en-GB" dirty="0" smtClean="0">
                <a:solidFill>
                  <a:schemeClr val="bg1"/>
                </a:solidFill>
              </a:rPr>
              <a:t>(1974 end of </a:t>
            </a:r>
            <a:r>
              <a:rPr lang="en-GB" dirty="0" smtClean="0">
                <a:solidFill>
                  <a:schemeClr val="bg1"/>
                </a:solidFill>
              </a:rPr>
              <a:t>censorship, essentially for pornography)</a:t>
            </a:r>
            <a:endParaRPr lang="en-GB" dirty="0" smtClean="0">
              <a:solidFill>
                <a:schemeClr val="bg1"/>
              </a:solidFill>
            </a:endParaRPr>
          </a:p>
          <a:p>
            <a:endParaRPr lang="en-GB" dirty="0">
              <a:solidFill>
                <a:schemeClr val="bg1"/>
              </a:solidFill>
            </a:endParaRPr>
          </a:p>
          <a:p>
            <a:endParaRPr lang="en-GB" dirty="0" smtClean="0">
              <a:solidFill>
                <a:schemeClr val="bg1"/>
              </a:solidFill>
            </a:endParaRPr>
          </a:p>
          <a:p>
            <a:r>
              <a:rPr lang="en-GB" u="sng" dirty="0" smtClean="0">
                <a:solidFill>
                  <a:schemeClr val="bg1"/>
                </a:solidFill>
              </a:rPr>
              <a:t>International</a:t>
            </a:r>
          </a:p>
          <a:p>
            <a:pPr marL="285750" indent="-285750">
              <a:buFont typeface="Arial" panose="020B0604020202020204" pitchFamily="34" charset="0"/>
              <a:buChar char="•"/>
            </a:pPr>
            <a:r>
              <a:rPr lang="en-GB" dirty="0" smtClean="0">
                <a:solidFill>
                  <a:schemeClr val="bg1"/>
                </a:solidFill>
              </a:rPr>
              <a:t>Increased sexualisation of culture</a:t>
            </a:r>
          </a:p>
          <a:p>
            <a:pPr marL="285750" indent="-285750">
              <a:buFont typeface="Arial" panose="020B0604020202020204" pitchFamily="34" charset="0"/>
              <a:buChar char="•"/>
            </a:pPr>
            <a:r>
              <a:rPr lang="en-GB" dirty="0" smtClean="0">
                <a:solidFill>
                  <a:schemeClr val="bg1"/>
                </a:solidFill>
              </a:rPr>
              <a:t>Film genres: horror (torture porn), sexual thriller, rape-revenge films</a:t>
            </a:r>
          </a:p>
          <a:p>
            <a:pPr marL="285750" indent="-285750">
              <a:buFont typeface="Arial" panose="020B0604020202020204" pitchFamily="34" charset="0"/>
              <a:buChar char="•"/>
            </a:pPr>
            <a:r>
              <a:rPr lang="en-GB" dirty="0" smtClean="0">
                <a:solidFill>
                  <a:schemeClr val="bg1"/>
                </a:solidFill>
              </a:rPr>
              <a:t>Relationship to politics (the ‘retreat’ from ideology)</a:t>
            </a:r>
          </a:p>
          <a:p>
            <a:pPr marL="285750" indent="-285750">
              <a:buFont typeface="Arial" panose="020B0604020202020204" pitchFamily="34" charset="0"/>
              <a:buChar char="•"/>
            </a:pPr>
            <a:r>
              <a:rPr lang="en-GB" dirty="0" smtClean="0">
                <a:solidFill>
                  <a:schemeClr val="bg1"/>
                </a:solidFill>
              </a:rPr>
              <a:t>Retreat of militant feminism </a:t>
            </a:r>
            <a:endParaRPr lang="fr-FR" dirty="0">
              <a:solidFill>
                <a:schemeClr val="bg1"/>
              </a:solidFill>
            </a:endParaRPr>
          </a:p>
          <a:p>
            <a:endParaRPr lang="fr-FR" dirty="0">
              <a:solidFill>
                <a:schemeClr val="bg1"/>
              </a:solidFill>
            </a:endParaRPr>
          </a:p>
        </p:txBody>
      </p:sp>
    </p:spTree>
    <p:extLst>
      <p:ext uri="{BB962C8B-B14F-4D97-AF65-F5344CB8AC3E}">
        <p14:creationId xmlns:p14="http://schemas.microsoft.com/office/powerpoint/2010/main" val="75998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47892" y="1217252"/>
            <a:ext cx="2486025" cy="2733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2771800" y="370774"/>
            <a:ext cx="3240360" cy="923330"/>
          </a:xfrm>
          <a:prstGeom prst="rect">
            <a:avLst/>
          </a:prstGeom>
          <a:noFill/>
        </p:spPr>
        <p:txBody>
          <a:bodyPr wrap="square" rtlCol="0">
            <a:spAutoFit/>
          </a:bodyPr>
          <a:lstStyle/>
          <a:p>
            <a:pPr algn="ctr"/>
            <a:endParaRPr lang="en-GB" b="1" u="sng" dirty="0" smtClean="0">
              <a:solidFill>
                <a:schemeClr val="bg1"/>
              </a:solidFill>
            </a:endParaRPr>
          </a:p>
          <a:p>
            <a:pPr algn="ctr"/>
            <a:r>
              <a:rPr lang="en-GB" b="1" u="sng" dirty="0" smtClean="0">
                <a:solidFill>
                  <a:schemeClr val="bg1"/>
                </a:solidFill>
              </a:rPr>
              <a:t>Catherine </a:t>
            </a:r>
            <a:r>
              <a:rPr lang="en-GB" b="1" u="sng" dirty="0" err="1" smtClean="0">
                <a:solidFill>
                  <a:schemeClr val="bg1"/>
                </a:solidFill>
              </a:rPr>
              <a:t>Breillat</a:t>
            </a:r>
            <a:r>
              <a:rPr lang="en-GB" b="1" u="sng" dirty="0" smtClean="0">
                <a:solidFill>
                  <a:schemeClr val="bg1"/>
                </a:solidFill>
              </a:rPr>
              <a:t> </a:t>
            </a:r>
          </a:p>
          <a:p>
            <a:pPr algn="ctr"/>
            <a:r>
              <a:rPr lang="en-GB" b="1" dirty="0" smtClean="0">
                <a:solidFill>
                  <a:schemeClr val="bg1"/>
                </a:solidFill>
              </a:rPr>
              <a:t>Born 1948</a:t>
            </a:r>
            <a:endParaRPr lang="fr-FR" b="1" dirty="0">
              <a:solidFill>
                <a:schemeClr val="bg1"/>
              </a:solidFill>
            </a:endParaRPr>
          </a:p>
        </p:txBody>
      </p:sp>
      <p:sp>
        <p:nvSpPr>
          <p:cNvPr id="4" name="TextBox 3"/>
          <p:cNvSpPr txBox="1"/>
          <p:nvPr/>
        </p:nvSpPr>
        <p:spPr>
          <a:xfrm>
            <a:off x="107504" y="1017105"/>
            <a:ext cx="6192688" cy="5909310"/>
          </a:xfrm>
          <a:prstGeom prst="rect">
            <a:avLst/>
          </a:prstGeom>
          <a:noFill/>
        </p:spPr>
        <p:txBody>
          <a:bodyPr wrap="square" rtlCol="0">
            <a:spAutoFit/>
          </a:bodyPr>
          <a:lstStyle/>
          <a:p>
            <a:endParaRPr lang="en-GB" dirty="0" smtClean="0">
              <a:solidFill>
                <a:schemeClr val="bg1"/>
              </a:solidFill>
            </a:endParaRPr>
          </a:p>
          <a:p>
            <a:endParaRPr lang="en-GB" dirty="0">
              <a:solidFill>
                <a:schemeClr val="bg1"/>
              </a:solidFill>
            </a:endParaRPr>
          </a:p>
          <a:p>
            <a:r>
              <a:rPr lang="en-GB" dirty="0" smtClean="0">
                <a:solidFill>
                  <a:schemeClr val="bg1"/>
                </a:solidFill>
              </a:rPr>
              <a:t>Writer and filmmaker (and actress)</a:t>
            </a:r>
          </a:p>
          <a:p>
            <a:endParaRPr lang="en-GB" dirty="0">
              <a:solidFill>
                <a:schemeClr val="bg1"/>
              </a:solidFill>
            </a:endParaRPr>
          </a:p>
          <a:p>
            <a:r>
              <a:rPr lang="en-GB" dirty="0" smtClean="0">
                <a:solidFill>
                  <a:schemeClr val="bg1"/>
                </a:solidFill>
              </a:rPr>
              <a:t>First novel, </a:t>
            </a:r>
            <a:r>
              <a:rPr lang="en-GB" i="1" dirty="0" err="1" smtClean="0">
                <a:solidFill>
                  <a:schemeClr val="bg1"/>
                </a:solidFill>
              </a:rPr>
              <a:t>L’Homme</a:t>
            </a:r>
            <a:r>
              <a:rPr lang="en-GB" i="1" dirty="0" smtClean="0">
                <a:solidFill>
                  <a:schemeClr val="bg1"/>
                </a:solidFill>
              </a:rPr>
              <a:t> facile</a:t>
            </a:r>
            <a:r>
              <a:rPr lang="en-GB" dirty="0" smtClean="0">
                <a:solidFill>
                  <a:schemeClr val="bg1"/>
                </a:solidFill>
              </a:rPr>
              <a:t>, written at the age of 17</a:t>
            </a:r>
          </a:p>
          <a:p>
            <a:endParaRPr lang="en-GB" dirty="0">
              <a:solidFill>
                <a:schemeClr val="bg1"/>
              </a:solidFill>
            </a:endParaRPr>
          </a:p>
          <a:p>
            <a:r>
              <a:rPr lang="en-GB" dirty="0" smtClean="0">
                <a:solidFill>
                  <a:schemeClr val="bg1"/>
                </a:solidFill>
              </a:rPr>
              <a:t>‘You always have to test yourself to the limit, even at the risk of destroying yourself or others’ [to </a:t>
            </a:r>
            <a:r>
              <a:rPr lang="en-GB" i="1" dirty="0">
                <a:solidFill>
                  <a:schemeClr val="bg1"/>
                </a:solidFill>
              </a:rPr>
              <a:t>Cahiers du </a:t>
            </a:r>
            <a:r>
              <a:rPr lang="en-GB" i="1" dirty="0" err="1">
                <a:solidFill>
                  <a:schemeClr val="bg1"/>
                </a:solidFill>
              </a:rPr>
              <a:t>cinéma</a:t>
            </a:r>
            <a:r>
              <a:rPr lang="en-GB" dirty="0">
                <a:solidFill>
                  <a:schemeClr val="bg1"/>
                </a:solidFill>
              </a:rPr>
              <a:t>, </a:t>
            </a:r>
            <a:r>
              <a:rPr lang="en-GB" dirty="0" smtClean="0">
                <a:solidFill>
                  <a:schemeClr val="bg1"/>
                </a:solidFill>
              </a:rPr>
              <a:t>1999]</a:t>
            </a:r>
          </a:p>
          <a:p>
            <a:endParaRPr lang="en-GB" dirty="0" smtClean="0">
              <a:solidFill>
                <a:schemeClr val="bg1"/>
              </a:solidFill>
            </a:endParaRPr>
          </a:p>
          <a:p>
            <a:endParaRPr lang="en-GB" dirty="0">
              <a:solidFill>
                <a:schemeClr val="bg1"/>
              </a:solidFill>
            </a:endParaRPr>
          </a:p>
          <a:p>
            <a:r>
              <a:rPr lang="en-GB" u="sng" dirty="0" smtClean="0">
                <a:solidFill>
                  <a:schemeClr val="bg1"/>
                </a:solidFill>
              </a:rPr>
              <a:t>Representations</a:t>
            </a:r>
          </a:p>
          <a:p>
            <a:pPr marL="285750" indent="-285750">
              <a:buFont typeface="Arial" panose="020B0604020202020204" pitchFamily="34" charset="0"/>
              <a:buChar char="•"/>
            </a:pPr>
            <a:r>
              <a:rPr lang="en-GB" dirty="0" smtClean="0">
                <a:solidFill>
                  <a:schemeClr val="bg1"/>
                </a:solidFill>
              </a:rPr>
              <a:t>Explorations of heterosexual sexuality from a ‘cerebral’ perspective (‘Pas le </a:t>
            </a:r>
            <a:r>
              <a:rPr lang="en-GB" dirty="0" err="1" smtClean="0">
                <a:solidFill>
                  <a:schemeClr val="bg1"/>
                </a:solidFill>
              </a:rPr>
              <a:t>sexe</a:t>
            </a:r>
            <a:r>
              <a:rPr lang="en-GB" dirty="0" smtClean="0">
                <a:solidFill>
                  <a:schemeClr val="bg1"/>
                </a:solidFill>
              </a:rPr>
              <a:t>, la question </a:t>
            </a:r>
            <a:r>
              <a:rPr lang="en-GB" dirty="0" err="1" smtClean="0">
                <a:solidFill>
                  <a:schemeClr val="bg1"/>
                </a:solidFill>
              </a:rPr>
              <a:t>sexuelle</a:t>
            </a:r>
            <a:r>
              <a:rPr lang="en-GB" dirty="0" smtClean="0">
                <a:solidFill>
                  <a:schemeClr val="bg1"/>
                </a:solidFill>
              </a:rPr>
              <a:t>’,  </a:t>
            </a:r>
            <a:r>
              <a:rPr lang="en-GB" i="1" dirty="0">
                <a:solidFill>
                  <a:schemeClr val="bg1"/>
                </a:solidFill>
              </a:rPr>
              <a:t>À</a:t>
            </a:r>
            <a:r>
              <a:rPr lang="en-GB" i="1" dirty="0" smtClean="0">
                <a:solidFill>
                  <a:schemeClr val="bg1"/>
                </a:solidFill>
              </a:rPr>
              <a:t> </a:t>
            </a:r>
            <a:r>
              <a:rPr lang="en-GB" i="1" dirty="0" smtClean="0">
                <a:solidFill>
                  <a:schemeClr val="bg1"/>
                </a:solidFill>
              </a:rPr>
              <a:t>ma </a:t>
            </a:r>
            <a:r>
              <a:rPr lang="en-GB" i="1" dirty="0" err="1" smtClean="0">
                <a:solidFill>
                  <a:schemeClr val="bg1"/>
                </a:solidFill>
              </a:rPr>
              <a:t>soeur</a:t>
            </a:r>
            <a:r>
              <a:rPr lang="en-GB" i="1" dirty="0" smtClean="0">
                <a:solidFill>
                  <a:schemeClr val="bg1"/>
                </a:solidFill>
              </a:rPr>
              <a:t>!</a:t>
            </a:r>
            <a:r>
              <a:rPr lang="en-GB" dirty="0" smtClean="0">
                <a:solidFill>
                  <a:schemeClr val="bg1"/>
                </a:solidFill>
              </a:rPr>
              <a:t>)</a:t>
            </a:r>
          </a:p>
          <a:p>
            <a:pPr marL="285750" indent="-285750">
              <a:buFont typeface="Arial" panose="020B0604020202020204" pitchFamily="34" charset="0"/>
              <a:buChar char="•"/>
            </a:pPr>
            <a:r>
              <a:rPr lang="en-GB" dirty="0" smtClean="0">
                <a:solidFill>
                  <a:schemeClr val="bg1"/>
                </a:solidFill>
              </a:rPr>
              <a:t>Critique of machismo</a:t>
            </a:r>
          </a:p>
          <a:p>
            <a:pPr marL="285750" indent="-285750">
              <a:buFont typeface="Arial" panose="020B0604020202020204" pitchFamily="34" charset="0"/>
              <a:buChar char="•"/>
            </a:pPr>
            <a:r>
              <a:rPr lang="en-GB" dirty="0" smtClean="0">
                <a:solidFill>
                  <a:schemeClr val="bg1"/>
                </a:solidFill>
              </a:rPr>
              <a:t>Frequent adoption of female point of view, especially young women</a:t>
            </a:r>
          </a:p>
          <a:p>
            <a:pPr marL="285750" indent="-285750">
              <a:buFont typeface="Arial" panose="020B0604020202020204" pitchFamily="34" charset="0"/>
              <a:buChar char="•"/>
            </a:pPr>
            <a:r>
              <a:rPr lang="en-GB" dirty="0" smtClean="0">
                <a:solidFill>
                  <a:schemeClr val="bg1"/>
                </a:solidFill>
              </a:rPr>
              <a:t>‘Real time’ sex scenes</a:t>
            </a:r>
          </a:p>
          <a:p>
            <a:endParaRPr lang="en-GB" dirty="0">
              <a:solidFill>
                <a:schemeClr val="bg1"/>
              </a:solidFill>
            </a:endParaRPr>
          </a:p>
          <a:p>
            <a:pPr marL="285750" indent="-285750">
              <a:buFont typeface="Arial" panose="020B0604020202020204" pitchFamily="34" charset="0"/>
              <a:buChar char="•"/>
            </a:pPr>
            <a:endParaRPr lang="fr-FR" dirty="0">
              <a:solidFill>
                <a:schemeClr val="bg1"/>
              </a:solidFill>
            </a:endParaRPr>
          </a:p>
          <a:p>
            <a:pPr marL="285750" indent="-285750">
              <a:buFont typeface="Arial" panose="020B0604020202020204" pitchFamily="34" charset="0"/>
              <a:buChar char="•"/>
            </a:pPr>
            <a:endParaRPr lang="fr-FR" dirty="0">
              <a:solidFill>
                <a:schemeClr val="bg1"/>
              </a:solidFill>
            </a:endParaRPr>
          </a:p>
          <a:p>
            <a:endParaRPr lang="fr-FR" dirty="0">
              <a:solidFill>
                <a:schemeClr val="bg1"/>
              </a:solidFill>
            </a:endParaRPr>
          </a:p>
        </p:txBody>
      </p:sp>
    </p:spTree>
    <p:extLst>
      <p:ext uri="{BB962C8B-B14F-4D97-AF65-F5344CB8AC3E}">
        <p14:creationId xmlns:p14="http://schemas.microsoft.com/office/powerpoint/2010/main" val="17354698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67744" y="5589240"/>
            <a:ext cx="7560840" cy="1200329"/>
          </a:xfrm>
          <a:prstGeom prst="rect">
            <a:avLst/>
          </a:prstGeom>
          <a:noFill/>
        </p:spPr>
        <p:txBody>
          <a:bodyPr wrap="square" rtlCol="0">
            <a:spAutoFit/>
          </a:bodyPr>
          <a:lstStyle/>
          <a:p>
            <a:pPr algn="ctr"/>
            <a:endParaRPr lang="en-GB" i="1" dirty="0" smtClean="0">
              <a:solidFill>
                <a:schemeClr val="bg1"/>
              </a:solidFill>
            </a:endParaRPr>
          </a:p>
          <a:p>
            <a:pPr algn="ctr"/>
            <a:endParaRPr lang="en-GB" i="1" dirty="0">
              <a:solidFill>
                <a:schemeClr val="bg1"/>
              </a:solidFill>
            </a:endParaRPr>
          </a:p>
          <a:p>
            <a:pPr algn="ctr"/>
            <a:r>
              <a:rPr lang="en-GB" i="1" dirty="0" smtClean="0">
                <a:solidFill>
                  <a:schemeClr val="bg1"/>
                </a:solidFill>
              </a:rPr>
              <a:t>Sex is Comedy </a:t>
            </a:r>
            <a:r>
              <a:rPr lang="en-GB" dirty="0" smtClean="0">
                <a:solidFill>
                  <a:schemeClr val="bg1"/>
                </a:solidFill>
              </a:rPr>
              <a:t>(</a:t>
            </a:r>
            <a:r>
              <a:rPr lang="en-GB" dirty="0" err="1" smtClean="0">
                <a:solidFill>
                  <a:schemeClr val="bg1"/>
                </a:solidFill>
              </a:rPr>
              <a:t>Breillat</a:t>
            </a:r>
            <a:r>
              <a:rPr lang="en-GB" dirty="0" smtClean="0">
                <a:solidFill>
                  <a:schemeClr val="bg1"/>
                </a:solidFill>
              </a:rPr>
              <a:t>, 2002)</a:t>
            </a:r>
            <a:endParaRPr lang="fr-FR" dirty="0">
              <a:solidFill>
                <a:schemeClr val="bg1"/>
              </a:solidFill>
            </a:endParaRPr>
          </a:p>
          <a:p>
            <a:endParaRPr lang="fr-FR" i="1" dirty="0">
              <a:solidFill>
                <a:schemeClr val="bg1"/>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28962" y="3356992"/>
            <a:ext cx="4458059" cy="26923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620688"/>
            <a:ext cx="4105275" cy="2609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4788024" y="1124744"/>
            <a:ext cx="3096344" cy="1200329"/>
          </a:xfrm>
          <a:prstGeom prst="rect">
            <a:avLst/>
          </a:prstGeom>
          <a:noFill/>
        </p:spPr>
        <p:txBody>
          <a:bodyPr wrap="square" rtlCol="0">
            <a:spAutoFit/>
          </a:bodyPr>
          <a:lstStyle/>
          <a:p>
            <a:r>
              <a:rPr lang="en-GB" i="1" dirty="0" smtClean="0"/>
              <a:t>L</a:t>
            </a:r>
          </a:p>
          <a:p>
            <a:endParaRPr lang="en-GB" i="1" dirty="0" smtClean="0">
              <a:solidFill>
                <a:schemeClr val="bg1"/>
              </a:solidFill>
            </a:endParaRPr>
          </a:p>
          <a:p>
            <a:r>
              <a:rPr lang="en-GB" i="1" dirty="0" smtClean="0">
                <a:solidFill>
                  <a:schemeClr val="bg1"/>
                </a:solidFill>
              </a:rPr>
              <a:t>Les </a:t>
            </a:r>
            <a:r>
              <a:rPr lang="en-GB" i="1" dirty="0" err="1" smtClean="0">
                <a:solidFill>
                  <a:schemeClr val="bg1"/>
                </a:solidFill>
              </a:rPr>
              <a:t>Plages</a:t>
            </a:r>
            <a:r>
              <a:rPr lang="en-GB" i="1" dirty="0" smtClean="0">
                <a:solidFill>
                  <a:schemeClr val="bg1"/>
                </a:solidFill>
              </a:rPr>
              <a:t> </a:t>
            </a:r>
            <a:r>
              <a:rPr lang="en-GB" i="1" dirty="0" err="1" smtClean="0">
                <a:solidFill>
                  <a:schemeClr val="bg1"/>
                </a:solidFill>
              </a:rPr>
              <a:t>d’Agnès</a:t>
            </a:r>
            <a:r>
              <a:rPr lang="en-GB" i="1" dirty="0" smtClean="0">
                <a:solidFill>
                  <a:schemeClr val="bg1"/>
                </a:solidFill>
              </a:rPr>
              <a:t> </a:t>
            </a:r>
            <a:r>
              <a:rPr lang="en-GB" dirty="0" smtClean="0">
                <a:solidFill>
                  <a:schemeClr val="bg1"/>
                </a:solidFill>
              </a:rPr>
              <a:t>(</a:t>
            </a:r>
            <a:r>
              <a:rPr lang="en-GB" dirty="0" err="1" smtClean="0">
                <a:solidFill>
                  <a:schemeClr val="bg1"/>
                </a:solidFill>
              </a:rPr>
              <a:t>Agnès</a:t>
            </a:r>
            <a:r>
              <a:rPr lang="en-GB" dirty="0" smtClean="0">
                <a:solidFill>
                  <a:schemeClr val="bg1"/>
                </a:solidFill>
              </a:rPr>
              <a:t> </a:t>
            </a:r>
            <a:r>
              <a:rPr lang="en-GB" dirty="0" err="1" smtClean="0">
                <a:solidFill>
                  <a:schemeClr val="bg1"/>
                </a:solidFill>
              </a:rPr>
              <a:t>Varda</a:t>
            </a:r>
            <a:r>
              <a:rPr lang="en-GB" dirty="0" smtClean="0">
                <a:solidFill>
                  <a:schemeClr val="bg1"/>
                </a:solidFill>
              </a:rPr>
              <a:t>, 2008)</a:t>
            </a:r>
            <a:endParaRPr lang="en-GB" i="1" dirty="0"/>
          </a:p>
        </p:txBody>
      </p:sp>
      <p:sp>
        <p:nvSpPr>
          <p:cNvPr id="5" name="TextBox 4"/>
          <p:cNvSpPr txBox="1"/>
          <p:nvPr/>
        </p:nvSpPr>
        <p:spPr>
          <a:xfrm>
            <a:off x="2376165" y="44624"/>
            <a:ext cx="4860131" cy="646331"/>
          </a:xfrm>
          <a:prstGeom prst="rect">
            <a:avLst/>
          </a:prstGeom>
          <a:noFill/>
        </p:spPr>
        <p:txBody>
          <a:bodyPr wrap="square" rtlCol="0">
            <a:spAutoFit/>
          </a:bodyPr>
          <a:lstStyle/>
          <a:p>
            <a:pPr algn="ctr"/>
            <a:r>
              <a:rPr lang="en-GB" b="1" u="sng" dirty="0" smtClean="0">
                <a:solidFill>
                  <a:schemeClr val="bg1"/>
                </a:solidFill>
              </a:rPr>
              <a:t>Women’s Cinema as Art Cinema in France: A Historical Precedent</a:t>
            </a:r>
            <a:endParaRPr lang="en-GB" b="1" u="sng" dirty="0">
              <a:solidFill>
                <a:schemeClr val="bg1"/>
              </a:solidFill>
            </a:endParaRPr>
          </a:p>
        </p:txBody>
      </p:sp>
    </p:spTree>
    <p:extLst>
      <p:ext uri="{BB962C8B-B14F-4D97-AF65-F5344CB8AC3E}">
        <p14:creationId xmlns:p14="http://schemas.microsoft.com/office/powerpoint/2010/main" val="27021979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568362"/>
            <a:ext cx="4783185" cy="32206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6713" y="3749230"/>
            <a:ext cx="3915000" cy="31087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5436096" y="1268760"/>
            <a:ext cx="3240360" cy="369332"/>
          </a:xfrm>
          <a:prstGeom prst="rect">
            <a:avLst/>
          </a:prstGeom>
          <a:noFill/>
        </p:spPr>
        <p:txBody>
          <a:bodyPr wrap="square" rtlCol="0">
            <a:spAutoFit/>
          </a:bodyPr>
          <a:lstStyle/>
          <a:p>
            <a:r>
              <a:rPr lang="en-GB" dirty="0" smtClean="0">
                <a:solidFill>
                  <a:schemeClr val="bg1"/>
                </a:solidFill>
              </a:rPr>
              <a:t>Subverting gaze structures…</a:t>
            </a:r>
            <a:endParaRPr lang="fr-FR" dirty="0">
              <a:solidFill>
                <a:schemeClr val="bg1"/>
              </a:solidFill>
            </a:endParaRPr>
          </a:p>
        </p:txBody>
      </p:sp>
      <p:sp>
        <p:nvSpPr>
          <p:cNvPr id="3" name="TextBox 2"/>
          <p:cNvSpPr txBox="1"/>
          <p:nvPr/>
        </p:nvSpPr>
        <p:spPr>
          <a:xfrm>
            <a:off x="467544" y="4293096"/>
            <a:ext cx="3960440" cy="923330"/>
          </a:xfrm>
          <a:prstGeom prst="rect">
            <a:avLst/>
          </a:prstGeom>
          <a:noFill/>
        </p:spPr>
        <p:txBody>
          <a:bodyPr wrap="square" rtlCol="0">
            <a:spAutoFit/>
          </a:bodyPr>
          <a:lstStyle/>
          <a:p>
            <a:endParaRPr lang="en-GB" dirty="0"/>
          </a:p>
          <a:p>
            <a:endParaRPr lang="en-GB" dirty="0" smtClean="0"/>
          </a:p>
          <a:p>
            <a:r>
              <a:rPr lang="en-GB" dirty="0" smtClean="0">
                <a:solidFill>
                  <a:schemeClr val="bg1"/>
                </a:solidFill>
              </a:rPr>
              <a:t>… while exploring the morality of rape</a:t>
            </a:r>
            <a:endParaRPr lang="fr-FR" dirty="0">
              <a:solidFill>
                <a:schemeClr val="bg1"/>
              </a:solidFill>
            </a:endParaRPr>
          </a:p>
        </p:txBody>
      </p:sp>
      <p:sp>
        <p:nvSpPr>
          <p:cNvPr id="4" name="TextBox 3"/>
          <p:cNvSpPr txBox="1"/>
          <p:nvPr/>
        </p:nvSpPr>
        <p:spPr>
          <a:xfrm>
            <a:off x="2195736" y="116632"/>
            <a:ext cx="5472608" cy="369332"/>
          </a:xfrm>
          <a:prstGeom prst="rect">
            <a:avLst/>
          </a:prstGeom>
          <a:noFill/>
        </p:spPr>
        <p:txBody>
          <a:bodyPr wrap="square" rtlCol="0">
            <a:spAutoFit/>
          </a:bodyPr>
          <a:lstStyle/>
          <a:p>
            <a:pPr algn="ctr"/>
            <a:r>
              <a:rPr lang="en-GB" b="1" dirty="0" smtClean="0">
                <a:solidFill>
                  <a:schemeClr val="bg1"/>
                </a:solidFill>
              </a:rPr>
              <a:t>Alongside a Dialogue with the Male </a:t>
            </a:r>
            <a:r>
              <a:rPr lang="en-GB" b="1" dirty="0">
                <a:solidFill>
                  <a:schemeClr val="bg1"/>
                </a:solidFill>
              </a:rPr>
              <a:t>A</a:t>
            </a:r>
            <a:r>
              <a:rPr lang="en-GB" b="1" dirty="0" smtClean="0">
                <a:solidFill>
                  <a:schemeClr val="bg1"/>
                </a:solidFill>
              </a:rPr>
              <a:t>uteur </a:t>
            </a:r>
            <a:r>
              <a:rPr lang="en-GB" b="1" dirty="0">
                <a:solidFill>
                  <a:schemeClr val="bg1"/>
                </a:solidFill>
              </a:rPr>
              <a:t>C</a:t>
            </a:r>
            <a:r>
              <a:rPr lang="en-GB" b="1" dirty="0" smtClean="0">
                <a:solidFill>
                  <a:schemeClr val="bg1"/>
                </a:solidFill>
              </a:rPr>
              <a:t>anon</a:t>
            </a:r>
            <a:endParaRPr lang="en-GB" b="1" dirty="0">
              <a:solidFill>
                <a:schemeClr val="bg1"/>
              </a:solidFill>
            </a:endParaRPr>
          </a:p>
        </p:txBody>
      </p:sp>
    </p:spTree>
    <p:extLst>
      <p:ext uri="{BB962C8B-B14F-4D97-AF65-F5344CB8AC3E}">
        <p14:creationId xmlns:p14="http://schemas.microsoft.com/office/powerpoint/2010/main" val="105411921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1551</TotalTime>
  <Words>1042</Words>
  <Application>Microsoft Office PowerPoint</Application>
  <PresentationFormat>On-screen Show (4:3)</PresentationFormat>
  <Paragraphs>166</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Mary</dc:creator>
  <cp:lastModifiedBy>Harrod, Mary</cp:lastModifiedBy>
  <cp:revision>112</cp:revision>
  <cp:lastPrinted>2015-11-02T11:28:17Z</cp:lastPrinted>
  <dcterms:created xsi:type="dcterms:W3CDTF">2014-10-03T09:09:37Z</dcterms:created>
  <dcterms:modified xsi:type="dcterms:W3CDTF">2015-11-03T15:20:27Z</dcterms:modified>
</cp:coreProperties>
</file>